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20"/>
  </p:notesMasterIdLst>
  <p:handoutMasterIdLst>
    <p:handoutMasterId r:id="rId21"/>
  </p:handoutMasterIdLst>
  <p:sldIdLst>
    <p:sldId id="256" r:id="rId5"/>
    <p:sldId id="257" r:id="rId6"/>
    <p:sldId id="258" r:id="rId7"/>
    <p:sldId id="324" r:id="rId8"/>
    <p:sldId id="297" r:id="rId9"/>
    <p:sldId id="300" r:id="rId10"/>
    <p:sldId id="338" r:id="rId11"/>
    <p:sldId id="270" r:id="rId12"/>
    <p:sldId id="271" r:id="rId13"/>
    <p:sldId id="340" r:id="rId14"/>
    <p:sldId id="315" r:id="rId15"/>
    <p:sldId id="316" r:id="rId16"/>
    <p:sldId id="339" r:id="rId17"/>
    <p:sldId id="332" r:id="rId18"/>
    <p:sldId id="333"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BB3440-8F33-4B5F-A7DF-CA472B7F42F7}" v="4" dt="2025-10-22T15:46:02.787"/>
  </p1510:revLst>
</p1510:revInfo>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63"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23/10/2025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098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062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4434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983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051339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00945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17156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t>10/23/2025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t>10/23/2025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10/23/2025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br>
              <a:rPr lang="en-US"/>
            </a:br>
            <a:endParaRPr lang="en-US" sz="1400"/>
          </a:p>
          <a:p>
            <a:endParaRPr lang="en-US" sz="1400"/>
          </a:p>
        </p:txBody>
      </p:sp>
      <p:sp>
        <p:nvSpPr>
          <p:cNvPr id="8" name="Google Shape;96;p2">
            <a:extLst>
              <a:ext uri="{FF2B5EF4-FFF2-40B4-BE49-F238E27FC236}">
                <a16:creationId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a:p>
          <a:p>
            <a:endParaRPr lang="en-US" sz="6400" b="1"/>
          </a:p>
          <a:p>
            <a:endParaRPr lang="en-US" sz="1660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lnSpcReduction="10000"/>
          </a:bodyPr>
          <a:lstStyle/>
          <a:p>
            <a:pPr algn="ctr">
              <a:lnSpc>
                <a:spcPct val="90000"/>
              </a:lnSpc>
            </a:pPr>
            <a:r>
              <a:rPr lang="en-US" sz="9200" b="1">
                <a:solidFill>
                  <a:schemeClr val="dk1"/>
                </a:solidFill>
                <a:latin typeface="Calibri"/>
                <a:ea typeface="Calibri"/>
                <a:cs typeface="Calibri"/>
                <a:sym typeface="Calibri"/>
              </a:rPr>
              <a:t>Design &amp; Technology</a:t>
            </a:r>
          </a:p>
          <a:p>
            <a:pPr algn="ctr">
              <a:lnSpc>
                <a:spcPct val="90000"/>
              </a:lnSpc>
            </a:pPr>
            <a:br>
              <a:rPr lang="en-US" sz="12000" b="1">
                <a:latin typeface="Calibri"/>
                <a:ea typeface="Calibri"/>
                <a:cs typeface="Calibri"/>
              </a:rPr>
            </a:br>
            <a:r>
              <a:rPr lang="en-US" sz="6600" b="1">
                <a:solidFill>
                  <a:schemeClr val="dk1"/>
                </a:solidFill>
                <a:latin typeface="Calibri"/>
                <a:ea typeface="Calibri"/>
                <a:cs typeface="Calibri"/>
                <a:sym typeface="Calibri"/>
              </a:rPr>
              <a:t>Intent</a:t>
            </a:r>
            <a:endParaRPr lang="en-US" sz="6600" b="1">
              <a:solidFill>
                <a:schemeClr val="dk1"/>
              </a:solidFill>
              <a:latin typeface="Calibri"/>
              <a:ea typeface="Calibri"/>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sz="6700" b="1">
                <a:latin typeface="Calibri"/>
                <a:cs typeface="Calibri"/>
              </a:rPr>
              <a:t>Design &amp; Technology</a:t>
            </a:r>
            <a:endParaRPr lang="en-US">
              <a:latin typeface="Calibri"/>
              <a:cs typeface="Calibri"/>
            </a:endParaRPr>
          </a:p>
        </p:txBody>
      </p:sp>
      <p:sp>
        <p:nvSpPr>
          <p:cNvPr id="101" name="Google Shape;101;p2"/>
          <p:cNvSpPr txBox="1">
            <a:spLocks noGrp="1"/>
          </p:cNvSpPr>
          <p:nvPr>
            <p:ph type="subTitle" idx="1"/>
          </p:nvPr>
        </p:nvSpPr>
        <p:spPr>
          <a:xfrm>
            <a:off x="2511122" y="1515979"/>
            <a:ext cx="9554805" cy="4860758"/>
          </a:xfrm>
          <a:prstGeom prst="rect">
            <a:avLst/>
          </a:prstGeom>
          <a:noFill/>
          <a:ln>
            <a:noFill/>
          </a:ln>
        </p:spPr>
        <p:txBody>
          <a:bodyPr spcFirstLastPara="1" wrap="square" lIns="91425" tIns="45700" rIns="91425" bIns="45700" anchor="t" anchorCtr="0">
            <a:noAutofit/>
          </a:bodyPr>
          <a:lstStyle/>
          <a:p>
            <a:r>
              <a:rPr lang="en-GB" sz="2200" dirty="0"/>
              <a:t>At Springfield Infant School and Nursery, we intend for children to become competent and creative problem solvers, inspiring designers and skilled makers. We offer the children a range of opportunities to think creatively as well as acquire skills in order to create. The purpose of teaching D&amp;T is to provide children with an opportunity to practically explore their world and to affect it by creating products to improve it. Children should be taught to use tools competently, accurately and safely in a variety of contexts including textiles, food and materials. Children should learn to evaluate products in the world and also those produced by themselves and their peers. This includes not only what aspects of the designs they like and dislike but also offering improvements.</a:t>
            </a:r>
          </a:p>
          <a:p>
            <a:r>
              <a:rPr lang="en-GB" sz="2200" dirty="0"/>
              <a:t>We want children to leave Springfield as confident and lateral thinkers that are able to problem solve to fulfil the need for this in the wider world and business. The resilience and creativity that is instilled through problem solving are essential skills for a growth mindset.</a:t>
            </a:r>
          </a:p>
          <a:p>
            <a:pPr algn="l"/>
            <a:endParaRPr lang="en-US" sz="2800" dirty="0">
              <a:latin typeface="Calibri"/>
              <a:ea typeface="+mn-lt"/>
              <a:cs typeface="+mn-lt"/>
            </a:endParaRPr>
          </a:p>
        </p:txBody>
      </p:sp>
      <p:sp>
        <p:nvSpPr>
          <p:cNvPr id="9" name="Google Shape;86;p1">
            <a:extLst>
              <a:ext uri="{FF2B5EF4-FFF2-40B4-BE49-F238E27FC236}">
                <a16:creationId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a:latin typeface="Calibri"/>
                <a:cs typeface="Calibri"/>
              </a:rPr>
              <a:t>Design &amp; Technology</a:t>
            </a:r>
            <a:endParaRPr lang="en-US">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dirty="0">
                <a:latin typeface="Calibri"/>
                <a:cs typeface="Calibri"/>
                <a:sym typeface="Arial"/>
              </a:rPr>
              <a:t>Aims </a:t>
            </a:r>
            <a:r>
              <a:rPr lang="en-US" sz="2800" b="1" i="0" dirty="0">
                <a:latin typeface="Calibri"/>
                <a:cs typeface="Calibri"/>
                <a:sym typeface="Arial"/>
              </a:rPr>
              <a:t>of </a:t>
            </a:r>
            <a:r>
              <a:rPr lang="en-US" sz="2800" b="1" dirty="0">
                <a:latin typeface="Calibri"/>
                <a:cs typeface="Calibri"/>
                <a:sym typeface="Arial"/>
              </a:rPr>
              <a:t>the Design &amp; Technology Curriculum</a:t>
            </a:r>
            <a:endParaRPr lang="en-US" sz="2800" dirty="0">
              <a:latin typeface="Calibri"/>
              <a:cs typeface="Calibri"/>
            </a:endParaRPr>
          </a:p>
          <a:p>
            <a:pPr algn="l"/>
            <a:r>
              <a:rPr lang="en-US" sz="2000" dirty="0">
                <a:latin typeface="Calibri"/>
                <a:ea typeface="Arial"/>
                <a:cs typeface="Calibri"/>
                <a:sym typeface="Arial"/>
              </a:rPr>
              <a:t>The national curriculum for design and technology aims </a:t>
            </a:r>
            <a:r>
              <a:rPr lang="en-US" sz="2000" b="0" i="0" u="none" strike="noStrike" cap="none" dirty="0">
                <a:latin typeface="Calibri"/>
                <a:ea typeface="Arial"/>
                <a:cs typeface="Calibri"/>
                <a:sym typeface="Arial"/>
              </a:rPr>
              <a:t>to</a:t>
            </a:r>
            <a:r>
              <a:rPr lang="en-US" sz="2000" dirty="0">
                <a:latin typeface="Calibri"/>
                <a:ea typeface="Arial"/>
                <a:cs typeface="Calibri"/>
                <a:sym typeface="Arial"/>
              </a:rPr>
              <a:t> ensure that all pupils:</a:t>
            </a:r>
          </a:p>
          <a:p>
            <a:pPr marL="342900" indent="-342900" algn="l">
              <a:buFont typeface="Arial" panose="020B0604020202020204" pitchFamily="34" charset="0"/>
              <a:buChar char="•"/>
            </a:pPr>
            <a:r>
              <a:rPr lang="en-GB" sz="2000" dirty="0"/>
              <a:t>develop the creative, technical and practical expertise needed to perform everyday tasks confidently and to participate successfully in an increasingly technological world </a:t>
            </a:r>
          </a:p>
          <a:p>
            <a:pPr marL="285750" lvl="0" indent="-285750" algn="l">
              <a:buFont typeface="Arial"/>
              <a:buChar char="•"/>
            </a:pPr>
            <a:r>
              <a:rPr lang="en-GB" sz="2000" dirty="0"/>
              <a:t>build and apply a repertoire of knowledge, understanding and skills in order to design and make high-quality prototypes and products for a wide range of users </a:t>
            </a:r>
          </a:p>
          <a:p>
            <a:pPr marL="285750" lvl="0" indent="-285750" algn="l">
              <a:buFont typeface="Arial"/>
              <a:buChar char="•"/>
            </a:pPr>
            <a:r>
              <a:rPr lang="en-GB" sz="2000" dirty="0"/>
              <a:t>critique, evaluate and test their ideas and products and the work of others </a:t>
            </a:r>
          </a:p>
          <a:p>
            <a:pPr marL="285750" lvl="0" indent="-285750" algn="l">
              <a:buFont typeface="Arial"/>
              <a:buChar char="•"/>
            </a:pPr>
            <a:r>
              <a:rPr lang="en-GB" sz="2000" dirty="0"/>
              <a:t>understand and apply the principles of nutrition and learn how to cook.</a:t>
            </a:r>
          </a:p>
          <a:p>
            <a:pPr lvl="0" algn="l"/>
            <a:endParaRPr lang="en-GB" sz="2000" dirty="0">
              <a:cs typeface="Calibri"/>
            </a:endParaRPr>
          </a:p>
          <a:p>
            <a:pPr lvl="0" algn="l"/>
            <a:r>
              <a:rPr lang="en-GB" sz="2000" dirty="0">
                <a:cs typeface="Calibri"/>
              </a:rPr>
              <a:t>In Key Stage 1, all pupils should be taught and need to understand four key elements of D&amp;T:</a:t>
            </a:r>
          </a:p>
          <a:p>
            <a:pPr marL="342900" lvl="0" indent="-342900" algn="l">
              <a:buFont typeface="Arial" panose="020B0604020202020204" pitchFamily="34" charset="0"/>
              <a:buChar char="•"/>
            </a:pPr>
            <a:r>
              <a:rPr lang="en-GB" sz="2000" dirty="0">
                <a:cs typeface="Calibri"/>
              </a:rPr>
              <a:t>Design, </a:t>
            </a:r>
          </a:p>
          <a:p>
            <a:pPr marL="342900" lvl="0" indent="-342900" algn="l">
              <a:buFont typeface="Arial" panose="020B0604020202020204" pitchFamily="34" charset="0"/>
              <a:buChar char="•"/>
            </a:pPr>
            <a:r>
              <a:rPr lang="en-GB" sz="2000" dirty="0">
                <a:cs typeface="Calibri"/>
              </a:rPr>
              <a:t>Make, </a:t>
            </a:r>
          </a:p>
          <a:p>
            <a:pPr marL="342900" lvl="0" indent="-342900" algn="l">
              <a:buFont typeface="Arial" panose="020B0604020202020204" pitchFamily="34" charset="0"/>
              <a:buChar char="•"/>
            </a:pPr>
            <a:r>
              <a:rPr lang="en-GB" sz="2000" dirty="0">
                <a:cs typeface="Calibri"/>
              </a:rPr>
              <a:t>Evaluate, </a:t>
            </a:r>
          </a:p>
          <a:p>
            <a:pPr marL="342900" lvl="0" indent="-342900" algn="l">
              <a:buFont typeface="Arial" panose="020B0604020202020204" pitchFamily="34" charset="0"/>
              <a:buChar char="•"/>
            </a:pPr>
            <a:r>
              <a:rPr lang="en-GB" sz="2000" dirty="0">
                <a:cs typeface="Calibri"/>
              </a:rPr>
              <a:t>Technical knowledge.</a:t>
            </a:r>
            <a:endParaRPr lang="en-US" sz="2000" dirty="0">
              <a:cs typeface="Calibri"/>
            </a:endParaRPr>
          </a:p>
          <a:p>
            <a:pPr algn="l">
              <a:lnSpc>
                <a:spcPct val="100000"/>
              </a:lnSpc>
              <a:spcBef>
                <a:spcPts val="0"/>
              </a:spcBef>
              <a:buSzPts val="2000"/>
            </a:pPr>
            <a:endParaRPr lang="en-US" b="1" dirty="0">
              <a:cs typeface="Arial"/>
            </a:endParaRPr>
          </a:p>
          <a:p>
            <a:pPr>
              <a:buClr>
                <a:schemeClr val="dk1"/>
              </a:buClr>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a:latin typeface="Calibri"/>
                <a:cs typeface="Calibri"/>
              </a:rPr>
              <a:t>Design &amp; Technology</a:t>
            </a:r>
          </a:p>
        </p:txBody>
      </p:sp>
      <p:sp>
        <p:nvSpPr>
          <p:cNvPr id="112" name="Google Shape;112;p3"/>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alibri"/>
              <a:cs typeface="Arial"/>
            </a:endParaRPr>
          </a:p>
          <a:p>
            <a:pPr algn="l">
              <a:spcBef>
                <a:spcPts val="0"/>
              </a:spcBef>
            </a:pPr>
            <a:r>
              <a:rPr lang="en-US" sz="2800" b="1" dirty="0">
                <a:cs typeface="Calibri"/>
              </a:rPr>
              <a:t>Early Years</a:t>
            </a:r>
          </a:p>
          <a:p>
            <a:pPr algn="l">
              <a:spcBef>
                <a:spcPts val="0"/>
              </a:spcBef>
            </a:pPr>
            <a:endParaRPr lang="en-US" sz="2000" dirty="0">
              <a:cs typeface="Calibri"/>
            </a:endParaRPr>
          </a:p>
          <a:p>
            <a:pPr algn="l">
              <a:spcBef>
                <a:spcPts val="0"/>
              </a:spcBef>
            </a:pPr>
            <a:r>
              <a:rPr lang="en-US" dirty="0">
                <a:cs typeface="Calibri"/>
              </a:rPr>
              <a:t>In Early Years, design and technology is taught through Expressive Arts and Design. Our curriculum is designed to provide children with regular opportunities to engage with the arts, use different tools and develop fine motor skills, enabling them to explore and play with a wide range of media and materials. Children are encouraged to do this by:</a:t>
            </a:r>
          </a:p>
          <a:p>
            <a:pPr marL="342900" indent="-342900" algn="l">
              <a:spcBef>
                <a:spcPts val="0"/>
              </a:spcBef>
              <a:buFont typeface="Arial" panose="020B0604020202020204" pitchFamily="34" charset="0"/>
              <a:buChar char="•"/>
            </a:pPr>
            <a:r>
              <a:rPr lang="en-US" dirty="0">
                <a:cs typeface="Calibri"/>
              </a:rPr>
              <a:t>Exploring different materials, developing their own ideas and deciding how to use them and what to make.</a:t>
            </a:r>
          </a:p>
          <a:p>
            <a:pPr marL="342900" indent="-342900" algn="l">
              <a:spcBef>
                <a:spcPts val="0"/>
              </a:spcBef>
              <a:buFont typeface="Arial" panose="020B0604020202020204" pitchFamily="34" charset="0"/>
              <a:buChar char="•"/>
            </a:pPr>
            <a:r>
              <a:rPr lang="en-US" dirty="0">
                <a:cs typeface="Calibri"/>
              </a:rPr>
              <a:t>Exploring textures and different ways to join materials.</a:t>
            </a:r>
          </a:p>
          <a:p>
            <a:pPr marL="342900" indent="-342900" algn="l">
              <a:spcBef>
                <a:spcPts val="0"/>
              </a:spcBef>
              <a:buFont typeface="Arial" panose="020B0604020202020204" pitchFamily="34" charset="0"/>
              <a:buChar char="•"/>
            </a:pPr>
            <a:r>
              <a:rPr lang="en-US" dirty="0">
                <a:cs typeface="Calibri"/>
              </a:rPr>
              <a:t>Working collaboratively to discuss problems and how they might be solved.</a:t>
            </a:r>
          </a:p>
          <a:p>
            <a:pPr marL="342900" indent="-342900" algn="l">
              <a:spcBef>
                <a:spcPts val="0"/>
              </a:spcBef>
              <a:buFont typeface="Arial" panose="020B0604020202020204" pitchFamily="34" charset="0"/>
              <a:buChar char="•"/>
            </a:pPr>
            <a:r>
              <a:rPr lang="en-US" dirty="0">
                <a:cs typeface="Calibri"/>
              </a:rPr>
              <a:t>Reflecting with children on how they have achieved their aims.</a:t>
            </a:r>
          </a:p>
          <a:p>
            <a:pPr marL="342900" indent="-342900" algn="l">
              <a:spcBef>
                <a:spcPts val="0"/>
              </a:spcBef>
              <a:buFont typeface="Arial" panose="020B0604020202020204" pitchFamily="34" charset="0"/>
              <a:buChar char="•"/>
            </a:pPr>
            <a:r>
              <a:rPr lang="en-US" dirty="0">
                <a:cs typeface="Calibri"/>
              </a:rPr>
              <a:t>Encouraging children to notice what they can see in the natural world, e.g. shapes, </a:t>
            </a:r>
            <a:r>
              <a:rPr lang="en-US" dirty="0" err="1">
                <a:cs typeface="Calibri"/>
              </a:rPr>
              <a:t>colours</a:t>
            </a:r>
            <a:r>
              <a:rPr lang="en-US" dirty="0">
                <a:cs typeface="Calibri"/>
              </a:rPr>
              <a:t> and texture.</a:t>
            </a: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Char char="•"/>
            </a:pPr>
            <a:endParaRPr lang="en-US" dirty="0">
              <a:cs typeface="Calibri"/>
            </a:endParaRPr>
          </a:p>
          <a:p>
            <a:pPr algn="l">
              <a:spcBef>
                <a:spcPts val="0"/>
              </a:spcBef>
            </a:pPr>
            <a:endParaRPr lang="en-US" sz="2000" i="1"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C3C737-17A3-43DD-B2D2-01FD8F13E8AA}"/>
              </a:ext>
            </a:extLst>
          </p:cNvPr>
          <p:cNvSpPr txBox="1"/>
          <p:nvPr/>
        </p:nvSpPr>
        <p:spPr>
          <a:xfrm>
            <a:off x="2360762" y="217179"/>
            <a:ext cx="9596776" cy="523220"/>
          </a:xfrm>
          <a:prstGeom prst="rect">
            <a:avLst/>
          </a:prstGeom>
          <a:noFill/>
        </p:spPr>
        <p:txBody>
          <a:bodyPr wrap="square" lIns="91440" tIns="45720" rIns="91440" bIns="45720" rtlCol="0" anchor="t">
            <a:spAutoFit/>
          </a:bodyPr>
          <a:lstStyle/>
          <a:p>
            <a:r>
              <a:rPr lang="en-GB" sz="2800" b="1">
                <a:latin typeface="Calibri"/>
                <a:cs typeface="Calibri"/>
              </a:rPr>
              <a:t>Content and sequence - </a:t>
            </a:r>
            <a:r>
              <a:rPr lang="en-GB" sz="2400">
                <a:latin typeface="Calibri"/>
                <a:cs typeface="Calibri"/>
              </a:rPr>
              <a:t>EYFS to Key Stage 1</a:t>
            </a:r>
          </a:p>
        </p:txBody>
      </p:sp>
      <p:sp>
        <p:nvSpPr>
          <p:cNvPr id="12" name="Google Shape;86;p1">
            <a:extLst>
              <a:ext uri="{FF2B5EF4-FFF2-40B4-BE49-F238E27FC236}">
                <a16:creationId xmlns:a16="http://schemas.microsoft.com/office/drawing/2014/main"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4" name="Picture 3"/>
          <p:cNvPicPr>
            <a:picLocks noChangeAspect="1"/>
          </p:cNvPicPr>
          <p:nvPr/>
        </p:nvPicPr>
        <p:blipFill>
          <a:blip r:embed="rId4"/>
          <a:stretch>
            <a:fillRect/>
          </a:stretch>
        </p:blipFill>
        <p:spPr>
          <a:xfrm>
            <a:off x="2551482" y="740399"/>
            <a:ext cx="8981989" cy="5876468"/>
          </a:xfrm>
          <a:prstGeom prst="rect">
            <a:avLst/>
          </a:prstGeom>
        </p:spPr>
      </p:pic>
    </p:spTree>
    <p:extLst>
      <p:ext uri="{BB962C8B-B14F-4D97-AF65-F5344CB8AC3E}">
        <p14:creationId xmlns:p14="http://schemas.microsoft.com/office/powerpoint/2010/main" val="4067652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a:latin typeface="Calibri"/>
                <a:ea typeface="Calibri"/>
                <a:cs typeface="Calibri"/>
                <a:sym typeface="Calibri"/>
              </a:rPr>
              <a:t>Year </a:t>
            </a:r>
            <a:r>
              <a:rPr lang="en-US" sz="4000" b="1">
                <a:latin typeface="Calibri"/>
                <a:cs typeface="Calibri"/>
              </a:rPr>
              <a:t>1 &amp; 2 Overview</a:t>
            </a:r>
            <a:endParaRPr lang="en-US" sz="400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graphicFrame>
        <p:nvGraphicFramePr>
          <p:cNvPr id="3" name="Table 2">
            <a:extLst>
              <a:ext uri="{FF2B5EF4-FFF2-40B4-BE49-F238E27FC236}">
                <a16:creationId xmlns:a16="http://schemas.microsoft.com/office/drawing/2014/main" id="{3E7A2A9C-0EFC-B99C-C449-1DD571BE72BE}"/>
              </a:ext>
            </a:extLst>
          </p:cNvPr>
          <p:cNvGraphicFramePr>
            <a:graphicFrameLocks noGrp="1"/>
          </p:cNvGraphicFramePr>
          <p:nvPr>
            <p:extLst>
              <p:ext uri="{D42A27DB-BD31-4B8C-83A1-F6EECF244321}">
                <p14:modId xmlns:p14="http://schemas.microsoft.com/office/powerpoint/2010/main" val="2401094801"/>
              </p:ext>
            </p:extLst>
          </p:nvPr>
        </p:nvGraphicFramePr>
        <p:xfrm>
          <a:off x="2615490" y="2466170"/>
          <a:ext cx="8805363" cy="1554480"/>
        </p:xfrm>
        <a:graphic>
          <a:graphicData uri="http://schemas.openxmlformats.org/drawingml/2006/table">
            <a:tbl>
              <a:tblPr firstRow="1" bandRow="1">
                <a:tableStyleId>{5940675A-B579-460E-94D1-54222C63F5DA}</a:tableStyleId>
              </a:tblPr>
              <a:tblGrid>
                <a:gridCol w="1257909">
                  <a:extLst>
                    <a:ext uri="{9D8B030D-6E8A-4147-A177-3AD203B41FA5}">
                      <a16:colId xmlns:a16="http://schemas.microsoft.com/office/drawing/2014/main" val="2292607924"/>
                    </a:ext>
                  </a:extLst>
                </a:gridCol>
                <a:gridCol w="1257909">
                  <a:extLst>
                    <a:ext uri="{9D8B030D-6E8A-4147-A177-3AD203B41FA5}">
                      <a16:colId xmlns:a16="http://schemas.microsoft.com/office/drawing/2014/main" val="3356113147"/>
                    </a:ext>
                  </a:extLst>
                </a:gridCol>
                <a:gridCol w="1257909">
                  <a:extLst>
                    <a:ext uri="{9D8B030D-6E8A-4147-A177-3AD203B41FA5}">
                      <a16:colId xmlns:a16="http://schemas.microsoft.com/office/drawing/2014/main" val="1416642934"/>
                    </a:ext>
                  </a:extLst>
                </a:gridCol>
                <a:gridCol w="1257909">
                  <a:extLst>
                    <a:ext uri="{9D8B030D-6E8A-4147-A177-3AD203B41FA5}">
                      <a16:colId xmlns:a16="http://schemas.microsoft.com/office/drawing/2014/main" val="1624225082"/>
                    </a:ext>
                  </a:extLst>
                </a:gridCol>
                <a:gridCol w="1257909">
                  <a:extLst>
                    <a:ext uri="{9D8B030D-6E8A-4147-A177-3AD203B41FA5}">
                      <a16:colId xmlns:a16="http://schemas.microsoft.com/office/drawing/2014/main" val="729000111"/>
                    </a:ext>
                  </a:extLst>
                </a:gridCol>
                <a:gridCol w="1257909">
                  <a:extLst>
                    <a:ext uri="{9D8B030D-6E8A-4147-A177-3AD203B41FA5}">
                      <a16:colId xmlns:a16="http://schemas.microsoft.com/office/drawing/2014/main" val="680054635"/>
                    </a:ext>
                  </a:extLst>
                </a:gridCol>
                <a:gridCol w="1257909">
                  <a:extLst>
                    <a:ext uri="{9D8B030D-6E8A-4147-A177-3AD203B41FA5}">
                      <a16:colId xmlns:a16="http://schemas.microsoft.com/office/drawing/2014/main" val="1429836970"/>
                    </a:ext>
                  </a:extLst>
                </a:gridCol>
              </a:tblGrid>
              <a:tr h="370840">
                <a:tc>
                  <a:txBody>
                    <a:bodyPr/>
                    <a:lstStyle/>
                    <a:p>
                      <a:pPr algn="ctr"/>
                      <a:r>
                        <a:rPr lang="en-GB" sz="1200" dirty="0">
                          <a:latin typeface="Twinkl" panose="02000000000000000000" pitchFamily="2" charset="0"/>
                        </a:rPr>
                        <a:t>CUSP D&amp;T Long Term Sequence.</a:t>
                      </a:r>
                    </a:p>
                  </a:txBody>
                  <a:tcPr>
                    <a:solidFill>
                      <a:schemeClr val="bg1">
                        <a:lumMod val="85000"/>
                      </a:schemeClr>
                    </a:solidFill>
                  </a:tcPr>
                </a:tc>
                <a:tc>
                  <a:txBody>
                    <a:bodyPr/>
                    <a:lstStyle/>
                    <a:p>
                      <a:pPr algn="ctr"/>
                      <a:r>
                        <a:rPr lang="en-GB" sz="1200" dirty="0">
                          <a:latin typeface="Twinkl" panose="02000000000000000000" pitchFamily="2" charset="0"/>
                        </a:rPr>
                        <a:t>Autumn 1</a:t>
                      </a:r>
                    </a:p>
                  </a:txBody>
                  <a:tcPr>
                    <a:solidFill>
                      <a:schemeClr val="bg1">
                        <a:lumMod val="85000"/>
                      </a:schemeClr>
                    </a:solidFill>
                  </a:tcPr>
                </a:tc>
                <a:tc>
                  <a:txBody>
                    <a:bodyPr/>
                    <a:lstStyle/>
                    <a:p>
                      <a:pPr algn="ctr"/>
                      <a:r>
                        <a:rPr lang="en-GB" sz="1200" dirty="0">
                          <a:latin typeface="Twinkl" panose="02000000000000000000" pitchFamily="2" charset="0"/>
                        </a:rPr>
                        <a:t>Autumn 2</a:t>
                      </a:r>
                    </a:p>
                  </a:txBody>
                  <a:tcPr>
                    <a:solidFill>
                      <a:schemeClr val="bg1">
                        <a:lumMod val="85000"/>
                      </a:schemeClr>
                    </a:solidFill>
                  </a:tcPr>
                </a:tc>
                <a:tc>
                  <a:txBody>
                    <a:bodyPr/>
                    <a:lstStyle/>
                    <a:p>
                      <a:pPr algn="ctr"/>
                      <a:r>
                        <a:rPr lang="en-GB" sz="1200" dirty="0">
                          <a:latin typeface="Twinkl" panose="02000000000000000000" pitchFamily="2" charset="0"/>
                        </a:rPr>
                        <a:t>Spring 1</a:t>
                      </a:r>
                    </a:p>
                  </a:txBody>
                  <a:tcPr>
                    <a:solidFill>
                      <a:schemeClr val="bg1">
                        <a:lumMod val="85000"/>
                      </a:schemeClr>
                    </a:solidFill>
                  </a:tcPr>
                </a:tc>
                <a:tc>
                  <a:txBody>
                    <a:bodyPr/>
                    <a:lstStyle/>
                    <a:p>
                      <a:pPr algn="ctr"/>
                      <a:r>
                        <a:rPr lang="en-GB" sz="1200" dirty="0">
                          <a:latin typeface="Twinkl" panose="02000000000000000000" pitchFamily="2" charset="0"/>
                        </a:rPr>
                        <a:t>Spring 2</a:t>
                      </a:r>
                    </a:p>
                  </a:txBody>
                  <a:tcPr>
                    <a:solidFill>
                      <a:schemeClr val="bg1">
                        <a:lumMod val="85000"/>
                      </a:schemeClr>
                    </a:solidFill>
                  </a:tcPr>
                </a:tc>
                <a:tc>
                  <a:txBody>
                    <a:bodyPr/>
                    <a:lstStyle/>
                    <a:p>
                      <a:pPr algn="ctr"/>
                      <a:r>
                        <a:rPr lang="en-GB" sz="1200" dirty="0">
                          <a:latin typeface="Twinkl" panose="02000000000000000000" pitchFamily="2" charset="0"/>
                        </a:rPr>
                        <a:t>Summer 1</a:t>
                      </a:r>
                    </a:p>
                  </a:txBody>
                  <a:tcPr>
                    <a:solidFill>
                      <a:schemeClr val="bg1">
                        <a:lumMod val="85000"/>
                      </a:schemeClr>
                    </a:solidFill>
                  </a:tcPr>
                </a:tc>
                <a:tc>
                  <a:txBody>
                    <a:bodyPr/>
                    <a:lstStyle/>
                    <a:p>
                      <a:pPr algn="ctr"/>
                      <a:r>
                        <a:rPr lang="en-GB" sz="1200" dirty="0">
                          <a:latin typeface="Twinkl" panose="02000000000000000000" pitchFamily="2" charset="0"/>
                        </a:rPr>
                        <a:t>Summer 2</a:t>
                      </a:r>
                    </a:p>
                  </a:txBody>
                  <a:tcPr>
                    <a:solidFill>
                      <a:schemeClr val="bg1">
                        <a:lumMod val="85000"/>
                      </a:schemeClr>
                    </a:solidFill>
                  </a:tcPr>
                </a:tc>
                <a:extLst>
                  <a:ext uri="{0D108BD9-81ED-4DB2-BD59-A6C34878D82A}">
                    <a16:rowId xmlns:a16="http://schemas.microsoft.com/office/drawing/2014/main" val="592362724"/>
                  </a:ext>
                </a:extLst>
              </a:tr>
              <a:tr h="370840">
                <a:tc>
                  <a:txBody>
                    <a:bodyPr/>
                    <a:lstStyle/>
                    <a:p>
                      <a:pPr algn="ctr"/>
                      <a:r>
                        <a:rPr lang="en-GB" sz="1200" dirty="0">
                          <a:latin typeface="Twinkl" panose="02000000000000000000" pitchFamily="2" charset="0"/>
                        </a:rPr>
                        <a:t>Year 1</a:t>
                      </a:r>
                    </a:p>
                  </a:txBody>
                  <a:tcPr>
                    <a:solidFill>
                      <a:schemeClr val="bg1">
                        <a:lumMod val="85000"/>
                      </a:schemeClr>
                    </a:solidFill>
                  </a:tcPr>
                </a:tc>
                <a:tc>
                  <a:txBody>
                    <a:bodyPr/>
                    <a:lstStyle/>
                    <a:p>
                      <a:pPr algn="ctr"/>
                      <a:r>
                        <a:rPr lang="en-GB" sz="1200" dirty="0">
                          <a:latin typeface="Twinkl" panose="02000000000000000000" pitchFamily="2" charset="0"/>
                        </a:rPr>
                        <a:t>Mechanisms</a:t>
                      </a:r>
                    </a:p>
                  </a:txBody>
                  <a:tcPr/>
                </a:tc>
                <a:tc>
                  <a:txBody>
                    <a:bodyPr/>
                    <a:lstStyle/>
                    <a:p>
                      <a:pPr algn="ctr"/>
                      <a:r>
                        <a:rPr lang="en-GB" sz="1200" dirty="0">
                          <a:latin typeface="Twinkl" panose="02000000000000000000" pitchFamily="2" charset="0"/>
                        </a:rPr>
                        <a:t>Structures</a:t>
                      </a:r>
                    </a:p>
                  </a:txBody>
                  <a:tcPr/>
                </a:tc>
                <a:tc>
                  <a:txBody>
                    <a:bodyPr/>
                    <a:lstStyle/>
                    <a:p>
                      <a:pPr algn="ctr"/>
                      <a:r>
                        <a:rPr lang="en-GB" sz="1200" dirty="0">
                          <a:latin typeface="Twinkl" panose="02000000000000000000" pitchFamily="2" charset="0"/>
                        </a:rPr>
                        <a:t>Understanding materials</a:t>
                      </a:r>
                    </a:p>
                  </a:txBody>
                  <a:tcPr/>
                </a:tc>
                <a:tc>
                  <a:txBody>
                    <a:bodyPr/>
                    <a:lstStyle/>
                    <a:p>
                      <a:pPr algn="ctr"/>
                      <a:r>
                        <a:rPr lang="en-GB" sz="1200" dirty="0">
                          <a:latin typeface="Twinkl" panose="02000000000000000000" pitchFamily="2" charset="0"/>
                        </a:rPr>
                        <a:t>Textiles</a:t>
                      </a:r>
                    </a:p>
                  </a:txBody>
                  <a:tcPr/>
                </a:tc>
                <a:tc>
                  <a:txBody>
                    <a:bodyPr/>
                    <a:lstStyle/>
                    <a:p>
                      <a:pPr algn="ctr"/>
                      <a:r>
                        <a:rPr lang="en-GB" sz="1200" dirty="0">
                          <a:latin typeface="Twinkl" panose="02000000000000000000" pitchFamily="2" charset="0"/>
                        </a:rPr>
                        <a:t>Food and nutrition</a:t>
                      </a:r>
                    </a:p>
                  </a:txBody>
                  <a:tcPr/>
                </a:tc>
                <a:tc>
                  <a:txBody>
                    <a:bodyPr/>
                    <a:lstStyle/>
                    <a:p>
                      <a:pPr algn="ctr"/>
                      <a:endParaRPr lang="en-GB" sz="1200" dirty="0">
                        <a:latin typeface="Twinkl" panose="02000000000000000000" pitchFamily="2" charset="0"/>
                      </a:endParaRPr>
                    </a:p>
                  </a:txBody>
                  <a:tcPr/>
                </a:tc>
                <a:extLst>
                  <a:ext uri="{0D108BD9-81ED-4DB2-BD59-A6C34878D82A}">
                    <a16:rowId xmlns:a16="http://schemas.microsoft.com/office/drawing/2014/main" val="2402109578"/>
                  </a:ext>
                </a:extLst>
              </a:tr>
              <a:tr h="370840">
                <a:tc>
                  <a:txBody>
                    <a:bodyPr/>
                    <a:lstStyle/>
                    <a:p>
                      <a:pPr algn="ctr"/>
                      <a:r>
                        <a:rPr lang="en-GB" sz="1200" dirty="0">
                          <a:latin typeface="Twinkl" panose="02000000000000000000" pitchFamily="2" charset="0"/>
                        </a:rPr>
                        <a:t>Year 2</a:t>
                      </a:r>
                    </a:p>
                  </a:txBody>
                  <a:tcPr>
                    <a:solidFill>
                      <a:schemeClr val="bg1">
                        <a:lumMod val="85000"/>
                      </a:schemeClr>
                    </a:solidFill>
                  </a:tcPr>
                </a:tc>
                <a:tc>
                  <a:txBody>
                    <a:bodyPr/>
                    <a:lstStyle/>
                    <a:p>
                      <a:pPr algn="ctr"/>
                      <a:r>
                        <a:rPr lang="en-GB" sz="1200" dirty="0">
                          <a:latin typeface="Twinkl" panose="02000000000000000000" pitchFamily="2" charset="0"/>
                        </a:rPr>
                        <a:t>Food and nutrition</a:t>
                      </a:r>
                    </a:p>
                  </a:txBody>
                  <a:tcPr/>
                </a:tc>
                <a:tc>
                  <a:txBody>
                    <a:bodyPr/>
                    <a:lstStyle/>
                    <a:p>
                      <a:pPr algn="ctr"/>
                      <a:endParaRPr lang="en-GB" sz="1200" dirty="0">
                        <a:latin typeface="Twinkl" panose="02000000000000000000" pitchFamily="2" charset="0"/>
                      </a:endParaRPr>
                    </a:p>
                  </a:txBody>
                  <a:tcPr/>
                </a:tc>
                <a:tc>
                  <a:txBody>
                    <a:bodyPr/>
                    <a:lstStyle/>
                    <a:p>
                      <a:pPr algn="ctr"/>
                      <a:r>
                        <a:rPr lang="en-GB" sz="1200" dirty="0">
                          <a:latin typeface="Twinkl" panose="02000000000000000000" pitchFamily="2" charset="0"/>
                        </a:rPr>
                        <a:t>Textiles</a:t>
                      </a:r>
                    </a:p>
                    <a:p>
                      <a:pPr algn="ctr"/>
                      <a:endParaRPr lang="en-GB" sz="1200" dirty="0">
                        <a:latin typeface="Twinkl" panose="02000000000000000000" pitchFamily="2" charset="0"/>
                      </a:endParaRPr>
                    </a:p>
                    <a:p>
                      <a:pPr algn="ctr"/>
                      <a:r>
                        <a:rPr lang="en-GB" sz="1200" dirty="0">
                          <a:latin typeface="Twinkl" panose="02000000000000000000" pitchFamily="2" charset="0"/>
                        </a:rPr>
                        <a:t>Mechanisms</a:t>
                      </a:r>
                    </a:p>
                  </a:txBody>
                  <a:tcPr/>
                </a:tc>
                <a:tc>
                  <a:txBody>
                    <a:bodyPr/>
                    <a:lstStyle/>
                    <a:p>
                      <a:pPr algn="ctr"/>
                      <a:endParaRPr lang="en-GB" sz="1200" dirty="0">
                        <a:latin typeface="Twinkl" panose="02000000000000000000" pitchFamily="2" charset="0"/>
                      </a:endParaRPr>
                    </a:p>
                  </a:txBody>
                  <a:tcPr/>
                </a:tc>
                <a:tc>
                  <a:txBody>
                    <a:bodyPr/>
                    <a:lstStyle/>
                    <a:p>
                      <a:pPr algn="ctr"/>
                      <a:r>
                        <a:rPr lang="en-GB" sz="1200" dirty="0">
                          <a:latin typeface="Twinkl" panose="02000000000000000000" pitchFamily="2" charset="0"/>
                        </a:rPr>
                        <a:t>Structures</a:t>
                      </a:r>
                    </a:p>
                  </a:txBody>
                  <a:tcPr/>
                </a:tc>
                <a:tc>
                  <a:txBody>
                    <a:bodyPr/>
                    <a:lstStyle/>
                    <a:p>
                      <a:pPr algn="ctr"/>
                      <a:endParaRPr lang="en-GB" sz="1200" dirty="0">
                        <a:latin typeface="Twinkl" panose="02000000000000000000" pitchFamily="2" charset="0"/>
                      </a:endParaRPr>
                    </a:p>
                  </a:txBody>
                  <a:tcPr/>
                </a:tc>
                <a:extLst>
                  <a:ext uri="{0D108BD9-81ED-4DB2-BD59-A6C34878D82A}">
                    <a16:rowId xmlns:a16="http://schemas.microsoft.com/office/drawing/2014/main" val="447786549"/>
                  </a:ext>
                </a:extLst>
              </a:tr>
            </a:tbl>
          </a:graphicData>
        </a:graphic>
      </p:graphicFrame>
    </p:spTree>
    <p:extLst>
      <p:ext uri="{BB962C8B-B14F-4D97-AF65-F5344CB8AC3E}">
        <p14:creationId xmlns:p14="http://schemas.microsoft.com/office/powerpoint/2010/main" val="1042797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a:latin typeface="Calibri"/>
                <a:ea typeface="Calibri"/>
                <a:cs typeface="Calibri"/>
                <a:sym typeface="Calibri"/>
              </a:rPr>
              <a:t>Year </a:t>
            </a:r>
            <a:r>
              <a:rPr lang="en-US" sz="4000" b="1">
                <a:latin typeface="Calibri"/>
                <a:cs typeface="Calibri"/>
              </a:rPr>
              <a:t>1 &amp; 2 Progression Map</a:t>
            </a:r>
            <a:endParaRPr lang="en-US" sz="4000">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graphicFrame>
        <p:nvGraphicFramePr>
          <p:cNvPr id="3" name="Table 2">
            <a:extLst>
              <a:ext uri="{FF2B5EF4-FFF2-40B4-BE49-F238E27FC236}">
                <a16:creationId xmlns:a16="http://schemas.microsoft.com/office/drawing/2014/main" id="{50C80B1F-97D5-8486-EB2C-C8B9F2874D8F}"/>
              </a:ext>
            </a:extLst>
          </p:cNvPr>
          <p:cNvGraphicFramePr>
            <a:graphicFrameLocks noGrp="1"/>
          </p:cNvGraphicFramePr>
          <p:nvPr>
            <p:extLst>
              <p:ext uri="{D42A27DB-BD31-4B8C-83A1-F6EECF244321}">
                <p14:modId xmlns:p14="http://schemas.microsoft.com/office/powerpoint/2010/main" val="1698699775"/>
              </p:ext>
            </p:extLst>
          </p:nvPr>
        </p:nvGraphicFramePr>
        <p:xfrm>
          <a:off x="2511123" y="1016873"/>
          <a:ext cx="9104039" cy="5516880"/>
        </p:xfrm>
        <a:graphic>
          <a:graphicData uri="http://schemas.openxmlformats.org/drawingml/2006/table">
            <a:tbl>
              <a:tblPr firstRow="1" bandRow="1">
                <a:tableStyleId>{5940675A-B579-460E-94D1-54222C63F5DA}</a:tableStyleId>
              </a:tblPr>
              <a:tblGrid>
                <a:gridCol w="1300577">
                  <a:extLst>
                    <a:ext uri="{9D8B030D-6E8A-4147-A177-3AD203B41FA5}">
                      <a16:colId xmlns:a16="http://schemas.microsoft.com/office/drawing/2014/main" val="2292607924"/>
                    </a:ext>
                  </a:extLst>
                </a:gridCol>
                <a:gridCol w="1300577">
                  <a:extLst>
                    <a:ext uri="{9D8B030D-6E8A-4147-A177-3AD203B41FA5}">
                      <a16:colId xmlns:a16="http://schemas.microsoft.com/office/drawing/2014/main" val="3356113147"/>
                    </a:ext>
                  </a:extLst>
                </a:gridCol>
                <a:gridCol w="1300577">
                  <a:extLst>
                    <a:ext uri="{9D8B030D-6E8A-4147-A177-3AD203B41FA5}">
                      <a16:colId xmlns:a16="http://schemas.microsoft.com/office/drawing/2014/main" val="1416642934"/>
                    </a:ext>
                  </a:extLst>
                </a:gridCol>
                <a:gridCol w="1300577">
                  <a:extLst>
                    <a:ext uri="{9D8B030D-6E8A-4147-A177-3AD203B41FA5}">
                      <a16:colId xmlns:a16="http://schemas.microsoft.com/office/drawing/2014/main" val="1624225082"/>
                    </a:ext>
                  </a:extLst>
                </a:gridCol>
                <a:gridCol w="1300577">
                  <a:extLst>
                    <a:ext uri="{9D8B030D-6E8A-4147-A177-3AD203B41FA5}">
                      <a16:colId xmlns:a16="http://schemas.microsoft.com/office/drawing/2014/main" val="729000111"/>
                    </a:ext>
                  </a:extLst>
                </a:gridCol>
                <a:gridCol w="1300577">
                  <a:extLst>
                    <a:ext uri="{9D8B030D-6E8A-4147-A177-3AD203B41FA5}">
                      <a16:colId xmlns:a16="http://schemas.microsoft.com/office/drawing/2014/main" val="680054635"/>
                    </a:ext>
                  </a:extLst>
                </a:gridCol>
                <a:gridCol w="1300577">
                  <a:extLst>
                    <a:ext uri="{9D8B030D-6E8A-4147-A177-3AD203B41FA5}">
                      <a16:colId xmlns:a16="http://schemas.microsoft.com/office/drawing/2014/main" val="1429836970"/>
                    </a:ext>
                  </a:extLst>
                </a:gridCol>
              </a:tblGrid>
              <a:tr h="370840">
                <a:tc>
                  <a:txBody>
                    <a:bodyPr/>
                    <a:lstStyle/>
                    <a:p>
                      <a:pPr algn="ctr"/>
                      <a:r>
                        <a:rPr lang="en-GB" sz="1200" dirty="0">
                          <a:latin typeface="Twinkl" panose="02000000000000000000" pitchFamily="2" charset="0"/>
                        </a:rPr>
                        <a:t>CUSP D&amp;T Long Term Sequence.</a:t>
                      </a:r>
                    </a:p>
                  </a:txBody>
                  <a:tcPr>
                    <a:solidFill>
                      <a:schemeClr val="bg1">
                        <a:lumMod val="85000"/>
                      </a:schemeClr>
                    </a:solidFill>
                  </a:tcPr>
                </a:tc>
                <a:tc>
                  <a:txBody>
                    <a:bodyPr/>
                    <a:lstStyle/>
                    <a:p>
                      <a:pPr algn="ctr"/>
                      <a:r>
                        <a:rPr lang="en-GB" sz="1200" dirty="0">
                          <a:latin typeface="Twinkl" panose="02000000000000000000" pitchFamily="2" charset="0"/>
                        </a:rPr>
                        <a:t>Autumn 1</a:t>
                      </a:r>
                    </a:p>
                  </a:txBody>
                  <a:tcPr>
                    <a:solidFill>
                      <a:schemeClr val="bg1">
                        <a:lumMod val="85000"/>
                      </a:schemeClr>
                    </a:solidFill>
                  </a:tcPr>
                </a:tc>
                <a:tc>
                  <a:txBody>
                    <a:bodyPr/>
                    <a:lstStyle/>
                    <a:p>
                      <a:pPr algn="ctr"/>
                      <a:r>
                        <a:rPr lang="en-GB" sz="1200" dirty="0">
                          <a:latin typeface="Twinkl" panose="02000000000000000000" pitchFamily="2" charset="0"/>
                        </a:rPr>
                        <a:t>Autumn 2</a:t>
                      </a:r>
                    </a:p>
                  </a:txBody>
                  <a:tcPr>
                    <a:solidFill>
                      <a:schemeClr val="bg1">
                        <a:lumMod val="85000"/>
                      </a:schemeClr>
                    </a:solidFill>
                  </a:tcPr>
                </a:tc>
                <a:tc>
                  <a:txBody>
                    <a:bodyPr/>
                    <a:lstStyle/>
                    <a:p>
                      <a:pPr algn="ctr"/>
                      <a:r>
                        <a:rPr lang="en-GB" sz="1200" dirty="0">
                          <a:latin typeface="Twinkl" panose="02000000000000000000" pitchFamily="2" charset="0"/>
                        </a:rPr>
                        <a:t>Spring 1</a:t>
                      </a:r>
                    </a:p>
                  </a:txBody>
                  <a:tcPr>
                    <a:solidFill>
                      <a:schemeClr val="bg1">
                        <a:lumMod val="85000"/>
                      </a:schemeClr>
                    </a:solidFill>
                  </a:tcPr>
                </a:tc>
                <a:tc>
                  <a:txBody>
                    <a:bodyPr/>
                    <a:lstStyle/>
                    <a:p>
                      <a:pPr algn="ctr"/>
                      <a:r>
                        <a:rPr lang="en-GB" sz="1200" dirty="0">
                          <a:latin typeface="Twinkl" panose="02000000000000000000" pitchFamily="2" charset="0"/>
                        </a:rPr>
                        <a:t>Spring 2</a:t>
                      </a:r>
                    </a:p>
                  </a:txBody>
                  <a:tcPr>
                    <a:solidFill>
                      <a:schemeClr val="bg1">
                        <a:lumMod val="85000"/>
                      </a:schemeClr>
                    </a:solidFill>
                  </a:tcPr>
                </a:tc>
                <a:tc>
                  <a:txBody>
                    <a:bodyPr/>
                    <a:lstStyle/>
                    <a:p>
                      <a:pPr algn="ctr"/>
                      <a:r>
                        <a:rPr lang="en-GB" sz="1200" dirty="0">
                          <a:latin typeface="Twinkl" panose="02000000000000000000" pitchFamily="2" charset="0"/>
                        </a:rPr>
                        <a:t>Summer 1</a:t>
                      </a:r>
                    </a:p>
                  </a:txBody>
                  <a:tcPr>
                    <a:solidFill>
                      <a:schemeClr val="bg1">
                        <a:lumMod val="85000"/>
                      </a:schemeClr>
                    </a:solidFill>
                  </a:tcPr>
                </a:tc>
                <a:tc>
                  <a:txBody>
                    <a:bodyPr/>
                    <a:lstStyle/>
                    <a:p>
                      <a:pPr algn="ctr"/>
                      <a:r>
                        <a:rPr lang="en-GB" sz="1200" dirty="0">
                          <a:latin typeface="Twinkl" panose="02000000000000000000" pitchFamily="2" charset="0"/>
                        </a:rPr>
                        <a:t>Summer 2</a:t>
                      </a:r>
                    </a:p>
                  </a:txBody>
                  <a:tcPr>
                    <a:solidFill>
                      <a:schemeClr val="bg1">
                        <a:lumMod val="85000"/>
                      </a:schemeClr>
                    </a:solidFill>
                  </a:tcPr>
                </a:tc>
                <a:extLst>
                  <a:ext uri="{0D108BD9-81ED-4DB2-BD59-A6C34878D82A}">
                    <a16:rowId xmlns:a16="http://schemas.microsoft.com/office/drawing/2014/main" val="592362724"/>
                  </a:ext>
                </a:extLst>
              </a:tr>
              <a:tr h="370840">
                <a:tc>
                  <a:txBody>
                    <a:bodyPr/>
                    <a:lstStyle/>
                    <a:p>
                      <a:pPr algn="ctr"/>
                      <a:r>
                        <a:rPr lang="en-GB" sz="1200" dirty="0">
                          <a:latin typeface="Twinkl" panose="02000000000000000000" pitchFamily="2" charset="0"/>
                        </a:rPr>
                        <a:t>Year 1</a:t>
                      </a:r>
                    </a:p>
                  </a:txBody>
                  <a:tcPr>
                    <a:solidFill>
                      <a:schemeClr val="bg1">
                        <a:lumMod val="85000"/>
                      </a:schemeClr>
                    </a:solidFill>
                  </a:tcPr>
                </a:tc>
                <a:tc>
                  <a:txBody>
                    <a:bodyPr/>
                    <a:lstStyle/>
                    <a:p>
                      <a:pPr algn="ctr"/>
                      <a:r>
                        <a:rPr lang="en-GB" sz="1000" u="sng" dirty="0">
                          <a:latin typeface="Twinkl" panose="02000000000000000000" pitchFamily="2" charset="0"/>
                        </a:rPr>
                        <a:t>Mechanisms</a:t>
                      </a:r>
                    </a:p>
                    <a:p>
                      <a:pPr algn="ctr"/>
                      <a:r>
                        <a:rPr lang="en-GB" sz="1000" u="none" dirty="0">
                          <a:latin typeface="Twinkl" panose="02000000000000000000" pitchFamily="2" charset="0"/>
                        </a:rPr>
                        <a:t>Know common uses of sliders. Know different methods to create card sliders. Know how sliders can create simple mechanisms.</a:t>
                      </a:r>
                    </a:p>
                    <a:p>
                      <a:pPr algn="ctr"/>
                      <a:r>
                        <a:rPr lang="en-GB" sz="1000" u="none" dirty="0">
                          <a:latin typeface="Twinkl" panose="02000000000000000000" pitchFamily="2" charset="0"/>
                        </a:rPr>
                        <a:t>Be able to design and make a slider product. Be able to evaluate the success of their outcomes and recommend improvements.</a:t>
                      </a:r>
                    </a:p>
                  </a:txBody>
                  <a:tcPr/>
                </a:tc>
                <a:tc>
                  <a:txBody>
                    <a:bodyPr/>
                    <a:lstStyle/>
                    <a:p>
                      <a:pPr algn="ctr"/>
                      <a:r>
                        <a:rPr lang="en-GB" sz="1000" u="sng" dirty="0">
                          <a:latin typeface="Twinkl" panose="02000000000000000000" pitchFamily="2" charset="0"/>
                        </a:rPr>
                        <a:t>Structures</a:t>
                      </a:r>
                    </a:p>
                    <a:p>
                      <a:pPr algn="ctr"/>
                      <a:r>
                        <a:rPr lang="en-GB" sz="1000" u="none" dirty="0">
                          <a:latin typeface="Twinkl" panose="02000000000000000000" pitchFamily="2" charset="0"/>
                        </a:rPr>
                        <a:t>Know a freestanding structure is a structure that stands on its own foundation or base without attachment to anything else. Be able to build structures that are freestanding using a range of different materials.</a:t>
                      </a:r>
                    </a:p>
                  </a:txBody>
                  <a:tcPr/>
                </a:tc>
                <a:tc>
                  <a:txBody>
                    <a:bodyPr/>
                    <a:lstStyle/>
                    <a:p>
                      <a:pPr algn="ctr"/>
                      <a:r>
                        <a:rPr lang="en-GB" sz="1000" u="sng" dirty="0">
                          <a:latin typeface="Twinkl" panose="02000000000000000000" pitchFamily="2" charset="0"/>
                        </a:rPr>
                        <a:t>Understanding materials</a:t>
                      </a:r>
                    </a:p>
                    <a:p>
                      <a:pPr algn="ctr"/>
                      <a:r>
                        <a:rPr lang="en-GB" sz="1000" u="none" dirty="0">
                          <a:latin typeface="Twinkl" panose="02000000000000000000" pitchFamily="2" charset="0"/>
                        </a:rPr>
                        <a:t>Know building materials have different properties which enable them to be used for different purposes. Be able to identify, sort and select materials that can be used in construction. Be able to combine materials.</a:t>
                      </a:r>
                    </a:p>
                  </a:txBody>
                  <a:tcPr/>
                </a:tc>
                <a:tc>
                  <a:txBody>
                    <a:bodyPr/>
                    <a:lstStyle/>
                    <a:p>
                      <a:pPr algn="ctr"/>
                      <a:r>
                        <a:rPr lang="en-GB" sz="1000" u="sng" dirty="0">
                          <a:latin typeface="Twinkl" panose="02000000000000000000" pitchFamily="2" charset="0"/>
                        </a:rPr>
                        <a:t>Textiles</a:t>
                      </a:r>
                    </a:p>
                    <a:p>
                      <a:pPr algn="ctr"/>
                      <a:r>
                        <a:rPr lang="en-GB" sz="1000" u="none" dirty="0">
                          <a:latin typeface="Twinkl" panose="02000000000000000000" pitchFamily="2" charset="0"/>
                        </a:rPr>
                        <a:t>Know fabric can be joined together using a running stitch. Know the types and names of tools needed for sewing. Be able to create a running stitch, select tools for sewing and thread a needle. </a:t>
                      </a:r>
                    </a:p>
                  </a:txBody>
                  <a:tcPr/>
                </a:tc>
                <a:tc>
                  <a:txBody>
                    <a:bodyPr/>
                    <a:lstStyle/>
                    <a:p>
                      <a:pPr algn="ctr"/>
                      <a:r>
                        <a:rPr lang="en-GB" sz="1000" u="sng" dirty="0">
                          <a:latin typeface="Twinkl" panose="02000000000000000000" pitchFamily="2" charset="0"/>
                        </a:rPr>
                        <a:t>Food and nutrition</a:t>
                      </a:r>
                    </a:p>
                    <a:p>
                      <a:pPr algn="ctr"/>
                      <a:r>
                        <a:rPr lang="en-GB" sz="1000" u="none" dirty="0">
                          <a:latin typeface="Twinkl" panose="02000000000000000000" pitchFamily="2" charset="0"/>
                        </a:rPr>
                        <a:t>Know why colourful food can be healthier. Know how different foods can affect senses. Be able to peel, chop and grate a selection of vegetables. Be able to modify food to suit their food senses.</a:t>
                      </a:r>
                    </a:p>
                  </a:txBody>
                  <a:tcPr/>
                </a:tc>
                <a:tc>
                  <a:txBody>
                    <a:bodyPr/>
                    <a:lstStyle/>
                    <a:p>
                      <a:pPr algn="ctr"/>
                      <a:endParaRPr lang="en-GB" sz="1000" dirty="0">
                        <a:latin typeface="Twinkl" panose="02000000000000000000" pitchFamily="2" charset="0"/>
                      </a:endParaRPr>
                    </a:p>
                  </a:txBody>
                  <a:tcPr/>
                </a:tc>
                <a:extLst>
                  <a:ext uri="{0D108BD9-81ED-4DB2-BD59-A6C34878D82A}">
                    <a16:rowId xmlns:a16="http://schemas.microsoft.com/office/drawing/2014/main" val="2402109578"/>
                  </a:ext>
                </a:extLst>
              </a:tr>
              <a:tr h="370840">
                <a:tc>
                  <a:txBody>
                    <a:bodyPr/>
                    <a:lstStyle/>
                    <a:p>
                      <a:pPr algn="ctr"/>
                      <a:r>
                        <a:rPr lang="en-GB" sz="1200" dirty="0">
                          <a:latin typeface="Twinkl" panose="02000000000000000000" pitchFamily="2" charset="0"/>
                        </a:rPr>
                        <a:t>Year 2</a:t>
                      </a:r>
                    </a:p>
                  </a:txBody>
                  <a:tcPr>
                    <a:solidFill>
                      <a:schemeClr val="bg1">
                        <a:lumMod val="85000"/>
                      </a:schemeClr>
                    </a:solidFill>
                  </a:tcPr>
                </a:tc>
                <a:tc>
                  <a:txBody>
                    <a:bodyPr/>
                    <a:lstStyle/>
                    <a:p>
                      <a:pPr algn="ctr"/>
                      <a:r>
                        <a:rPr lang="en-GB" sz="1000" u="sng" dirty="0">
                          <a:latin typeface="Twinkl" panose="02000000000000000000" pitchFamily="2" charset="0"/>
                        </a:rPr>
                        <a:t>Food and nutrition</a:t>
                      </a:r>
                    </a:p>
                    <a:p>
                      <a:pPr algn="ctr"/>
                      <a:r>
                        <a:rPr lang="en-GB" sz="1000" u="none" dirty="0">
                          <a:latin typeface="Twinkl" panose="02000000000000000000" pitchFamily="2" charset="0"/>
                        </a:rPr>
                        <a:t>Know why vegetables are so important to our health. Know what processed foods are. Be able to prepare a range of salad vegetables. Be able to shape and season a bread stick.</a:t>
                      </a:r>
                    </a:p>
                  </a:txBody>
                  <a:tcPr/>
                </a:tc>
                <a:tc>
                  <a:txBody>
                    <a:bodyPr/>
                    <a:lstStyle/>
                    <a:p>
                      <a:pPr algn="ctr"/>
                      <a:endParaRPr lang="en-GB" sz="1000" dirty="0">
                        <a:latin typeface="Twinkl" panose="02000000000000000000" pitchFamily="2" charset="0"/>
                      </a:endParaRPr>
                    </a:p>
                  </a:txBody>
                  <a:tcPr/>
                </a:tc>
                <a:tc>
                  <a:txBody>
                    <a:bodyPr/>
                    <a:lstStyle/>
                    <a:p>
                      <a:pPr algn="ctr"/>
                      <a:r>
                        <a:rPr lang="en-GB" sz="1000" u="sng" dirty="0">
                          <a:latin typeface="Twinkl" panose="02000000000000000000" pitchFamily="2" charset="0"/>
                        </a:rPr>
                        <a:t>Textiles</a:t>
                      </a:r>
                    </a:p>
                    <a:p>
                      <a:pPr algn="ctr"/>
                      <a:r>
                        <a:rPr lang="en-GB" sz="1000" dirty="0">
                          <a:latin typeface="Twinkl" panose="02000000000000000000" pitchFamily="2" charset="0"/>
                        </a:rPr>
                        <a:t>Know how to cut out shapes which have been created by using a template. Know how to use a range of basic sewing skills. Be able to use a template to transfer a pattern. Be able to cut out and join fabric shapes using a template.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u="sng" dirty="0">
                          <a:latin typeface="Twinkl" panose="02000000000000000000" pitchFamily="2" charset="0"/>
                        </a:rPr>
                        <a:t>Mechanisms (Spring 1)</a:t>
                      </a:r>
                    </a:p>
                    <a:p>
                      <a:pPr algn="ctr"/>
                      <a:r>
                        <a:rPr lang="en-GB" sz="1000" dirty="0">
                          <a:latin typeface="Twinkl" panose="02000000000000000000" pitchFamily="2" charset="0"/>
                        </a:rPr>
                        <a:t>Know how wheels and axles work together. Know the size and position of wheels affects how they move. Be able to create a simple wheel mechanism. Be able to use wheel mechanisms to propel a simple vehicle.</a:t>
                      </a:r>
                    </a:p>
                  </a:txBody>
                  <a:tcPr/>
                </a:tc>
                <a:tc>
                  <a:txBody>
                    <a:bodyPr/>
                    <a:lstStyle/>
                    <a:p>
                      <a:pPr algn="ctr"/>
                      <a:r>
                        <a:rPr lang="en-GB" sz="1000" u="sng" dirty="0">
                          <a:latin typeface="Twinkl" panose="02000000000000000000" pitchFamily="2" charset="0"/>
                        </a:rPr>
                        <a:t>Structures</a:t>
                      </a:r>
                    </a:p>
                    <a:p>
                      <a:pPr algn="ctr"/>
                      <a:r>
                        <a:rPr lang="en-GB" sz="1000" u="none" dirty="0">
                          <a:latin typeface="Twinkl" panose="02000000000000000000" pitchFamily="2" charset="0"/>
                        </a:rPr>
                        <a:t>Know paper becomes stronger when it is folded. Know a loads is the amount of weight a structure must carry. Be able to fold paper to increase strength and stability. Be able to test and record how much weight paper can hold.</a:t>
                      </a:r>
                    </a:p>
                  </a:txBody>
                  <a:tcPr/>
                </a:tc>
                <a:tc>
                  <a:txBody>
                    <a:bodyPr/>
                    <a:lstStyle/>
                    <a:p>
                      <a:pPr algn="ctr"/>
                      <a:endParaRPr lang="en-GB" sz="1000" dirty="0">
                        <a:latin typeface="Twinkl" panose="02000000000000000000" pitchFamily="2" charset="0"/>
                      </a:endParaRPr>
                    </a:p>
                  </a:txBody>
                  <a:tcPr/>
                </a:tc>
                <a:extLst>
                  <a:ext uri="{0D108BD9-81ED-4DB2-BD59-A6C34878D82A}">
                    <a16:rowId xmlns:a16="http://schemas.microsoft.com/office/drawing/2014/main" val="447786549"/>
                  </a:ext>
                </a:extLst>
              </a:tr>
            </a:tbl>
          </a:graphicData>
        </a:graphic>
      </p:graphicFrame>
    </p:spTree>
    <p:extLst>
      <p:ext uri="{BB962C8B-B14F-4D97-AF65-F5344CB8AC3E}">
        <p14:creationId xmlns:p14="http://schemas.microsoft.com/office/powerpoint/2010/main" val="1418637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lnSpcReduction="10000"/>
          </a:bodyPr>
          <a:lstStyle/>
          <a:p>
            <a:pPr algn="ctr">
              <a:lnSpc>
                <a:spcPct val="90000"/>
              </a:lnSpc>
            </a:pPr>
            <a:r>
              <a:rPr lang="en-US" sz="9200" b="1">
                <a:solidFill>
                  <a:schemeClr val="dk1"/>
                </a:solidFill>
                <a:latin typeface="Calibri"/>
                <a:ea typeface="Calibri"/>
                <a:cs typeface="Calibri"/>
                <a:sym typeface="Calibri"/>
              </a:rPr>
              <a:t>Design &amp; Technology</a:t>
            </a:r>
          </a:p>
          <a:p>
            <a:pPr algn="ctr">
              <a:lnSpc>
                <a:spcPct val="90000"/>
              </a:lnSpc>
            </a:pPr>
            <a:br>
              <a:rPr lang="en-US" sz="12000" b="1">
                <a:latin typeface="Calibri"/>
                <a:ea typeface="Calibri"/>
                <a:cs typeface="Calibri"/>
              </a:rPr>
            </a:br>
            <a:r>
              <a:rPr lang="en-US" sz="6600" b="1">
                <a:solidFill>
                  <a:schemeClr val="dk1"/>
                </a:solidFill>
                <a:latin typeface="Calibri"/>
                <a:ea typeface="Calibri"/>
                <a:cs typeface="Calibri"/>
                <a:sym typeface="Calibri"/>
              </a:rPr>
              <a:t>Implementation</a:t>
            </a:r>
            <a:endParaRPr lang="en-US" sz="6600" b="1">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3477875"/>
          </a:xfrm>
          <a:prstGeom prst="rect">
            <a:avLst/>
          </a:prstGeom>
        </p:spPr>
        <p:txBody>
          <a:bodyPr wrap="square" lIns="91440" tIns="45720" rIns="91440" bIns="45720" anchor="t">
            <a:spAutoFit/>
          </a:bodyPr>
          <a:lstStyle/>
          <a:p>
            <a:r>
              <a:rPr lang="en-GB" sz="3000" b="1" u="sng">
                <a:latin typeface="Calibri"/>
                <a:cs typeface="Calibri"/>
              </a:rPr>
              <a:t>How do we teach design and technology?</a:t>
            </a:r>
            <a:endParaRPr lang="en-US"/>
          </a:p>
          <a:p>
            <a:endParaRPr lang="en-GB" sz="3000">
              <a:latin typeface="Calibri"/>
              <a:cs typeface="Calibri"/>
            </a:endParaRPr>
          </a:p>
          <a:p>
            <a:r>
              <a:rPr lang="en-GB" sz="2000">
                <a:latin typeface="Calibri"/>
                <a:cs typeface="Calibri"/>
              </a:rPr>
              <a:t>At Springfield Infant School and Nursery, design and technology is organised into blocks with each block covering a particular set of disciplines, including food and nutrition, mechanisms and structures. Vertical progression in each discipline has been deliberately woven into the fabric of the curriculum so that pupils revisit key disciplines throughout their journey at Springfield, at increasing degrees of challenge and complexity. </a:t>
            </a:r>
          </a:p>
          <a:p>
            <a:endParaRPr lang="en-GB" sz="2000">
              <a:latin typeface="Calibri"/>
              <a:cs typeface="Calibri"/>
            </a:endParaRPr>
          </a:p>
          <a:p>
            <a:r>
              <a:rPr lang="en-GB" sz="2000">
                <a:latin typeface="Calibri"/>
                <a:cs typeface="Calibri"/>
              </a:rPr>
              <a:t>The curriculum also outlines key aspects of development in the Working as a Designer section, with each block focussing on promoting different aspects of these competencies. </a:t>
            </a:r>
            <a:endParaRPr lang="en-GB" sz="3000">
              <a:latin typeface="Calibri"/>
              <a:cs typeface="Calibri"/>
            </a:endParaRPr>
          </a:p>
        </p:txBody>
      </p:sp>
      <p:pic>
        <p:nvPicPr>
          <p:cNvPr id="3" name="Picture 2"/>
          <p:cNvPicPr>
            <a:picLocks noChangeAspect="1"/>
          </p:cNvPicPr>
          <p:nvPr/>
        </p:nvPicPr>
        <p:blipFill>
          <a:blip r:embed="rId3"/>
          <a:stretch>
            <a:fillRect/>
          </a:stretch>
        </p:blipFill>
        <p:spPr>
          <a:xfrm>
            <a:off x="3732776" y="3925838"/>
            <a:ext cx="6915150" cy="1743075"/>
          </a:xfrm>
          <a:prstGeom prst="rect">
            <a:avLst/>
          </a:prstGeom>
        </p:spPr>
      </p:pic>
      <p:pic>
        <p:nvPicPr>
          <p:cNvPr id="6" name="Picture 5"/>
          <p:cNvPicPr>
            <a:picLocks noChangeAspect="1"/>
          </p:cNvPicPr>
          <p:nvPr/>
        </p:nvPicPr>
        <p:blipFill>
          <a:blip r:embed="rId4"/>
          <a:stretch>
            <a:fillRect/>
          </a:stretch>
        </p:blipFill>
        <p:spPr>
          <a:xfrm>
            <a:off x="399125" y="325363"/>
            <a:ext cx="1285875" cy="63817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pic>
        <p:nvPicPr>
          <p:cNvPr id="10" name="Picture 10" descr="Shape&#10;&#10;Description automatically generated">
            <a:extLst>
              <a:ext uri="{FF2B5EF4-FFF2-40B4-BE49-F238E27FC236}">
                <a16:creationId xmlns:a16="http://schemas.microsoft.com/office/drawing/2014/main" id="{D2BF02E6-9E4D-7F96-DE54-78CE895964CD}"/>
              </a:ext>
            </a:extLst>
          </p:cNvPr>
          <p:cNvPicPr>
            <a:picLocks noChangeAspect="1"/>
          </p:cNvPicPr>
          <p:nvPr/>
        </p:nvPicPr>
        <p:blipFill>
          <a:blip r:embed="rId3"/>
          <a:stretch>
            <a:fillRect/>
          </a:stretch>
        </p:blipFill>
        <p:spPr>
          <a:xfrm>
            <a:off x="2309004" y="2518636"/>
            <a:ext cx="7588367" cy="1935746"/>
          </a:xfrm>
          <a:prstGeom prst="rect">
            <a:avLst/>
          </a:prstGeom>
        </p:spPr>
      </p:pic>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553998"/>
          </a:xfrm>
          <a:prstGeom prst="rect">
            <a:avLst/>
          </a:prstGeom>
        </p:spPr>
        <p:txBody>
          <a:bodyPr wrap="square" lIns="91440" tIns="45720" rIns="91440" bIns="45720" anchor="t">
            <a:spAutoFit/>
          </a:bodyPr>
          <a:lstStyle/>
          <a:p>
            <a:endParaRPr lang="en-GB" sz="3000" b="1" u="sng">
              <a:latin typeface="Calibri"/>
              <a:cs typeface="Calibri"/>
            </a:endParaRPr>
          </a:p>
        </p:txBody>
      </p:sp>
      <p:pic>
        <p:nvPicPr>
          <p:cNvPr id="6" name="Picture 5"/>
          <p:cNvPicPr>
            <a:picLocks noChangeAspect="1"/>
          </p:cNvPicPr>
          <p:nvPr/>
        </p:nvPicPr>
        <p:blipFill>
          <a:blip r:embed="rId4"/>
          <a:stretch>
            <a:fillRect/>
          </a:stretch>
        </p:blipFill>
        <p:spPr>
          <a:xfrm>
            <a:off x="399125" y="325363"/>
            <a:ext cx="1285875" cy="638175"/>
          </a:xfrm>
          <a:prstGeom prst="rect">
            <a:avLst/>
          </a:prstGeom>
        </p:spPr>
      </p:pic>
      <p:sp>
        <p:nvSpPr>
          <p:cNvPr id="11" name="TextBox 10">
            <a:extLst>
              <a:ext uri="{FF2B5EF4-FFF2-40B4-BE49-F238E27FC236}">
                <a16:creationId xmlns:a16="http://schemas.microsoft.com/office/drawing/2014/main" id="{C12C4178-4CFC-31F5-E723-9338ADE5648F}"/>
              </a:ext>
            </a:extLst>
          </p:cNvPr>
          <p:cNvSpPr txBox="1"/>
          <p:nvPr/>
        </p:nvSpPr>
        <p:spPr>
          <a:xfrm>
            <a:off x="4479985"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cs typeface="Calibri"/>
            </a:endParaRPr>
          </a:p>
        </p:txBody>
      </p:sp>
      <p:sp>
        <p:nvSpPr>
          <p:cNvPr id="12" name="TextBox 11">
            <a:extLst>
              <a:ext uri="{FF2B5EF4-FFF2-40B4-BE49-F238E27FC236}">
                <a16:creationId xmlns:a16="http://schemas.microsoft.com/office/drawing/2014/main" id="{93C52EB0-4459-F0E1-8FE2-1CAD8E224A80}"/>
              </a:ext>
            </a:extLst>
          </p:cNvPr>
          <p:cNvSpPr txBox="1"/>
          <p:nvPr/>
        </p:nvSpPr>
        <p:spPr>
          <a:xfrm>
            <a:off x="3197693" y="725351"/>
            <a:ext cx="7674633"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Calibri"/>
              </a:rPr>
              <a:t>National Curriculum objectives and how these link to prior learning are evident at the beginning of every module.</a:t>
            </a:r>
          </a:p>
        </p:txBody>
      </p:sp>
      <p:sp>
        <p:nvSpPr>
          <p:cNvPr id="13" name="TextBox 12">
            <a:extLst>
              <a:ext uri="{FF2B5EF4-FFF2-40B4-BE49-F238E27FC236}">
                <a16:creationId xmlns:a16="http://schemas.microsoft.com/office/drawing/2014/main" id="{B2FECEB8-0195-DDB7-E59B-6885585821FF}"/>
              </a:ext>
            </a:extLst>
          </p:cNvPr>
          <p:cNvSpPr txBox="1"/>
          <p:nvPr/>
        </p:nvSpPr>
        <p:spPr>
          <a:xfrm>
            <a:off x="9181382" y="2740324"/>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A Year 1 module showing how the learning builds upon ELGs.</a:t>
            </a:r>
            <a:r>
              <a:rPr lang="en-US">
                <a:cs typeface="Calibri"/>
              </a:rPr>
              <a:t>​</a:t>
            </a:r>
            <a:endParaRPr lang="en-US"/>
          </a:p>
        </p:txBody>
      </p:sp>
      <p:cxnSp>
        <p:nvCxnSpPr>
          <p:cNvPr id="14" name="Straight Arrow Connector 13">
            <a:extLst>
              <a:ext uri="{FF2B5EF4-FFF2-40B4-BE49-F238E27FC236}">
                <a16:creationId xmlns:a16="http://schemas.microsoft.com/office/drawing/2014/main" id="{27E3C173-4A2B-F1DB-BF94-AA7BCE34E4A6}"/>
              </a:ext>
            </a:extLst>
          </p:cNvPr>
          <p:cNvCxnSpPr/>
          <p:nvPr/>
        </p:nvCxnSpPr>
        <p:spPr>
          <a:xfrm flipH="1">
            <a:off x="8435736" y="3200939"/>
            <a:ext cx="667109" cy="46870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5" name="Picture 15" descr="Shape&#10;&#10;Description automatically generated">
            <a:extLst>
              <a:ext uri="{FF2B5EF4-FFF2-40B4-BE49-F238E27FC236}">
                <a16:creationId xmlns:a16="http://schemas.microsoft.com/office/drawing/2014/main" id="{93436693-1DA2-B354-11AD-6A4D584071DA}"/>
              </a:ext>
            </a:extLst>
          </p:cNvPr>
          <p:cNvPicPr>
            <a:picLocks noChangeAspect="1"/>
          </p:cNvPicPr>
          <p:nvPr/>
        </p:nvPicPr>
        <p:blipFill>
          <a:blip r:embed="rId5"/>
          <a:stretch>
            <a:fillRect/>
          </a:stretch>
        </p:blipFill>
        <p:spPr>
          <a:xfrm>
            <a:off x="4307457" y="4874602"/>
            <a:ext cx="7473350" cy="1263852"/>
          </a:xfrm>
          <a:prstGeom prst="rect">
            <a:avLst/>
          </a:prstGeom>
        </p:spPr>
      </p:pic>
      <p:sp>
        <p:nvSpPr>
          <p:cNvPr id="16" name="TextBox 15">
            <a:extLst>
              <a:ext uri="{FF2B5EF4-FFF2-40B4-BE49-F238E27FC236}">
                <a16:creationId xmlns:a16="http://schemas.microsoft.com/office/drawing/2014/main" id="{0E001A9D-76F3-C7C6-ED3C-61CA576DA140}"/>
              </a:ext>
            </a:extLst>
          </p:cNvPr>
          <p:cNvSpPr txBox="1"/>
          <p:nvPr/>
        </p:nvSpPr>
        <p:spPr>
          <a:xfrm>
            <a:off x="2380890" y="4638135"/>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A Year 2 module showing how the learning builds on from prior knowledge in Year 1.</a:t>
            </a:r>
          </a:p>
        </p:txBody>
      </p:sp>
      <p:cxnSp>
        <p:nvCxnSpPr>
          <p:cNvPr id="18" name="Straight Arrow Connector 17">
            <a:extLst>
              <a:ext uri="{FF2B5EF4-FFF2-40B4-BE49-F238E27FC236}">
                <a16:creationId xmlns:a16="http://schemas.microsoft.com/office/drawing/2014/main" id="{3DCFC415-5E7C-1E57-B033-CB53E6799393}"/>
              </a:ext>
            </a:extLst>
          </p:cNvPr>
          <p:cNvCxnSpPr>
            <a:cxnSpLocks/>
          </p:cNvCxnSpPr>
          <p:nvPr/>
        </p:nvCxnSpPr>
        <p:spPr>
          <a:xfrm>
            <a:off x="3524430" y="5645089"/>
            <a:ext cx="713117" cy="26742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06387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82354" y="82296"/>
            <a:ext cx="9423362" cy="2585323"/>
          </a:xfrm>
          <a:prstGeom prst="rect">
            <a:avLst/>
          </a:prstGeom>
          <a:noFill/>
        </p:spPr>
        <p:txBody>
          <a:bodyPr wrap="square" lIns="91440" tIns="45720" rIns="91440" bIns="45720" rtlCol="0" anchor="t">
            <a:spAutoFit/>
          </a:bodyPr>
          <a:lstStyle/>
          <a:p>
            <a:r>
              <a:rPr lang="en-GB" sz="3200" b="1" dirty="0"/>
              <a:t>Vocabulary</a:t>
            </a:r>
            <a:endParaRPr lang="en-GB" sz="3200" b="1" dirty="0">
              <a:cs typeface="Calibri"/>
            </a:endParaRPr>
          </a:p>
          <a:p>
            <a:endParaRPr lang="en-US" sz="2400" dirty="0">
              <a:ea typeface="+mn-lt"/>
              <a:cs typeface="+mn-lt"/>
            </a:endParaRPr>
          </a:p>
          <a:p>
            <a:r>
              <a:rPr lang="en-US" dirty="0">
                <a:ea typeface="+mn-lt"/>
                <a:cs typeface="+mn-lt"/>
              </a:rPr>
              <a:t>At</a:t>
            </a:r>
            <a:r>
              <a:rPr lang="en-US" sz="2400" dirty="0">
                <a:ea typeface="+mn-lt"/>
                <a:cs typeface="+mn-lt"/>
              </a:rPr>
              <a:t> </a:t>
            </a:r>
            <a:r>
              <a:rPr lang="en-US" dirty="0">
                <a:ea typeface="+mn-lt"/>
                <a:cs typeface="+mn-lt"/>
              </a:rPr>
              <a:t>Springfield Infants, we want our children to have an expansive vocabulary and through teacher modelling and planning, children are given opportunity to use and apply appropriate vocabulary.  Specific, technical vocabulary is taught in each block and children are encouraged to use these terms when discussing their own and others’ work.  </a:t>
            </a:r>
            <a:endParaRPr lang="en-GB" dirty="0">
              <a:ea typeface="+mn-lt"/>
              <a:cs typeface="+mn-lt"/>
            </a:endParaRPr>
          </a:p>
          <a:p>
            <a:endParaRPr lang="en-GB" sz="2800" b="1" dirty="0">
              <a:cs typeface="Calibri"/>
            </a:endParaRPr>
          </a:p>
        </p:txBody>
      </p:sp>
      <p:sp>
        <p:nvSpPr>
          <p:cNvPr id="2" name="TextBox 1">
            <a:extLst>
              <a:ext uri="{FF2B5EF4-FFF2-40B4-BE49-F238E27FC236}">
                <a16:creationId xmlns:a16="http://schemas.microsoft.com/office/drawing/2014/main" id="{949020FA-5CA5-4DBB-831B-CF7D9D6E248D}"/>
              </a:ext>
            </a:extLst>
          </p:cNvPr>
          <p:cNvSpPr txBox="1"/>
          <p:nvPr/>
        </p:nvSpPr>
        <p:spPr>
          <a:xfrm>
            <a:off x="4724400" y="3200400"/>
            <a:ext cx="66107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graphicFrame>
        <p:nvGraphicFramePr>
          <p:cNvPr id="5" name="Table 4">
            <a:extLst>
              <a:ext uri="{FF2B5EF4-FFF2-40B4-BE49-F238E27FC236}">
                <a16:creationId xmlns:a16="http://schemas.microsoft.com/office/drawing/2014/main" id="{FC461F30-5AA9-BD62-8543-3671D4A10C0E}"/>
              </a:ext>
            </a:extLst>
          </p:cNvPr>
          <p:cNvGraphicFramePr>
            <a:graphicFrameLocks noGrp="1"/>
          </p:cNvGraphicFramePr>
          <p:nvPr>
            <p:extLst>
              <p:ext uri="{D42A27DB-BD31-4B8C-83A1-F6EECF244321}">
                <p14:modId xmlns:p14="http://schemas.microsoft.com/office/powerpoint/2010/main" val="813758968"/>
              </p:ext>
            </p:extLst>
          </p:nvPr>
        </p:nvGraphicFramePr>
        <p:xfrm>
          <a:off x="2482354" y="2304288"/>
          <a:ext cx="8805363" cy="4215384"/>
        </p:xfrm>
        <a:graphic>
          <a:graphicData uri="http://schemas.openxmlformats.org/drawingml/2006/table">
            <a:tbl>
              <a:tblPr firstRow="1" bandRow="1">
                <a:tableStyleId>{5940675A-B579-460E-94D1-54222C63F5DA}</a:tableStyleId>
              </a:tblPr>
              <a:tblGrid>
                <a:gridCol w="1257909">
                  <a:extLst>
                    <a:ext uri="{9D8B030D-6E8A-4147-A177-3AD203B41FA5}">
                      <a16:colId xmlns:a16="http://schemas.microsoft.com/office/drawing/2014/main" val="2292607924"/>
                    </a:ext>
                  </a:extLst>
                </a:gridCol>
                <a:gridCol w="1257909">
                  <a:extLst>
                    <a:ext uri="{9D8B030D-6E8A-4147-A177-3AD203B41FA5}">
                      <a16:colId xmlns:a16="http://schemas.microsoft.com/office/drawing/2014/main" val="3356113147"/>
                    </a:ext>
                  </a:extLst>
                </a:gridCol>
                <a:gridCol w="1257909">
                  <a:extLst>
                    <a:ext uri="{9D8B030D-6E8A-4147-A177-3AD203B41FA5}">
                      <a16:colId xmlns:a16="http://schemas.microsoft.com/office/drawing/2014/main" val="1416642934"/>
                    </a:ext>
                  </a:extLst>
                </a:gridCol>
                <a:gridCol w="1257909">
                  <a:extLst>
                    <a:ext uri="{9D8B030D-6E8A-4147-A177-3AD203B41FA5}">
                      <a16:colId xmlns:a16="http://schemas.microsoft.com/office/drawing/2014/main" val="1624225082"/>
                    </a:ext>
                  </a:extLst>
                </a:gridCol>
                <a:gridCol w="1257909">
                  <a:extLst>
                    <a:ext uri="{9D8B030D-6E8A-4147-A177-3AD203B41FA5}">
                      <a16:colId xmlns:a16="http://schemas.microsoft.com/office/drawing/2014/main" val="729000111"/>
                    </a:ext>
                  </a:extLst>
                </a:gridCol>
                <a:gridCol w="1257909">
                  <a:extLst>
                    <a:ext uri="{9D8B030D-6E8A-4147-A177-3AD203B41FA5}">
                      <a16:colId xmlns:a16="http://schemas.microsoft.com/office/drawing/2014/main" val="680054635"/>
                    </a:ext>
                  </a:extLst>
                </a:gridCol>
                <a:gridCol w="1257909">
                  <a:extLst>
                    <a:ext uri="{9D8B030D-6E8A-4147-A177-3AD203B41FA5}">
                      <a16:colId xmlns:a16="http://schemas.microsoft.com/office/drawing/2014/main" val="1429836970"/>
                    </a:ext>
                  </a:extLst>
                </a:gridCol>
              </a:tblGrid>
              <a:tr h="596517">
                <a:tc>
                  <a:txBody>
                    <a:bodyPr/>
                    <a:lstStyle/>
                    <a:p>
                      <a:pPr algn="ctr"/>
                      <a:r>
                        <a:rPr lang="en-GB" sz="1200" dirty="0">
                          <a:latin typeface="Twinkl" panose="02000000000000000000" pitchFamily="2" charset="0"/>
                        </a:rPr>
                        <a:t>CUSP D&amp;T Long Term Sequence.</a:t>
                      </a:r>
                    </a:p>
                  </a:txBody>
                  <a:tcPr>
                    <a:solidFill>
                      <a:schemeClr val="bg1">
                        <a:lumMod val="85000"/>
                      </a:schemeClr>
                    </a:solidFill>
                  </a:tcPr>
                </a:tc>
                <a:tc>
                  <a:txBody>
                    <a:bodyPr/>
                    <a:lstStyle/>
                    <a:p>
                      <a:pPr algn="ctr"/>
                      <a:r>
                        <a:rPr lang="en-GB" sz="1200" dirty="0">
                          <a:latin typeface="Twinkl" panose="02000000000000000000" pitchFamily="2" charset="0"/>
                        </a:rPr>
                        <a:t>Autumn 1</a:t>
                      </a:r>
                    </a:p>
                  </a:txBody>
                  <a:tcPr>
                    <a:solidFill>
                      <a:schemeClr val="bg1">
                        <a:lumMod val="85000"/>
                      </a:schemeClr>
                    </a:solidFill>
                  </a:tcPr>
                </a:tc>
                <a:tc>
                  <a:txBody>
                    <a:bodyPr/>
                    <a:lstStyle/>
                    <a:p>
                      <a:pPr algn="ctr"/>
                      <a:r>
                        <a:rPr lang="en-GB" sz="1200" dirty="0">
                          <a:latin typeface="Twinkl" panose="02000000000000000000" pitchFamily="2" charset="0"/>
                        </a:rPr>
                        <a:t>Autumn 2</a:t>
                      </a:r>
                    </a:p>
                  </a:txBody>
                  <a:tcPr>
                    <a:solidFill>
                      <a:schemeClr val="bg1">
                        <a:lumMod val="85000"/>
                      </a:schemeClr>
                    </a:solidFill>
                  </a:tcPr>
                </a:tc>
                <a:tc>
                  <a:txBody>
                    <a:bodyPr/>
                    <a:lstStyle/>
                    <a:p>
                      <a:pPr algn="ctr"/>
                      <a:r>
                        <a:rPr lang="en-GB" sz="1200" dirty="0">
                          <a:latin typeface="Twinkl" panose="02000000000000000000" pitchFamily="2" charset="0"/>
                        </a:rPr>
                        <a:t>Spring 1</a:t>
                      </a:r>
                    </a:p>
                  </a:txBody>
                  <a:tcPr>
                    <a:solidFill>
                      <a:schemeClr val="bg1">
                        <a:lumMod val="85000"/>
                      </a:schemeClr>
                    </a:solidFill>
                  </a:tcPr>
                </a:tc>
                <a:tc>
                  <a:txBody>
                    <a:bodyPr/>
                    <a:lstStyle/>
                    <a:p>
                      <a:pPr algn="ctr"/>
                      <a:r>
                        <a:rPr lang="en-GB" sz="1200" dirty="0">
                          <a:latin typeface="Twinkl" panose="02000000000000000000" pitchFamily="2" charset="0"/>
                        </a:rPr>
                        <a:t>Spring 2</a:t>
                      </a:r>
                    </a:p>
                  </a:txBody>
                  <a:tcPr>
                    <a:solidFill>
                      <a:schemeClr val="bg1">
                        <a:lumMod val="85000"/>
                      </a:schemeClr>
                    </a:solidFill>
                  </a:tcPr>
                </a:tc>
                <a:tc>
                  <a:txBody>
                    <a:bodyPr/>
                    <a:lstStyle/>
                    <a:p>
                      <a:pPr algn="ctr"/>
                      <a:r>
                        <a:rPr lang="en-GB" sz="1200" dirty="0">
                          <a:latin typeface="Twinkl" panose="02000000000000000000" pitchFamily="2" charset="0"/>
                        </a:rPr>
                        <a:t>Summer 1</a:t>
                      </a:r>
                    </a:p>
                  </a:txBody>
                  <a:tcPr>
                    <a:solidFill>
                      <a:schemeClr val="bg1">
                        <a:lumMod val="85000"/>
                      </a:schemeClr>
                    </a:solidFill>
                  </a:tcPr>
                </a:tc>
                <a:tc>
                  <a:txBody>
                    <a:bodyPr/>
                    <a:lstStyle/>
                    <a:p>
                      <a:pPr algn="ctr"/>
                      <a:r>
                        <a:rPr lang="en-GB" sz="1200" dirty="0">
                          <a:latin typeface="Twinkl" panose="02000000000000000000" pitchFamily="2" charset="0"/>
                        </a:rPr>
                        <a:t>Summer 2</a:t>
                      </a:r>
                    </a:p>
                  </a:txBody>
                  <a:tcPr>
                    <a:solidFill>
                      <a:schemeClr val="bg1">
                        <a:lumMod val="85000"/>
                      </a:schemeClr>
                    </a:solidFill>
                  </a:tcPr>
                </a:tc>
                <a:extLst>
                  <a:ext uri="{0D108BD9-81ED-4DB2-BD59-A6C34878D82A}">
                    <a16:rowId xmlns:a16="http://schemas.microsoft.com/office/drawing/2014/main" val="592362724"/>
                  </a:ext>
                </a:extLst>
              </a:tr>
              <a:tr h="1710014">
                <a:tc>
                  <a:txBody>
                    <a:bodyPr/>
                    <a:lstStyle/>
                    <a:p>
                      <a:pPr algn="ctr"/>
                      <a:r>
                        <a:rPr lang="en-GB" sz="1200" dirty="0">
                          <a:latin typeface="Twinkl" panose="02000000000000000000" pitchFamily="2" charset="0"/>
                        </a:rPr>
                        <a:t>Year 1</a:t>
                      </a:r>
                    </a:p>
                  </a:txBody>
                  <a:tcPr>
                    <a:solidFill>
                      <a:schemeClr val="bg1">
                        <a:lumMod val="85000"/>
                      </a:schemeClr>
                    </a:solidFill>
                  </a:tcPr>
                </a:tc>
                <a:tc>
                  <a:txBody>
                    <a:bodyPr/>
                    <a:lstStyle/>
                    <a:p>
                      <a:pPr algn="ctr"/>
                      <a:r>
                        <a:rPr lang="en-GB" sz="1000" u="sng" dirty="0">
                          <a:latin typeface="Twinkl" panose="02000000000000000000" pitchFamily="2" charset="0"/>
                        </a:rPr>
                        <a:t>Mechanisms</a:t>
                      </a:r>
                    </a:p>
                    <a:p>
                      <a:pPr algn="ctr"/>
                      <a:r>
                        <a:rPr lang="en-GB" sz="1000" u="none" dirty="0">
                          <a:latin typeface="Twinkl" panose="02000000000000000000" pitchFamily="2" charset="0"/>
                        </a:rPr>
                        <a:t>Slider</a:t>
                      </a:r>
                    </a:p>
                    <a:p>
                      <a:pPr algn="ctr"/>
                      <a:r>
                        <a:rPr lang="en-GB" sz="1000" u="none" dirty="0">
                          <a:latin typeface="Twinkl" panose="02000000000000000000" pitchFamily="2" charset="0"/>
                        </a:rPr>
                        <a:t>Slot</a:t>
                      </a:r>
                    </a:p>
                    <a:p>
                      <a:pPr algn="ctr"/>
                      <a:r>
                        <a:rPr lang="en-GB" sz="1000" u="none" dirty="0">
                          <a:latin typeface="Twinkl" panose="02000000000000000000" pitchFamily="2" charset="0"/>
                        </a:rPr>
                        <a:t>Bridge</a:t>
                      </a:r>
                    </a:p>
                    <a:p>
                      <a:pPr algn="ctr"/>
                      <a:r>
                        <a:rPr lang="en-GB" sz="1000" u="none" dirty="0">
                          <a:latin typeface="Twinkl" panose="02000000000000000000" pitchFamily="2" charset="0"/>
                        </a:rPr>
                        <a:t>Push</a:t>
                      </a:r>
                    </a:p>
                    <a:p>
                      <a:pPr algn="ctr"/>
                      <a:r>
                        <a:rPr lang="en-GB" sz="1000" u="none" dirty="0">
                          <a:latin typeface="Twinkl" panose="02000000000000000000" pitchFamily="2" charset="0"/>
                        </a:rPr>
                        <a:t>Pull</a:t>
                      </a:r>
                    </a:p>
                    <a:p>
                      <a:pPr algn="ctr"/>
                      <a:r>
                        <a:rPr lang="en-GB" sz="1000" u="none" dirty="0">
                          <a:latin typeface="Twinkl" panose="02000000000000000000" pitchFamily="2" charset="0"/>
                        </a:rPr>
                        <a:t>Rigid </a:t>
                      </a:r>
                    </a:p>
                  </a:txBody>
                  <a:tcPr/>
                </a:tc>
                <a:tc>
                  <a:txBody>
                    <a:bodyPr/>
                    <a:lstStyle/>
                    <a:p>
                      <a:pPr algn="ctr"/>
                      <a:r>
                        <a:rPr lang="en-GB" sz="1000" u="sng" dirty="0">
                          <a:latin typeface="Twinkl" panose="02000000000000000000" pitchFamily="2" charset="0"/>
                        </a:rPr>
                        <a:t>Structures</a:t>
                      </a:r>
                    </a:p>
                    <a:p>
                      <a:pPr algn="ctr"/>
                      <a:r>
                        <a:rPr lang="en-GB" sz="1000" u="none" dirty="0">
                          <a:latin typeface="Twinkl" panose="02000000000000000000" pitchFamily="2" charset="0"/>
                        </a:rPr>
                        <a:t>Tower</a:t>
                      </a:r>
                    </a:p>
                    <a:p>
                      <a:pPr algn="ctr"/>
                      <a:r>
                        <a:rPr lang="en-GB" sz="1000" u="none" dirty="0">
                          <a:latin typeface="Twinkl" panose="02000000000000000000" pitchFamily="2" charset="0"/>
                        </a:rPr>
                        <a:t>Topple</a:t>
                      </a:r>
                    </a:p>
                    <a:p>
                      <a:pPr algn="ctr"/>
                      <a:r>
                        <a:rPr lang="en-GB" sz="1000" u="none" dirty="0">
                          <a:latin typeface="Twinkl" panose="02000000000000000000" pitchFamily="2" charset="0"/>
                        </a:rPr>
                        <a:t>Lean</a:t>
                      </a:r>
                    </a:p>
                    <a:p>
                      <a:pPr algn="ctr"/>
                      <a:r>
                        <a:rPr lang="en-GB" sz="1000" u="none" dirty="0">
                          <a:latin typeface="Twinkl" panose="02000000000000000000" pitchFamily="2" charset="0"/>
                        </a:rPr>
                        <a:t>Foundation</a:t>
                      </a:r>
                    </a:p>
                    <a:p>
                      <a:pPr algn="ctr"/>
                      <a:r>
                        <a:rPr lang="en-GB" sz="1000" u="none" dirty="0">
                          <a:latin typeface="Twinkl" panose="02000000000000000000" pitchFamily="2" charset="0"/>
                        </a:rPr>
                        <a:t>Balance</a:t>
                      </a:r>
                    </a:p>
                    <a:p>
                      <a:pPr algn="ctr"/>
                      <a:r>
                        <a:rPr lang="en-GB" sz="1000" u="none" dirty="0">
                          <a:latin typeface="Twinkl" panose="02000000000000000000" pitchFamily="2" charset="0"/>
                        </a:rPr>
                        <a:t>Perpendicular </a:t>
                      </a:r>
                    </a:p>
                  </a:txBody>
                  <a:tcPr/>
                </a:tc>
                <a:tc>
                  <a:txBody>
                    <a:bodyPr/>
                    <a:lstStyle/>
                    <a:p>
                      <a:pPr algn="ctr"/>
                      <a:r>
                        <a:rPr lang="en-GB" sz="1000" u="sng" dirty="0">
                          <a:latin typeface="Twinkl" panose="02000000000000000000" pitchFamily="2" charset="0"/>
                        </a:rPr>
                        <a:t>Understanding materials</a:t>
                      </a:r>
                    </a:p>
                    <a:p>
                      <a:pPr algn="ctr"/>
                      <a:r>
                        <a:rPr lang="en-GB" sz="1000" u="none" dirty="0">
                          <a:latin typeface="Twinkl" panose="02000000000000000000" pitchFamily="2" charset="0"/>
                        </a:rPr>
                        <a:t>Construction</a:t>
                      </a:r>
                    </a:p>
                    <a:p>
                      <a:pPr algn="ctr"/>
                      <a:r>
                        <a:rPr lang="en-GB" sz="1000" u="none" dirty="0">
                          <a:latin typeface="Twinkl" panose="02000000000000000000" pitchFamily="2" charset="0"/>
                        </a:rPr>
                        <a:t>Properties</a:t>
                      </a:r>
                    </a:p>
                    <a:p>
                      <a:pPr algn="ctr"/>
                      <a:r>
                        <a:rPr lang="en-GB" sz="1000" u="none" dirty="0">
                          <a:latin typeface="Twinkl" panose="02000000000000000000" pitchFamily="2" charset="0"/>
                        </a:rPr>
                        <a:t>Architect</a:t>
                      </a:r>
                    </a:p>
                    <a:p>
                      <a:pPr algn="ctr"/>
                      <a:r>
                        <a:rPr lang="en-GB" sz="1000" u="none" dirty="0">
                          <a:latin typeface="Twinkl" panose="02000000000000000000" pitchFamily="2" charset="0"/>
                        </a:rPr>
                        <a:t>Modify</a:t>
                      </a:r>
                    </a:p>
                    <a:p>
                      <a:pPr algn="ctr"/>
                      <a:r>
                        <a:rPr lang="en-GB" sz="1000" u="none" dirty="0">
                          <a:latin typeface="Twinkl" panose="02000000000000000000" pitchFamily="2" charset="0"/>
                        </a:rPr>
                        <a:t>Cement</a:t>
                      </a:r>
                    </a:p>
                    <a:p>
                      <a:pPr algn="ctr"/>
                      <a:r>
                        <a:rPr lang="en-GB" sz="1000" u="none" dirty="0">
                          <a:latin typeface="Twinkl" panose="02000000000000000000" pitchFamily="2" charset="0"/>
                        </a:rPr>
                        <a:t>Solidify </a:t>
                      </a:r>
                    </a:p>
                  </a:txBody>
                  <a:tcPr/>
                </a:tc>
                <a:tc>
                  <a:txBody>
                    <a:bodyPr/>
                    <a:lstStyle/>
                    <a:p>
                      <a:pPr algn="ctr"/>
                      <a:r>
                        <a:rPr lang="en-GB" sz="1000" u="sng" dirty="0">
                          <a:latin typeface="Twinkl" panose="02000000000000000000" pitchFamily="2" charset="0"/>
                        </a:rPr>
                        <a:t>Textiles</a:t>
                      </a:r>
                    </a:p>
                    <a:p>
                      <a:pPr algn="ctr"/>
                      <a:r>
                        <a:rPr lang="en-GB" sz="1000" u="none" dirty="0">
                          <a:latin typeface="Twinkl" panose="02000000000000000000" pitchFamily="2" charset="0"/>
                        </a:rPr>
                        <a:t>Binca</a:t>
                      </a:r>
                    </a:p>
                    <a:p>
                      <a:pPr algn="ctr"/>
                      <a:r>
                        <a:rPr lang="en-GB" sz="1000" u="none" dirty="0">
                          <a:latin typeface="Twinkl" panose="02000000000000000000" pitchFamily="2" charset="0"/>
                        </a:rPr>
                        <a:t>Sewing</a:t>
                      </a:r>
                    </a:p>
                    <a:p>
                      <a:pPr algn="ctr"/>
                      <a:r>
                        <a:rPr lang="en-GB" sz="1000" u="none" dirty="0">
                          <a:latin typeface="Twinkl" panose="02000000000000000000" pitchFamily="2" charset="0"/>
                        </a:rPr>
                        <a:t>Felt</a:t>
                      </a:r>
                    </a:p>
                    <a:p>
                      <a:pPr algn="ctr"/>
                      <a:r>
                        <a:rPr lang="en-GB" sz="1000" u="none" dirty="0">
                          <a:latin typeface="Twinkl" panose="02000000000000000000" pitchFamily="2" charset="0"/>
                        </a:rPr>
                        <a:t>Running stitch</a:t>
                      </a:r>
                    </a:p>
                    <a:p>
                      <a:pPr algn="ctr"/>
                      <a:r>
                        <a:rPr lang="en-GB" sz="1000" u="none" dirty="0">
                          <a:latin typeface="Twinkl" panose="02000000000000000000" pitchFamily="2" charset="0"/>
                        </a:rPr>
                        <a:t>Attach</a:t>
                      </a:r>
                    </a:p>
                    <a:p>
                      <a:pPr algn="ctr"/>
                      <a:r>
                        <a:rPr lang="en-GB" sz="1000" u="none" dirty="0">
                          <a:latin typeface="Twinkl" panose="02000000000000000000" pitchFamily="2" charset="0"/>
                        </a:rPr>
                        <a:t>Pouch </a:t>
                      </a:r>
                    </a:p>
                  </a:txBody>
                  <a:tcPr/>
                </a:tc>
                <a:tc>
                  <a:txBody>
                    <a:bodyPr/>
                    <a:lstStyle/>
                    <a:p>
                      <a:pPr algn="ctr"/>
                      <a:r>
                        <a:rPr lang="en-GB" sz="1000" u="sng" dirty="0">
                          <a:latin typeface="Twinkl" panose="02000000000000000000" pitchFamily="2" charset="0"/>
                        </a:rPr>
                        <a:t>Food and nutrition</a:t>
                      </a:r>
                    </a:p>
                    <a:p>
                      <a:pPr algn="ctr"/>
                      <a:r>
                        <a:rPr lang="en-GB" sz="1000" u="none" dirty="0">
                          <a:latin typeface="Twinkl" panose="02000000000000000000" pitchFamily="2" charset="0"/>
                        </a:rPr>
                        <a:t>Senses</a:t>
                      </a:r>
                    </a:p>
                    <a:p>
                      <a:pPr algn="ctr"/>
                      <a:r>
                        <a:rPr lang="en-GB" sz="1000" u="none" dirty="0">
                          <a:latin typeface="Twinkl" panose="02000000000000000000" pitchFamily="2" charset="0"/>
                        </a:rPr>
                        <a:t>Vitamins</a:t>
                      </a:r>
                    </a:p>
                    <a:p>
                      <a:pPr algn="ctr"/>
                      <a:r>
                        <a:rPr lang="en-GB" sz="1000" u="none" dirty="0">
                          <a:latin typeface="Twinkl" panose="02000000000000000000" pitchFamily="2" charset="0"/>
                        </a:rPr>
                        <a:t>Texture</a:t>
                      </a:r>
                    </a:p>
                    <a:p>
                      <a:pPr algn="ctr"/>
                      <a:r>
                        <a:rPr lang="en-GB" sz="1000" u="none" dirty="0">
                          <a:latin typeface="Twinkl" panose="02000000000000000000" pitchFamily="2" charset="0"/>
                        </a:rPr>
                        <a:t>Variety</a:t>
                      </a:r>
                    </a:p>
                    <a:p>
                      <a:pPr algn="ctr"/>
                      <a:r>
                        <a:rPr lang="en-GB" sz="1000" u="none" dirty="0">
                          <a:latin typeface="Twinkl" panose="02000000000000000000" pitchFamily="2" charset="0"/>
                        </a:rPr>
                        <a:t>Bridge</a:t>
                      </a:r>
                    </a:p>
                    <a:p>
                      <a:pPr algn="ctr"/>
                      <a:r>
                        <a:rPr lang="en-GB" sz="1000" u="none" dirty="0">
                          <a:latin typeface="Twinkl" panose="02000000000000000000" pitchFamily="2" charset="0"/>
                        </a:rPr>
                        <a:t>Claw</a:t>
                      </a:r>
                    </a:p>
                  </a:txBody>
                  <a:tcPr/>
                </a:tc>
                <a:tc>
                  <a:txBody>
                    <a:bodyPr/>
                    <a:lstStyle/>
                    <a:p>
                      <a:pPr algn="ctr"/>
                      <a:endParaRPr lang="en-GB" sz="1000" dirty="0">
                        <a:latin typeface="Twinkl" panose="02000000000000000000" pitchFamily="2" charset="0"/>
                      </a:endParaRPr>
                    </a:p>
                  </a:txBody>
                  <a:tcPr/>
                </a:tc>
                <a:extLst>
                  <a:ext uri="{0D108BD9-81ED-4DB2-BD59-A6C34878D82A}">
                    <a16:rowId xmlns:a16="http://schemas.microsoft.com/office/drawing/2014/main" val="2402109578"/>
                  </a:ext>
                </a:extLst>
              </a:tr>
              <a:tr h="1908853">
                <a:tc>
                  <a:txBody>
                    <a:bodyPr/>
                    <a:lstStyle/>
                    <a:p>
                      <a:pPr algn="ctr"/>
                      <a:r>
                        <a:rPr lang="en-GB" sz="1200" dirty="0">
                          <a:latin typeface="Twinkl" panose="02000000000000000000" pitchFamily="2" charset="0"/>
                        </a:rPr>
                        <a:t>Year 2</a:t>
                      </a:r>
                    </a:p>
                  </a:txBody>
                  <a:tcPr>
                    <a:solidFill>
                      <a:schemeClr val="bg1">
                        <a:lumMod val="85000"/>
                      </a:schemeClr>
                    </a:solidFill>
                  </a:tcPr>
                </a:tc>
                <a:tc>
                  <a:txBody>
                    <a:bodyPr/>
                    <a:lstStyle/>
                    <a:p>
                      <a:pPr algn="ctr"/>
                      <a:r>
                        <a:rPr lang="en-GB" sz="1000" u="sng" dirty="0">
                          <a:latin typeface="Twinkl" panose="02000000000000000000" pitchFamily="2" charset="0"/>
                        </a:rPr>
                        <a:t>Food and nutrition</a:t>
                      </a:r>
                    </a:p>
                    <a:p>
                      <a:pPr algn="ctr"/>
                      <a:r>
                        <a:rPr lang="en-GB" sz="1000" u="none" dirty="0">
                          <a:latin typeface="Twinkl" panose="02000000000000000000" pitchFamily="2" charset="0"/>
                        </a:rPr>
                        <a:t>Free-range</a:t>
                      </a:r>
                    </a:p>
                    <a:p>
                      <a:pPr algn="ctr"/>
                      <a:r>
                        <a:rPr lang="en-GB" sz="1000" u="none" dirty="0">
                          <a:latin typeface="Twinkl" panose="02000000000000000000" pitchFamily="2" charset="0"/>
                        </a:rPr>
                        <a:t>Processed</a:t>
                      </a:r>
                    </a:p>
                    <a:p>
                      <a:pPr algn="ctr"/>
                      <a:r>
                        <a:rPr lang="en-GB" sz="1000" u="none" dirty="0">
                          <a:latin typeface="Twinkl" panose="02000000000000000000" pitchFamily="2" charset="0"/>
                        </a:rPr>
                        <a:t>Coagulate</a:t>
                      </a:r>
                    </a:p>
                    <a:p>
                      <a:pPr algn="ctr"/>
                      <a:r>
                        <a:rPr lang="en-GB" sz="1000" u="none" dirty="0">
                          <a:latin typeface="Twinkl" panose="02000000000000000000" pitchFamily="2" charset="0"/>
                        </a:rPr>
                        <a:t>Vitamins</a:t>
                      </a:r>
                    </a:p>
                    <a:p>
                      <a:pPr algn="ctr"/>
                      <a:r>
                        <a:rPr lang="en-GB" sz="1000" u="none" dirty="0">
                          <a:latin typeface="Twinkl" panose="02000000000000000000" pitchFamily="2" charset="0"/>
                        </a:rPr>
                        <a:t>Protein</a:t>
                      </a:r>
                    </a:p>
                    <a:p>
                      <a:pPr algn="ctr"/>
                      <a:r>
                        <a:rPr lang="en-GB" sz="1000" u="none" dirty="0">
                          <a:latin typeface="Twinkl" panose="02000000000000000000" pitchFamily="2" charset="0"/>
                        </a:rPr>
                        <a:t>Wholemeal </a:t>
                      </a:r>
                    </a:p>
                  </a:txBody>
                  <a:tcPr/>
                </a:tc>
                <a:tc>
                  <a:txBody>
                    <a:bodyPr/>
                    <a:lstStyle/>
                    <a:p>
                      <a:pPr algn="ctr"/>
                      <a:endParaRPr lang="en-GB" sz="1000" dirty="0">
                        <a:latin typeface="Twinkl" panose="02000000000000000000" pitchFamily="2" charset="0"/>
                      </a:endParaRPr>
                    </a:p>
                  </a:txBody>
                  <a:tcPr/>
                </a:tc>
                <a:tc>
                  <a:txBody>
                    <a:bodyPr/>
                    <a:lstStyle/>
                    <a:p>
                      <a:pPr algn="ctr"/>
                      <a:r>
                        <a:rPr lang="en-GB" sz="1000" u="sng" dirty="0">
                          <a:latin typeface="Twinkl" panose="02000000000000000000" pitchFamily="2" charset="0"/>
                        </a:rPr>
                        <a:t>Textiles</a:t>
                      </a:r>
                    </a:p>
                    <a:p>
                      <a:pPr algn="ctr"/>
                      <a:r>
                        <a:rPr lang="en-GB" sz="1000" u="none" dirty="0">
                          <a:latin typeface="Twinkl" panose="02000000000000000000" pitchFamily="2" charset="0"/>
                        </a:rPr>
                        <a:t>Patchwork </a:t>
                      </a:r>
                    </a:p>
                    <a:p>
                      <a:pPr algn="ctr"/>
                      <a:r>
                        <a:rPr lang="en-GB" sz="1000" u="none" dirty="0">
                          <a:latin typeface="Twinkl" panose="02000000000000000000" pitchFamily="2" charset="0"/>
                        </a:rPr>
                        <a:t>Overstitch</a:t>
                      </a:r>
                    </a:p>
                    <a:p>
                      <a:pPr algn="ctr"/>
                      <a:r>
                        <a:rPr lang="en-GB" sz="1000" u="none" dirty="0">
                          <a:latin typeface="Twinkl" panose="02000000000000000000" pitchFamily="2" charset="0"/>
                        </a:rPr>
                        <a:t>Repurpose</a:t>
                      </a:r>
                    </a:p>
                    <a:p>
                      <a:pPr algn="ctr"/>
                      <a:r>
                        <a:rPr lang="en-GB" sz="1000" u="none" dirty="0">
                          <a:latin typeface="Twinkl" panose="02000000000000000000" pitchFamily="2" charset="0"/>
                        </a:rPr>
                        <a:t>Template</a:t>
                      </a:r>
                    </a:p>
                    <a:p>
                      <a:pPr algn="ctr"/>
                      <a:r>
                        <a:rPr lang="en-GB" sz="1000" u="none" dirty="0">
                          <a:latin typeface="Twinkl" panose="02000000000000000000" pitchFamily="2" charset="0"/>
                        </a:rPr>
                        <a:t>Applique</a:t>
                      </a:r>
                    </a:p>
                    <a:p>
                      <a:pPr algn="ctr"/>
                      <a:r>
                        <a:rPr lang="en-GB" sz="1000" u="none" dirty="0">
                          <a:latin typeface="Twinkl" panose="02000000000000000000" pitchFamily="2" charset="0"/>
                        </a:rPr>
                        <a:t>Quilt </a:t>
                      </a:r>
                    </a:p>
                    <a:p>
                      <a:pPr algn="ctr"/>
                      <a:endParaRPr lang="en-GB" sz="1000" dirty="0">
                        <a:latin typeface="Twinkl" panose="02000000000000000000" pitchFamily="2" charset="0"/>
                      </a:endParaRPr>
                    </a:p>
                    <a:p>
                      <a:pPr algn="ctr"/>
                      <a:endParaRPr lang="en-GB" sz="1000" u="none" dirty="0">
                        <a:latin typeface="Twinkl" panose="02000000000000000000" pitchFamily="2"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u="sng" dirty="0">
                          <a:latin typeface="Twinkl" panose="02000000000000000000" pitchFamily="2" charset="0"/>
                        </a:rPr>
                        <a:t>Mechanisms (Spring 1)</a:t>
                      </a:r>
                    </a:p>
                    <a:p>
                      <a:pPr algn="ctr"/>
                      <a:r>
                        <a:rPr lang="en-GB" sz="1000" dirty="0">
                          <a:latin typeface="Twinkl" panose="02000000000000000000" pitchFamily="2" charset="0"/>
                        </a:rPr>
                        <a:t>Wheel</a:t>
                      </a:r>
                    </a:p>
                    <a:p>
                      <a:pPr algn="ctr"/>
                      <a:r>
                        <a:rPr lang="en-GB" sz="1000" dirty="0">
                          <a:latin typeface="Twinkl" panose="02000000000000000000" pitchFamily="2" charset="0"/>
                        </a:rPr>
                        <a:t>Axle</a:t>
                      </a:r>
                    </a:p>
                    <a:p>
                      <a:pPr algn="ctr"/>
                      <a:r>
                        <a:rPr lang="en-GB" sz="1000" dirty="0">
                          <a:latin typeface="Twinkl" panose="02000000000000000000" pitchFamily="2" charset="0"/>
                        </a:rPr>
                        <a:t>Axle holder</a:t>
                      </a:r>
                    </a:p>
                    <a:p>
                      <a:pPr algn="ctr"/>
                      <a:r>
                        <a:rPr lang="en-GB" sz="1000" dirty="0">
                          <a:latin typeface="Twinkl" panose="02000000000000000000" pitchFamily="2" charset="0"/>
                        </a:rPr>
                        <a:t>Chassis</a:t>
                      </a:r>
                    </a:p>
                    <a:p>
                      <a:pPr algn="ctr"/>
                      <a:r>
                        <a:rPr lang="en-GB" sz="1000" dirty="0">
                          <a:latin typeface="Twinkl" panose="02000000000000000000" pitchFamily="2" charset="0"/>
                        </a:rPr>
                        <a:t>Rotate</a:t>
                      </a:r>
                    </a:p>
                    <a:p>
                      <a:pPr algn="ctr"/>
                      <a:r>
                        <a:rPr lang="en-GB" sz="1000" dirty="0">
                          <a:latin typeface="Twinkl" panose="02000000000000000000" pitchFamily="2" charset="0"/>
                        </a:rPr>
                        <a:t>Position</a:t>
                      </a:r>
                    </a:p>
                    <a:p>
                      <a:pPr algn="ctr"/>
                      <a:r>
                        <a:rPr lang="en-GB" sz="1000" dirty="0">
                          <a:latin typeface="Twinkl" panose="02000000000000000000" pitchFamily="2" charset="0"/>
                        </a:rPr>
                        <a:t>Centre </a:t>
                      </a:r>
                    </a:p>
                  </a:txBody>
                  <a:tcPr/>
                </a:tc>
                <a:tc>
                  <a:txBody>
                    <a:bodyPr/>
                    <a:lstStyle/>
                    <a:p>
                      <a:pPr algn="ctr"/>
                      <a:r>
                        <a:rPr lang="en-GB" sz="1000" u="sng" dirty="0">
                          <a:latin typeface="Twinkl" panose="02000000000000000000" pitchFamily="2" charset="0"/>
                        </a:rPr>
                        <a:t>Structures</a:t>
                      </a:r>
                    </a:p>
                    <a:p>
                      <a:pPr algn="ctr"/>
                      <a:r>
                        <a:rPr lang="en-GB" sz="1000" u="none" dirty="0">
                          <a:latin typeface="Twinkl" panose="02000000000000000000" pitchFamily="2" charset="0"/>
                        </a:rPr>
                        <a:t>Paper</a:t>
                      </a:r>
                    </a:p>
                    <a:p>
                      <a:pPr algn="ctr"/>
                      <a:r>
                        <a:rPr lang="en-GB" sz="1000" u="none" dirty="0">
                          <a:latin typeface="Twinkl" panose="02000000000000000000" pitchFamily="2" charset="0"/>
                        </a:rPr>
                        <a:t>Crease</a:t>
                      </a:r>
                    </a:p>
                    <a:p>
                      <a:pPr algn="ctr"/>
                      <a:r>
                        <a:rPr lang="en-GB" sz="1000" u="none" dirty="0">
                          <a:latin typeface="Twinkl" panose="02000000000000000000" pitchFamily="2" charset="0"/>
                        </a:rPr>
                        <a:t>Corrugated</a:t>
                      </a:r>
                    </a:p>
                    <a:p>
                      <a:pPr algn="ctr"/>
                      <a:r>
                        <a:rPr lang="en-GB" sz="1000" u="none" dirty="0">
                          <a:latin typeface="Twinkl" panose="02000000000000000000" pitchFamily="2" charset="0"/>
                        </a:rPr>
                        <a:t>Pillar</a:t>
                      </a:r>
                    </a:p>
                    <a:p>
                      <a:pPr algn="ctr"/>
                      <a:r>
                        <a:rPr lang="en-GB" sz="1000" u="none" dirty="0">
                          <a:latin typeface="Twinkl" panose="02000000000000000000" pitchFamily="2" charset="0"/>
                        </a:rPr>
                        <a:t>Storey</a:t>
                      </a:r>
                    </a:p>
                    <a:p>
                      <a:pPr algn="ctr"/>
                      <a:r>
                        <a:rPr lang="en-GB" sz="1000" u="none" dirty="0">
                          <a:latin typeface="Twinkl" panose="02000000000000000000" pitchFamily="2" charset="0"/>
                        </a:rPr>
                        <a:t>Load </a:t>
                      </a:r>
                    </a:p>
                  </a:txBody>
                  <a:tcPr/>
                </a:tc>
                <a:tc>
                  <a:txBody>
                    <a:bodyPr/>
                    <a:lstStyle/>
                    <a:p>
                      <a:pPr algn="ctr"/>
                      <a:endParaRPr lang="en-GB" sz="1000" dirty="0">
                        <a:latin typeface="Twinkl" panose="02000000000000000000" pitchFamily="2" charset="0"/>
                      </a:endParaRPr>
                    </a:p>
                  </a:txBody>
                  <a:tcPr/>
                </a:tc>
                <a:extLst>
                  <a:ext uri="{0D108BD9-81ED-4DB2-BD59-A6C34878D82A}">
                    <a16:rowId xmlns:a16="http://schemas.microsoft.com/office/drawing/2014/main" val="447786549"/>
                  </a:ext>
                </a:extLst>
              </a:tr>
            </a:tbl>
          </a:graphicData>
        </a:graphic>
      </p:graphicFrame>
    </p:spTree>
    <p:extLst>
      <p:ext uri="{BB962C8B-B14F-4D97-AF65-F5344CB8AC3E}">
        <p14:creationId xmlns:p14="http://schemas.microsoft.com/office/powerpoint/2010/main" val="1712778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75914" y="639859"/>
            <a:ext cx="9380230" cy="3908762"/>
          </a:xfrm>
          <a:prstGeom prst="rect">
            <a:avLst/>
          </a:prstGeom>
          <a:noFill/>
        </p:spPr>
        <p:txBody>
          <a:bodyPr wrap="square" lIns="91440" tIns="45720" rIns="91440" bIns="45720" rtlCol="0" anchor="t">
            <a:spAutoFit/>
          </a:bodyPr>
          <a:lstStyle/>
          <a:p>
            <a:r>
              <a:rPr lang="en-GB" sz="2800" b="1"/>
              <a:t>Knowledge notes</a:t>
            </a:r>
            <a:endParaRPr lang="en-GB" sz="2800" b="1">
              <a:cs typeface="Calibri"/>
            </a:endParaRPr>
          </a:p>
          <a:p>
            <a:endParaRPr lang="en-GB" sz="2800" b="1">
              <a:cs typeface="Calibri"/>
            </a:endParaRPr>
          </a:p>
          <a:p>
            <a:r>
              <a:rPr lang="en-GB" sz="2400">
                <a:cs typeface="Calibri"/>
              </a:rPr>
              <a:t>Accompanying each block is a Knowledge note which contains key vocabulary, information and concepts which all pupils are expected to understand and retain.  They support vocabulary and concept acquisition through a well-structured sequence that is cumulative. Each Knowledge note focuses on the key content to be learnt and understood. Knowledge notes are referenced throughout each module and are stuck into DT books.</a:t>
            </a:r>
          </a:p>
          <a:p>
            <a:endParaRPr lang="en-GB" sz="2400">
              <a:cs typeface="Calibri"/>
            </a:endParaRPr>
          </a:p>
        </p:txBody>
      </p:sp>
      <p:pic>
        <p:nvPicPr>
          <p:cNvPr id="5" name="Picture 4"/>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6420160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CC9FD419-9CB3-4F0A-959D-D31FBB4530D7}"/>
              </a:ext>
            </a:extLst>
          </p:cNvPr>
          <p:cNvSpPr txBox="1"/>
          <p:nvPr/>
        </p:nvSpPr>
        <p:spPr>
          <a:xfrm>
            <a:off x="2475914" y="639859"/>
            <a:ext cx="9380230" cy="523220"/>
          </a:xfrm>
          <a:prstGeom prst="rect">
            <a:avLst/>
          </a:prstGeom>
          <a:noFill/>
        </p:spPr>
        <p:txBody>
          <a:bodyPr wrap="square" lIns="91440" tIns="45720" rIns="91440" bIns="45720" rtlCol="0" anchor="t">
            <a:spAutoFit/>
          </a:bodyPr>
          <a:lstStyle/>
          <a:p>
            <a:r>
              <a:rPr lang="en-GB" sz="2800" b="1" dirty="0"/>
              <a:t>Knowledge note examples</a:t>
            </a:r>
            <a:endParaRPr lang="en-GB" sz="2800" b="1" dirty="0">
              <a:cs typeface="Calibri"/>
            </a:endParaRPr>
          </a:p>
        </p:txBody>
      </p:sp>
      <p:pic>
        <p:nvPicPr>
          <p:cNvPr id="5" name="Picture 4"/>
          <p:cNvPicPr>
            <a:picLocks noChangeAspect="1"/>
          </p:cNvPicPr>
          <p:nvPr/>
        </p:nvPicPr>
        <p:blipFill>
          <a:blip r:embed="rId3"/>
          <a:stretch>
            <a:fillRect/>
          </a:stretch>
        </p:blipFill>
        <p:spPr>
          <a:xfrm>
            <a:off x="399125" y="325363"/>
            <a:ext cx="1285875" cy="638175"/>
          </a:xfrm>
          <a:prstGeom prst="rect">
            <a:avLst/>
          </a:prstGeom>
        </p:spPr>
      </p:pic>
      <p:pic>
        <p:nvPicPr>
          <p:cNvPr id="2" name="Picture 1"/>
          <p:cNvPicPr>
            <a:picLocks noChangeAspect="1"/>
          </p:cNvPicPr>
          <p:nvPr/>
        </p:nvPicPr>
        <p:blipFill>
          <a:blip r:embed="rId4"/>
          <a:stretch>
            <a:fillRect/>
          </a:stretch>
        </p:blipFill>
        <p:spPr>
          <a:xfrm>
            <a:off x="7049651" y="1260839"/>
            <a:ext cx="2440776" cy="5411585"/>
          </a:xfrm>
          <a:prstGeom prst="rect">
            <a:avLst/>
          </a:prstGeom>
        </p:spPr>
      </p:pic>
      <p:pic>
        <p:nvPicPr>
          <p:cNvPr id="4" name="Picture 3"/>
          <p:cNvPicPr>
            <a:picLocks noChangeAspect="1"/>
          </p:cNvPicPr>
          <p:nvPr/>
        </p:nvPicPr>
        <p:blipFill>
          <a:blip r:embed="rId5"/>
          <a:stretch>
            <a:fillRect/>
          </a:stretch>
        </p:blipFill>
        <p:spPr>
          <a:xfrm>
            <a:off x="3608255" y="1163077"/>
            <a:ext cx="2425433" cy="5411586"/>
          </a:xfrm>
          <a:prstGeom prst="rect">
            <a:avLst/>
          </a:prstGeom>
        </p:spPr>
      </p:pic>
    </p:spTree>
    <p:extLst>
      <p:ext uri="{BB962C8B-B14F-4D97-AF65-F5344CB8AC3E}">
        <p14:creationId xmlns:p14="http://schemas.microsoft.com/office/powerpoint/2010/main" val="1899850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11"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lnSpcReduction="10000"/>
          </a:bodyPr>
          <a:lstStyle/>
          <a:p>
            <a:pPr algn="ctr">
              <a:lnSpc>
                <a:spcPct val="90000"/>
              </a:lnSpc>
            </a:pPr>
            <a:r>
              <a:rPr lang="en-US" sz="9200" b="1">
                <a:solidFill>
                  <a:schemeClr val="dk1"/>
                </a:solidFill>
                <a:latin typeface="Calibri"/>
                <a:ea typeface="Calibri"/>
                <a:cs typeface="Calibri"/>
                <a:sym typeface="Calibri"/>
              </a:rPr>
              <a:t>Design &amp; Technology</a:t>
            </a:r>
          </a:p>
          <a:p>
            <a:pPr algn="ctr">
              <a:lnSpc>
                <a:spcPct val="90000"/>
              </a:lnSpc>
            </a:pPr>
            <a:br>
              <a:rPr lang="en-US" sz="12000" b="1">
                <a:latin typeface="Calibri"/>
                <a:ea typeface="Calibri"/>
                <a:cs typeface="Calibri"/>
              </a:rPr>
            </a:br>
            <a:r>
              <a:rPr lang="en-US" sz="6600" b="1">
                <a:solidFill>
                  <a:schemeClr val="dk1"/>
                </a:solidFill>
                <a:latin typeface="Calibri"/>
                <a:ea typeface="Calibri"/>
                <a:cs typeface="Calibri"/>
                <a:sym typeface="Calibri"/>
              </a:rPr>
              <a:t>Impact</a:t>
            </a:r>
            <a:endParaRPr lang="en-US" sz="6600" b="1">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700643" y="361916"/>
            <a:ext cx="9097992"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Assessment</a:t>
            </a:r>
          </a:p>
          <a:p>
            <a:r>
              <a:rPr lang="en-US" sz="2400">
                <a:cs typeface="Calibri"/>
              </a:rPr>
              <a:t>At the end of each block, teachers assess children’s knowledge and understanding against specific criteria. Knowledge is revisited at the beginning of subsequent lessons through a spaced practice approach to support retention. </a:t>
            </a:r>
          </a:p>
          <a:p>
            <a:endParaRPr lang="en-US" sz="2800" b="1">
              <a:cs typeface="Calibri"/>
            </a:endParaRPr>
          </a:p>
          <a:p>
            <a:r>
              <a:rPr lang="en-US" sz="2800" b="1">
                <a:cs typeface="Calibri"/>
              </a:rPr>
              <a:t>Pupil book study</a:t>
            </a:r>
          </a:p>
          <a:p>
            <a:r>
              <a:rPr lang="en-US" sz="2400">
                <a:cs typeface="Calibri"/>
              </a:rPr>
              <a:t>Subject leaders undertake pupil book studies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87FAD3D-C0CA-4925-AB2D-27A90746EDF7}">
  <ds:schemaRefs>
    <ds:schemaRef ds:uri="http://schemas.microsoft.com/sharepoint/v3/contenttype/forms"/>
  </ds:schemaRefs>
</ds:datastoreItem>
</file>

<file path=customXml/itemProps2.xml><?xml version="1.0" encoding="utf-8"?>
<ds:datastoreItem xmlns:ds="http://schemas.openxmlformats.org/officeDocument/2006/customXml" ds:itemID="{0A57A23C-C3AB-4899-8325-EB9460CB139D}">
  <ds:schemaRefs>
    <ds:schemaRef ds:uri="e1494969-7668-4851-b818-1408f8ffed6b"/>
    <ds:schemaRef ds:uri="http://schemas.microsoft.com/office/infopath/2007/PartnerControls"/>
    <ds:schemaRef ds:uri="http://purl.org/dc/terms/"/>
    <ds:schemaRef ds:uri="http://schemas.microsoft.com/office/2006/documentManagement/types"/>
    <ds:schemaRef ds:uri="http://purl.org/dc/elements/1.1/"/>
    <ds:schemaRef ds:uri="09fafca4-5d65-4675-8dad-8451999cb132"/>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480569DE-65C4-4878-9CED-9CFF4B31997D}">
  <ds:schemaRefs>
    <ds:schemaRef ds:uri="09fafca4-5d65-4675-8dad-8451999cb132"/>
    <ds:schemaRef ds:uri="e1494969-7668-4851-b818-1408f8ffed6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45</TotalTime>
  <Words>1449</Words>
  <Application>Microsoft Office PowerPoint</Application>
  <PresentationFormat>Widescreen</PresentationFormat>
  <Paragraphs>196</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Sassoon Penpals Joined</vt:lpstr>
      <vt:lpstr>Twinkl</vt:lpstr>
      <vt:lpstr>Office Theme</vt:lpstr>
      <vt:lpstr>  </vt:lpstr>
      <vt:lpstr>Design &amp; Technology</vt:lpstr>
      <vt:lpstr>Design &amp; Technology</vt:lpstr>
      <vt:lpstr>Design &amp; Technology</vt:lpstr>
      <vt:lpstr>PowerPoint Presentation</vt:lpstr>
      <vt:lpstr>Year 1 &amp; 2 Overview</vt:lpstr>
      <vt:lpstr>Year 1 &amp; 2 Progression Map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3</cp:revision>
  <cp:lastPrinted>2022-09-28T10:05:14Z</cp:lastPrinted>
  <dcterms:created xsi:type="dcterms:W3CDTF">2021-01-26T21:26:53Z</dcterms:created>
  <dcterms:modified xsi:type="dcterms:W3CDTF">2025-10-23T08:33:28Z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