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00CAA29-AA2E-1653-9AD9-708C983688EF}" name="Louise Robson" initials="LR" userId="S::louise.robson@keepbritaintidy.org::7d1eefa5-a17f-4d35-aaa4-16bc670befa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A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36" d="100"/>
          <a:sy n="136" d="100"/>
        </p:scale>
        <p:origin x="1872" y="-9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sha Clarke" userId="3da5aefd-8f93-4254-ac09-ed57009ee510" providerId="ADAL" clId="{DBC7B41D-10D7-420C-AE13-8D1A91DF09DD}"/>
    <pc:docChg chg="undo custSel modSld">
      <pc:chgData name="Alesha Clarke" userId="3da5aefd-8f93-4254-ac09-ed57009ee510" providerId="ADAL" clId="{DBC7B41D-10D7-420C-AE13-8D1A91DF09DD}" dt="2025-12-02T12:12:25.954" v="530" actId="20577"/>
      <pc:docMkLst>
        <pc:docMk/>
      </pc:docMkLst>
      <pc:sldChg chg="modSp mod">
        <pc:chgData name="Alesha Clarke" userId="3da5aefd-8f93-4254-ac09-ed57009ee510" providerId="ADAL" clId="{DBC7B41D-10D7-420C-AE13-8D1A91DF09DD}" dt="2025-12-02T12:06:53.339" v="187" actId="6549"/>
        <pc:sldMkLst>
          <pc:docMk/>
          <pc:sldMk cId="3743049652" sldId="256"/>
        </pc:sldMkLst>
        <pc:spChg chg="mod">
          <ac:chgData name="Alesha Clarke" userId="3da5aefd-8f93-4254-ac09-ed57009ee510" providerId="ADAL" clId="{DBC7B41D-10D7-420C-AE13-8D1A91DF09DD}" dt="2025-12-02T12:06:53.339" v="187" actId="6549"/>
          <ac:spMkLst>
            <pc:docMk/>
            <pc:sldMk cId="3743049652" sldId="256"/>
            <ac:spMk id="27" creationId="{4D848BE8-49A2-5722-00B1-51E0E64FED9A}"/>
          </ac:spMkLst>
        </pc:spChg>
      </pc:sldChg>
      <pc:sldChg chg="modSp mod">
        <pc:chgData name="Alesha Clarke" userId="3da5aefd-8f93-4254-ac09-ed57009ee510" providerId="ADAL" clId="{DBC7B41D-10D7-420C-AE13-8D1A91DF09DD}" dt="2025-12-02T12:08:51.644" v="196" actId="20577"/>
        <pc:sldMkLst>
          <pc:docMk/>
          <pc:sldMk cId="1151554722" sldId="275"/>
        </pc:sldMkLst>
        <pc:spChg chg="mod">
          <ac:chgData name="Alesha Clarke" userId="3da5aefd-8f93-4254-ac09-ed57009ee510" providerId="ADAL" clId="{DBC7B41D-10D7-420C-AE13-8D1A91DF09DD}" dt="2025-12-02T12:07:44.464" v="188" actId="20577"/>
          <ac:spMkLst>
            <pc:docMk/>
            <pc:sldMk cId="1151554722" sldId="275"/>
            <ac:spMk id="15" creationId="{05BE0FB5-9E1D-F973-BF5E-86D2AD6DB1C9}"/>
          </ac:spMkLst>
        </pc:spChg>
        <pc:spChg chg="mod">
          <ac:chgData name="Alesha Clarke" userId="3da5aefd-8f93-4254-ac09-ed57009ee510" providerId="ADAL" clId="{DBC7B41D-10D7-420C-AE13-8D1A91DF09DD}" dt="2025-12-02T12:07:49.604" v="189" actId="20577"/>
          <ac:spMkLst>
            <pc:docMk/>
            <pc:sldMk cId="1151554722" sldId="275"/>
            <ac:spMk id="23" creationId="{5DBF6429-E5F9-0D2D-BF0C-27F85411AFCC}"/>
          </ac:spMkLst>
        </pc:spChg>
        <pc:spChg chg="mod">
          <ac:chgData name="Alesha Clarke" userId="3da5aefd-8f93-4254-ac09-ed57009ee510" providerId="ADAL" clId="{DBC7B41D-10D7-420C-AE13-8D1A91DF09DD}" dt="2025-12-02T12:07:56.455" v="190" actId="20577"/>
          <ac:spMkLst>
            <pc:docMk/>
            <pc:sldMk cId="1151554722" sldId="275"/>
            <ac:spMk id="31" creationId="{700612CE-41D5-39E3-7127-3FDEC5B2DDF6}"/>
          </ac:spMkLst>
        </pc:spChg>
        <pc:spChg chg="mod">
          <ac:chgData name="Alesha Clarke" userId="3da5aefd-8f93-4254-ac09-ed57009ee510" providerId="ADAL" clId="{DBC7B41D-10D7-420C-AE13-8D1A91DF09DD}" dt="2025-12-02T12:08:37.340" v="194" actId="20577"/>
          <ac:spMkLst>
            <pc:docMk/>
            <pc:sldMk cId="1151554722" sldId="275"/>
            <ac:spMk id="43" creationId="{B39C3EE4-ED68-6AF3-EE2C-0566EB463176}"/>
          </ac:spMkLst>
        </pc:spChg>
        <pc:spChg chg="mod">
          <ac:chgData name="Alesha Clarke" userId="3da5aefd-8f93-4254-ac09-ed57009ee510" providerId="ADAL" clId="{DBC7B41D-10D7-420C-AE13-8D1A91DF09DD}" dt="2025-12-02T12:07:59.660" v="191" actId="20577"/>
          <ac:spMkLst>
            <pc:docMk/>
            <pc:sldMk cId="1151554722" sldId="275"/>
            <ac:spMk id="49" creationId="{ACB3C466-B69B-9E7A-AB6A-6DE9A530A5B8}"/>
          </ac:spMkLst>
        </pc:spChg>
        <pc:spChg chg="mod">
          <ac:chgData name="Alesha Clarke" userId="3da5aefd-8f93-4254-ac09-ed57009ee510" providerId="ADAL" clId="{DBC7B41D-10D7-420C-AE13-8D1A91DF09DD}" dt="2025-12-02T12:08:46.384" v="195" actId="20577"/>
          <ac:spMkLst>
            <pc:docMk/>
            <pc:sldMk cId="1151554722" sldId="275"/>
            <ac:spMk id="55" creationId="{AFE9BF01-44FF-0004-74EC-2EB5F6227CE9}"/>
          </ac:spMkLst>
        </pc:spChg>
        <pc:spChg chg="mod">
          <ac:chgData name="Alesha Clarke" userId="3da5aefd-8f93-4254-ac09-ed57009ee510" providerId="ADAL" clId="{DBC7B41D-10D7-420C-AE13-8D1A91DF09DD}" dt="2025-12-02T12:08:51.644" v="196" actId="20577"/>
          <ac:spMkLst>
            <pc:docMk/>
            <pc:sldMk cId="1151554722" sldId="275"/>
            <ac:spMk id="61" creationId="{64A62DDB-F3A9-57D0-94B2-211E4057C48F}"/>
          </ac:spMkLst>
        </pc:spChg>
      </pc:sldChg>
      <pc:sldChg chg="modSp mod">
        <pc:chgData name="Alesha Clarke" userId="3da5aefd-8f93-4254-ac09-ed57009ee510" providerId="ADAL" clId="{DBC7B41D-10D7-420C-AE13-8D1A91DF09DD}" dt="2025-12-02T12:10:33.121" v="396" actId="20577"/>
        <pc:sldMkLst>
          <pc:docMk/>
          <pc:sldMk cId="2659119767" sldId="276"/>
        </pc:sldMkLst>
        <pc:spChg chg="mod">
          <ac:chgData name="Alesha Clarke" userId="3da5aefd-8f93-4254-ac09-ed57009ee510" providerId="ADAL" clId="{DBC7B41D-10D7-420C-AE13-8D1A91DF09DD}" dt="2025-12-02T12:09:39.577" v="316" actId="20577"/>
          <ac:spMkLst>
            <pc:docMk/>
            <pc:sldMk cId="2659119767" sldId="276"/>
            <ac:spMk id="14" creationId="{B51D3C4E-E8D0-8FB7-EDA0-60FB2508476B}"/>
          </ac:spMkLst>
        </pc:spChg>
        <pc:spChg chg="mod">
          <ac:chgData name="Alesha Clarke" userId="3da5aefd-8f93-4254-ac09-ed57009ee510" providerId="ADAL" clId="{DBC7B41D-10D7-420C-AE13-8D1A91DF09DD}" dt="2025-12-02T12:09:41.753" v="317" actId="20577"/>
          <ac:spMkLst>
            <pc:docMk/>
            <pc:sldMk cId="2659119767" sldId="276"/>
            <ac:spMk id="34" creationId="{E4DD17B9-4ED3-DFDE-DF60-11206F68D5F7}"/>
          </ac:spMkLst>
        </pc:spChg>
        <pc:spChg chg="mod">
          <ac:chgData name="Alesha Clarke" userId="3da5aefd-8f93-4254-ac09-ed57009ee510" providerId="ADAL" clId="{DBC7B41D-10D7-420C-AE13-8D1A91DF09DD}" dt="2025-12-02T12:09:43.589" v="318" actId="20577"/>
          <ac:spMkLst>
            <pc:docMk/>
            <pc:sldMk cId="2659119767" sldId="276"/>
            <ac:spMk id="66" creationId="{8A4D2171-6EE1-6589-3F03-57E76049EF7E}"/>
          </ac:spMkLst>
        </pc:spChg>
        <pc:spChg chg="mod">
          <ac:chgData name="Alesha Clarke" userId="3da5aefd-8f93-4254-ac09-ed57009ee510" providerId="ADAL" clId="{DBC7B41D-10D7-420C-AE13-8D1A91DF09DD}" dt="2025-12-02T12:10:07.948" v="319" actId="20577"/>
          <ac:spMkLst>
            <pc:docMk/>
            <pc:sldMk cId="2659119767" sldId="276"/>
            <ac:spMk id="70" creationId="{AE0D32CD-3410-D532-5070-8DA958C8A811}"/>
          </ac:spMkLst>
        </pc:spChg>
        <pc:spChg chg="mod">
          <ac:chgData name="Alesha Clarke" userId="3da5aefd-8f93-4254-ac09-ed57009ee510" providerId="ADAL" clId="{DBC7B41D-10D7-420C-AE13-8D1A91DF09DD}" dt="2025-12-02T12:10:33.121" v="396" actId="20577"/>
          <ac:spMkLst>
            <pc:docMk/>
            <pc:sldMk cId="2659119767" sldId="276"/>
            <ac:spMk id="80" creationId="{D83BC435-E3DA-03AA-6EC0-41FFEE749802}"/>
          </ac:spMkLst>
        </pc:spChg>
      </pc:sldChg>
      <pc:sldChg chg="modSp mod">
        <pc:chgData name="Alesha Clarke" userId="3da5aefd-8f93-4254-ac09-ed57009ee510" providerId="ADAL" clId="{DBC7B41D-10D7-420C-AE13-8D1A91DF09DD}" dt="2025-12-02T12:11:08.368" v="405" actId="20577"/>
        <pc:sldMkLst>
          <pc:docMk/>
          <pc:sldMk cId="1674676133" sldId="277"/>
        </pc:sldMkLst>
        <pc:spChg chg="mod">
          <ac:chgData name="Alesha Clarke" userId="3da5aefd-8f93-4254-ac09-ed57009ee510" providerId="ADAL" clId="{DBC7B41D-10D7-420C-AE13-8D1A91DF09DD}" dt="2025-12-02T12:10:53.951" v="399" actId="20577"/>
          <ac:spMkLst>
            <pc:docMk/>
            <pc:sldMk cId="1674676133" sldId="277"/>
            <ac:spMk id="15" creationId="{05BE0FB5-9E1D-F973-BF5E-86D2AD6DB1C9}"/>
          </ac:spMkLst>
        </pc:spChg>
        <pc:spChg chg="mod">
          <ac:chgData name="Alesha Clarke" userId="3da5aefd-8f93-4254-ac09-ed57009ee510" providerId="ADAL" clId="{DBC7B41D-10D7-420C-AE13-8D1A91DF09DD}" dt="2025-12-02T12:10:56.536" v="400" actId="20577"/>
          <ac:spMkLst>
            <pc:docMk/>
            <pc:sldMk cId="1674676133" sldId="277"/>
            <ac:spMk id="23" creationId="{5DBF6429-E5F9-0D2D-BF0C-27F85411AFCC}"/>
          </ac:spMkLst>
        </pc:spChg>
        <pc:spChg chg="mod">
          <ac:chgData name="Alesha Clarke" userId="3da5aefd-8f93-4254-ac09-ed57009ee510" providerId="ADAL" clId="{DBC7B41D-10D7-420C-AE13-8D1A91DF09DD}" dt="2025-12-02T12:10:58.256" v="401" actId="20577"/>
          <ac:spMkLst>
            <pc:docMk/>
            <pc:sldMk cId="1674676133" sldId="277"/>
            <ac:spMk id="31" creationId="{700612CE-41D5-39E3-7127-3FDEC5B2DDF6}"/>
          </ac:spMkLst>
        </pc:spChg>
        <pc:spChg chg="mod">
          <ac:chgData name="Alesha Clarke" userId="3da5aefd-8f93-4254-ac09-ed57009ee510" providerId="ADAL" clId="{DBC7B41D-10D7-420C-AE13-8D1A91DF09DD}" dt="2025-12-02T12:11:03.664" v="403" actId="20577"/>
          <ac:spMkLst>
            <pc:docMk/>
            <pc:sldMk cId="1674676133" sldId="277"/>
            <ac:spMk id="43" creationId="{B39C3EE4-ED68-6AF3-EE2C-0566EB463176}"/>
          </ac:spMkLst>
        </pc:spChg>
        <pc:spChg chg="mod">
          <ac:chgData name="Alesha Clarke" userId="3da5aefd-8f93-4254-ac09-ed57009ee510" providerId="ADAL" clId="{DBC7B41D-10D7-420C-AE13-8D1A91DF09DD}" dt="2025-12-02T12:11:00.142" v="402" actId="20577"/>
          <ac:spMkLst>
            <pc:docMk/>
            <pc:sldMk cId="1674676133" sldId="277"/>
            <ac:spMk id="49" creationId="{ACB3C466-B69B-9E7A-AB6A-6DE9A530A5B8}"/>
          </ac:spMkLst>
        </pc:spChg>
        <pc:spChg chg="mod">
          <ac:chgData name="Alesha Clarke" userId="3da5aefd-8f93-4254-ac09-ed57009ee510" providerId="ADAL" clId="{DBC7B41D-10D7-420C-AE13-8D1A91DF09DD}" dt="2025-12-02T12:11:06.255" v="404" actId="20577"/>
          <ac:spMkLst>
            <pc:docMk/>
            <pc:sldMk cId="1674676133" sldId="277"/>
            <ac:spMk id="55" creationId="{AFE9BF01-44FF-0004-74EC-2EB5F6227CE9}"/>
          </ac:spMkLst>
        </pc:spChg>
        <pc:spChg chg="mod">
          <ac:chgData name="Alesha Clarke" userId="3da5aefd-8f93-4254-ac09-ed57009ee510" providerId="ADAL" clId="{DBC7B41D-10D7-420C-AE13-8D1A91DF09DD}" dt="2025-12-02T12:11:08.368" v="405" actId="20577"/>
          <ac:spMkLst>
            <pc:docMk/>
            <pc:sldMk cId="1674676133" sldId="277"/>
            <ac:spMk id="61" creationId="{64A62DDB-F3A9-57D0-94B2-211E4057C48F}"/>
          </ac:spMkLst>
        </pc:spChg>
      </pc:sldChg>
      <pc:sldChg chg="modSp mod">
        <pc:chgData name="Alesha Clarke" userId="3da5aefd-8f93-4254-ac09-ed57009ee510" providerId="ADAL" clId="{DBC7B41D-10D7-420C-AE13-8D1A91DF09DD}" dt="2025-12-02T12:12:25.954" v="530" actId="20577"/>
        <pc:sldMkLst>
          <pc:docMk/>
          <pc:sldMk cId="277065210" sldId="278"/>
        </pc:sldMkLst>
        <pc:spChg chg="mod">
          <ac:chgData name="Alesha Clarke" userId="3da5aefd-8f93-4254-ac09-ed57009ee510" providerId="ADAL" clId="{DBC7B41D-10D7-420C-AE13-8D1A91DF09DD}" dt="2025-12-02T12:11:19.628" v="406" actId="20577"/>
          <ac:spMkLst>
            <pc:docMk/>
            <pc:sldMk cId="277065210" sldId="278"/>
            <ac:spMk id="14" creationId="{B51D3C4E-E8D0-8FB7-EDA0-60FB2508476B}"/>
          </ac:spMkLst>
        </pc:spChg>
        <pc:spChg chg="mod">
          <ac:chgData name="Alesha Clarke" userId="3da5aefd-8f93-4254-ac09-ed57009ee510" providerId="ADAL" clId="{DBC7B41D-10D7-420C-AE13-8D1A91DF09DD}" dt="2025-12-02T12:11:21.723" v="407" actId="20577"/>
          <ac:spMkLst>
            <pc:docMk/>
            <pc:sldMk cId="277065210" sldId="278"/>
            <ac:spMk id="34" creationId="{E4DD17B9-4ED3-DFDE-DF60-11206F68D5F7}"/>
          </ac:spMkLst>
        </pc:spChg>
        <pc:spChg chg="mod">
          <ac:chgData name="Alesha Clarke" userId="3da5aefd-8f93-4254-ac09-ed57009ee510" providerId="ADAL" clId="{DBC7B41D-10D7-420C-AE13-8D1A91DF09DD}" dt="2025-12-02T12:11:23.889" v="408" actId="20577"/>
          <ac:spMkLst>
            <pc:docMk/>
            <pc:sldMk cId="277065210" sldId="278"/>
            <ac:spMk id="66" creationId="{8A4D2171-6EE1-6589-3F03-57E76049EF7E}"/>
          </ac:spMkLst>
        </pc:spChg>
        <pc:spChg chg="mod">
          <ac:chgData name="Alesha Clarke" userId="3da5aefd-8f93-4254-ac09-ed57009ee510" providerId="ADAL" clId="{DBC7B41D-10D7-420C-AE13-8D1A91DF09DD}" dt="2025-12-02T12:11:27.922" v="409" actId="20577"/>
          <ac:spMkLst>
            <pc:docMk/>
            <pc:sldMk cId="277065210" sldId="278"/>
            <ac:spMk id="70" creationId="{AE0D32CD-3410-D532-5070-8DA958C8A811}"/>
          </ac:spMkLst>
        </pc:spChg>
        <pc:spChg chg="mod">
          <ac:chgData name="Alesha Clarke" userId="3da5aefd-8f93-4254-ac09-ed57009ee510" providerId="ADAL" clId="{DBC7B41D-10D7-420C-AE13-8D1A91DF09DD}" dt="2025-12-02T12:12:25.954" v="530" actId="20577"/>
          <ac:spMkLst>
            <pc:docMk/>
            <pc:sldMk cId="277065210" sldId="278"/>
            <ac:spMk id="80" creationId="{D83BC435-E3DA-03AA-6EC0-41FFEE74980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9AE5F1A-C0A5-4416-B78A-2EF8411617B0}"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2274359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330011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AE5F1A-C0A5-4416-B78A-2EF8411617B0}"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058776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AE5F1A-C0A5-4416-B78A-2EF8411617B0}"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861383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9AE5F1A-C0A5-4416-B78A-2EF8411617B0}" type="datetimeFigureOut">
              <a:rPr lang="en-GB" smtClean="0"/>
              <a:t>02/12/2025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26684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9AE5F1A-C0A5-4416-B78A-2EF8411617B0}" type="datetimeFigureOut">
              <a:rPr lang="en-GB" smtClean="0"/>
              <a:t>02/12/2025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211421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E5F1A-C0A5-4416-B78A-2EF8411617B0}" type="datetimeFigureOut">
              <a:rPr lang="en-GB" smtClean="0"/>
              <a:t>02/12/2025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067918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97114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337546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15678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50290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39AE5F1A-C0A5-4416-B78A-2EF8411617B0}" type="datetimeFigureOut">
              <a:rPr lang="en-GB" smtClean="0"/>
              <a:t>02/12/2025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B2482FD5-5CF3-4C34-A7CE-CF7BD7D9B0EC}" type="slidenum">
              <a:rPr lang="en-GB" smtClean="0"/>
              <a:t>‹#›</a:t>
            </a:fld>
            <a:endParaRPr lang="en-GB"/>
          </a:p>
        </p:txBody>
      </p:sp>
    </p:spTree>
    <p:extLst>
      <p:ext uri="{BB962C8B-B14F-4D97-AF65-F5344CB8AC3E}">
        <p14:creationId xmlns:p14="http://schemas.microsoft.com/office/powerpoint/2010/main" val="3650868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4.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5.png"/><Relationship Id="rId4" Type="http://schemas.openxmlformats.org/officeDocument/2006/relationships/image" Target="../media/image4.png"/><Relationship Id="rId9"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7.png"/><Relationship Id="rId4" Type="http://schemas.openxmlformats.org/officeDocument/2006/relationships/image" Target="../media/image4.png"/><Relationship Id="rId9"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p:cNvSpPr>
          <p:nvPr/>
        </p:nvSpPr>
        <p:spPr>
          <a:xfrm>
            <a:off x="585756" y="312860"/>
            <a:ext cx="5350991" cy="203129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Environmental Review </a:t>
            </a:r>
          </a:p>
          <a:p>
            <a:pPr marL="0" lvl="0" indent="0" algn="l" rtl="0">
              <a:spcBef>
                <a:spcPts val="0"/>
              </a:spcBef>
              <a:spcAft>
                <a:spcPts val="0"/>
              </a:spcAft>
              <a:buNone/>
            </a:pPr>
            <a:r>
              <a:rPr lang="en-GB" sz="2400" dirty="0">
                <a:latin typeface="Avenir Next LT Pro" panose="020B0504020202020204" pitchFamily="34" charset="0"/>
              </a:rPr>
              <a:t>2025/26</a:t>
            </a:r>
            <a:endParaRPr sz="2400" dirty="0">
              <a:latin typeface="Avenir Next LT Pro" panose="020B0504020202020204" pitchFamily="34" charset="0"/>
            </a:endParaRPr>
          </a:p>
        </p:txBody>
      </p:sp>
      <p:sp>
        <p:nvSpPr>
          <p:cNvPr id="9" name="TextBox 8">
            <a:extLst>
              <a:ext uri="{FF2B5EF4-FFF2-40B4-BE49-F238E27FC236}">
                <a16:creationId xmlns:a16="http://schemas.microsoft.com/office/drawing/2014/main" id="{B9B30729-45AC-66C9-F7A3-7CB68D3CD2B8}"/>
              </a:ext>
            </a:extLst>
          </p:cNvPr>
          <p:cNvSpPr txBox="1">
            <a:spLocks/>
          </p:cNvSpPr>
          <p:nvPr/>
        </p:nvSpPr>
        <p:spPr>
          <a:xfrm>
            <a:off x="585756" y="2617609"/>
            <a:ext cx="5686485" cy="830997"/>
          </a:xfrm>
          <a:prstGeom prst="rect">
            <a:avLst/>
          </a:prstGeom>
          <a:noFill/>
        </p:spPr>
        <p:txBody>
          <a:bodyPr wrap="square" rtlCol="0">
            <a:spAutoFit/>
          </a:bodyPr>
          <a:lstStyle/>
          <a:p>
            <a:r>
              <a:rPr lang="en-GB" sz="1200" dirty="0">
                <a:latin typeface="Avenir Next LT Pro" panose="020B0504020202020204" pitchFamily="34" charset="0"/>
              </a:rPr>
              <a:t>This is the editable version of the Eco-Schools Environmental Review. You can complete it by adding your answers to the slides and then saving it and uploading to your Eco-Schools’ application. This PowerPoint format enables your Eco-Committee to easily present their findings to your school community.</a:t>
            </a:r>
          </a:p>
        </p:txBody>
      </p:sp>
      <p:grpSp>
        <p:nvGrpSpPr>
          <p:cNvPr id="22" name="Group 21">
            <a:extLst>
              <a:ext uri="{FF2B5EF4-FFF2-40B4-BE49-F238E27FC236}">
                <a16:creationId xmlns:a16="http://schemas.microsoft.com/office/drawing/2014/main" id="{FD0CD948-0F87-DCEF-71C3-6F93BF25B5EC}"/>
              </a:ext>
            </a:extLst>
          </p:cNvPr>
          <p:cNvGrpSpPr/>
          <p:nvPr/>
        </p:nvGrpSpPr>
        <p:grpSpPr>
          <a:xfrm>
            <a:off x="673056" y="3677666"/>
            <a:ext cx="5418372" cy="646331"/>
            <a:chOff x="673056" y="3677666"/>
            <a:chExt cx="5418372" cy="646331"/>
          </a:xfrm>
        </p:grpSpPr>
        <p:sp>
          <p:nvSpPr>
            <p:cNvPr id="7" name="Google Shape;63;p13">
              <a:extLst>
                <a:ext uri="{FF2B5EF4-FFF2-40B4-BE49-F238E27FC236}">
                  <a16:creationId xmlns:a16="http://schemas.microsoft.com/office/drawing/2014/main" id="{22094B6F-A5B4-6AD3-2426-E2F136701C89}"/>
                </a:ext>
              </a:extLst>
            </p:cNvPr>
            <p:cNvSpPr>
              <a:spLocks/>
            </p:cNvSpPr>
            <p:nvPr/>
          </p:nvSpPr>
          <p:spPr>
            <a:xfrm>
              <a:off x="673056" y="3924631"/>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TextBox 9">
              <a:extLst>
                <a:ext uri="{FF2B5EF4-FFF2-40B4-BE49-F238E27FC236}">
                  <a16:creationId xmlns:a16="http://schemas.microsoft.com/office/drawing/2014/main" id="{2CED62F8-15E2-8CA8-87EA-A85084C013C9}"/>
                </a:ext>
              </a:extLst>
            </p:cNvPr>
            <p:cNvSpPr txBox="1">
              <a:spLocks/>
            </p:cNvSpPr>
            <p:nvPr/>
          </p:nvSpPr>
          <p:spPr>
            <a:xfrm>
              <a:off x="990702" y="3677666"/>
              <a:ext cx="5100726" cy="646331"/>
            </a:xfrm>
            <a:prstGeom prst="rect">
              <a:avLst/>
            </a:prstGeom>
            <a:noFill/>
          </p:spPr>
          <p:txBody>
            <a:bodyPr wrap="square" rtlCol="0">
              <a:spAutoFit/>
            </a:bodyPr>
            <a:lstStyle/>
            <a:p>
              <a:r>
                <a:rPr lang="en-GB" sz="1200" dirty="0">
                  <a:latin typeface="Avenir Next LT Pro" panose="020B0504020202020204" pitchFamily="34" charset="0"/>
                </a:rPr>
                <a:t>Give yourself a ‘Y’ for every ‘yes’ answer, an ‘N’ for every ‘no’, or leave it blank if the question is not relevant to your setting. You can do this digitally, just double-click in the centre of the corresponding circle.</a:t>
              </a:r>
            </a:p>
          </p:txBody>
        </p:sp>
      </p:grpSp>
      <p:grpSp>
        <p:nvGrpSpPr>
          <p:cNvPr id="20" name="Group 19">
            <a:extLst>
              <a:ext uri="{FF2B5EF4-FFF2-40B4-BE49-F238E27FC236}">
                <a16:creationId xmlns:a16="http://schemas.microsoft.com/office/drawing/2014/main" id="{0C52C2BE-B589-437B-0264-FA5893C6A6C0}"/>
              </a:ext>
            </a:extLst>
          </p:cNvPr>
          <p:cNvGrpSpPr>
            <a:grpSpLocks/>
          </p:cNvGrpSpPr>
          <p:nvPr/>
        </p:nvGrpSpPr>
        <p:grpSpPr>
          <a:xfrm>
            <a:off x="673056" y="4381749"/>
            <a:ext cx="5418372" cy="276999"/>
            <a:chOff x="673056" y="4912922"/>
            <a:chExt cx="5418372" cy="276999"/>
          </a:xfrm>
        </p:grpSpPr>
        <p:sp>
          <p:nvSpPr>
            <p:cNvPr id="11" name="TextBox 10">
              <a:extLst>
                <a:ext uri="{FF2B5EF4-FFF2-40B4-BE49-F238E27FC236}">
                  <a16:creationId xmlns:a16="http://schemas.microsoft.com/office/drawing/2014/main" id="{B0243DC6-A6DF-FC63-F932-E6E6A4FF2839}"/>
                </a:ext>
              </a:extLst>
            </p:cNvPr>
            <p:cNvSpPr txBox="1">
              <a:spLocks/>
            </p:cNvSpPr>
            <p:nvPr/>
          </p:nvSpPr>
          <p:spPr>
            <a:xfrm>
              <a:off x="990702" y="4912922"/>
              <a:ext cx="5100726" cy="276999"/>
            </a:xfrm>
            <a:prstGeom prst="rect">
              <a:avLst/>
            </a:prstGeom>
            <a:noFill/>
          </p:spPr>
          <p:txBody>
            <a:bodyPr wrap="square" rtlCol="0">
              <a:spAutoFit/>
            </a:bodyPr>
            <a:lstStyle/>
            <a:p>
              <a:r>
                <a:rPr lang="en-GB" sz="1200" dirty="0">
                  <a:latin typeface="Avenir Next LT Pro" panose="020B0504020202020204" pitchFamily="34" charset="0"/>
                </a:rPr>
                <a:t>To calculate your score for each topic, count the number of ‘Y’s.</a:t>
              </a:r>
            </a:p>
          </p:txBody>
        </p:sp>
        <p:sp>
          <p:nvSpPr>
            <p:cNvPr id="15" name="Google Shape;63;p13">
              <a:extLst>
                <a:ext uri="{FF2B5EF4-FFF2-40B4-BE49-F238E27FC236}">
                  <a16:creationId xmlns:a16="http://schemas.microsoft.com/office/drawing/2014/main" id="{E3CA657E-23DE-AAFF-F9EA-2C18476440B6}"/>
                </a:ext>
              </a:extLst>
            </p:cNvPr>
            <p:cNvSpPr>
              <a:spLocks/>
            </p:cNvSpPr>
            <p:nvPr/>
          </p:nvSpPr>
          <p:spPr>
            <a:xfrm>
              <a:off x="673056" y="4975221"/>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3" name="Group 22">
            <a:extLst>
              <a:ext uri="{FF2B5EF4-FFF2-40B4-BE49-F238E27FC236}">
                <a16:creationId xmlns:a16="http://schemas.microsoft.com/office/drawing/2014/main" id="{C6265279-E66C-8311-58D8-FA63EAE27389}"/>
              </a:ext>
            </a:extLst>
          </p:cNvPr>
          <p:cNvGrpSpPr/>
          <p:nvPr/>
        </p:nvGrpSpPr>
        <p:grpSpPr>
          <a:xfrm>
            <a:off x="673056" y="5235917"/>
            <a:ext cx="5418372" cy="646331"/>
            <a:chOff x="673056" y="5420583"/>
            <a:chExt cx="5418372" cy="646331"/>
          </a:xfrm>
        </p:grpSpPr>
        <p:sp>
          <p:nvSpPr>
            <p:cNvPr id="12" name="TextBox 11">
              <a:extLst>
                <a:ext uri="{FF2B5EF4-FFF2-40B4-BE49-F238E27FC236}">
                  <a16:creationId xmlns:a16="http://schemas.microsoft.com/office/drawing/2014/main" id="{A9E893D9-6049-BCC4-2584-B560AA2D25CE}"/>
                </a:ext>
              </a:extLst>
            </p:cNvPr>
            <p:cNvSpPr txBox="1">
              <a:spLocks/>
            </p:cNvSpPr>
            <p:nvPr/>
          </p:nvSpPr>
          <p:spPr>
            <a:xfrm>
              <a:off x="990702" y="5420583"/>
              <a:ext cx="5100726" cy="646331"/>
            </a:xfrm>
            <a:prstGeom prst="rect">
              <a:avLst/>
            </a:prstGeom>
            <a:noFill/>
          </p:spPr>
          <p:txBody>
            <a:bodyPr wrap="square" rtlCol="0">
              <a:spAutoFit/>
            </a:bodyPr>
            <a:lstStyle/>
            <a:p>
              <a:r>
                <a:rPr lang="en-GB" sz="1200" dirty="0">
                  <a:latin typeface="Avenir Next LT Pro" panose="020B0504020202020204" pitchFamily="34" charset="0"/>
                </a:rPr>
                <a:t>Don’t worry if you have low scores on the Environmental Review, this just means you can make an even greater impact this year. Use the questions in this Review as inspiration!</a:t>
              </a:r>
            </a:p>
          </p:txBody>
        </p:sp>
        <p:sp>
          <p:nvSpPr>
            <p:cNvPr id="16" name="Google Shape;63;p13">
              <a:extLst>
                <a:ext uri="{FF2B5EF4-FFF2-40B4-BE49-F238E27FC236}">
                  <a16:creationId xmlns:a16="http://schemas.microsoft.com/office/drawing/2014/main" id="{BFB233D0-26E1-A088-7452-C2087E6291AB}"/>
                </a:ext>
              </a:extLst>
            </p:cNvPr>
            <p:cNvSpPr>
              <a:spLocks/>
            </p:cNvSpPr>
            <p:nvPr/>
          </p:nvSpPr>
          <p:spPr>
            <a:xfrm>
              <a:off x="673056" y="5667548"/>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 name="Group 17">
            <a:extLst>
              <a:ext uri="{FF2B5EF4-FFF2-40B4-BE49-F238E27FC236}">
                <a16:creationId xmlns:a16="http://schemas.microsoft.com/office/drawing/2014/main" id="{F4EB5246-347C-66E2-1B5C-5F8A56ED6268}"/>
              </a:ext>
            </a:extLst>
          </p:cNvPr>
          <p:cNvGrpSpPr>
            <a:grpSpLocks/>
          </p:cNvGrpSpPr>
          <p:nvPr/>
        </p:nvGrpSpPr>
        <p:grpSpPr>
          <a:xfrm>
            <a:off x="673056" y="5940000"/>
            <a:ext cx="5418372" cy="461665"/>
            <a:chOff x="673056" y="6590654"/>
            <a:chExt cx="5418372" cy="461665"/>
          </a:xfrm>
        </p:grpSpPr>
        <p:sp>
          <p:nvSpPr>
            <p:cNvPr id="13" name="TextBox 12">
              <a:extLst>
                <a:ext uri="{FF2B5EF4-FFF2-40B4-BE49-F238E27FC236}">
                  <a16:creationId xmlns:a16="http://schemas.microsoft.com/office/drawing/2014/main" id="{7842F75F-17ED-5E99-6FD8-19B0F47CB287}"/>
                </a:ext>
              </a:extLst>
            </p:cNvPr>
            <p:cNvSpPr txBox="1">
              <a:spLocks/>
            </p:cNvSpPr>
            <p:nvPr/>
          </p:nvSpPr>
          <p:spPr>
            <a:xfrm>
              <a:off x="990702" y="6590654"/>
              <a:ext cx="5100726" cy="461665"/>
            </a:xfrm>
            <a:prstGeom prst="rect">
              <a:avLst/>
            </a:prstGeom>
            <a:noFill/>
          </p:spPr>
          <p:txBody>
            <a:bodyPr wrap="square" rtlCol="0">
              <a:spAutoFit/>
            </a:bodyPr>
            <a:lstStyle/>
            <a:p>
              <a:r>
                <a:rPr lang="en-GB" sz="1200" dirty="0">
                  <a:latin typeface="Avenir Next LT Pro" panose="020B0504020202020204" pitchFamily="34" charset="0"/>
                </a:rPr>
                <a:t>Once again, thank you to everyone who submitted suggestions for this year’s Environmental Review, helping us to create the best one yet!</a:t>
              </a:r>
            </a:p>
          </p:txBody>
        </p:sp>
        <p:sp>
          <p:nvSpPr>
            <p:cNvPr id="17" name="Google Shape;63;p13">
              <a:extLst>
                <a:ext uri="{FF2B5EF4-FFF2-40B4-BE49-F238E27FC236}">
                  <a16:creationId xmlns:a16="http://schemas.microsoft.com/office/drawing/2014/main" id="{A70C6549-EF5B-EC2E-1699-5E01B389EFB1}"/>
                </a:ext>
              </a:extLst>
            </p:cNvPr>
            <p:cNvSpPr>
              <a:spLocks/>
            </p:cNvSpPr>
            <p:nvPr/>
          </p:nvSpPr>
          <p:spPr>
            <a:xfrm>
              <a:off x="673056" y="6745286"/>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0" name="Group 29">
            <a:extLst>
              <a:ext uri="{FF2B5EF4-FFF2-40B4-BE49-F238E27FC236}">
                <a16:creationId xmlns:a16="http://schemas.microsoft.com/office/drawing/2014/main" id="{97BA7FB8-2DA5-EF0D-5E88-E7F77118550B}"/>
              </a:ext>
            </a:extLst>
          </p:cNvPr>
          <p:cNvGrpSpPr>
            <a:grpSpLocks/>
          </p:cNvGrpSpPr>
          <p:nvPr/>
        </p:nvGrpSpPr>
        <p:grpSpPr>
          <a:xfrm>
            <a:off x="585756" y="6577291"/>
            <a:ext cx="5686485" cy="2149277"/>
            <a:chOff x="585756" y="6577291"/>
            <a:chExt cx="5686485" cy="2149277"/>
          </a:xfrm>
        </p:grpSpPr>
        <p:sp>
          <p:nvSpPr>
            <p:cNvPr id="27" name="TextBox 26">
              <a:extLst>
                <a:ext uri="{FF2B5EF4-FFF2-40B4-BE49-F238E27FC236}">
                  <a16:creationId xmlns:a16="http://schemas.microsoft.com/office/drawing/2014/main" id="{4D848BE8-49A2-5722-00B1-51E0E64FED9A}"/>
                </a:ext>
              </a:extLst>
            </p:cNvPr>
            <p:cNvSpPr txBox="1">
              <a:spLocks/>
            </p:cNvSpPr>
            <p:nvPr/>
          </p:nvSpPr>
          <p:spPr>
            <a:xfrm>
              <a:off x="673056" y="6746568"/>
              <a:ext cx="5599185" cy="1980000"/>
            </a:xfrm>
            <a:prstGeom prst="rect">
              <a:avLst/>
            </a:prstGeom>
            <a:noFill/>
            <a:ln w="12700">
              <a:solidFill>
                <a:srgbClr val="EA5A0B"/>
              </a:solidFill>
              <a:prstDash val="dash"/>
            </a:ln>
          </p:spPr>
          <p:txBody>
            <a:bodyPr wrap="square" lIns="144000" tIns="216000" rIns="91440" bIns="45720" rtlCol="0" anchor="t">
              <a:noAutofit/>
            </a:bodyPr>
            <a:lstStyle/>
            <a:p>
              <a:endParaRPr lang="en-GB" sz="1200" dirty="0">
                <a:latin typeface="Avenir Next LT Pro" panose="020B0504020202020204" pitchFamily="34" charset="0"/>
              </a:endParaRPr>
            </a:p>
            <a:p>
              <a:r>
                <a:rPr lang="en-GB" sz="1200" dirty="0">
                  <a:latin typeface="Avenir Next LT Pro" panose="020B0504020202020204" pitchFamily="34" charset="0"/>
                </a:rPr>
                <a:t>Miss Clarke (Eco-School Lead)</a:t>
              </a:r>
            </a:p>
            <a:p>
              <a:r>
                <a:rPr lang="en-GB" sz="1200" dirty="0">
                  <a:latin typeface="Avenir Next LT Pro" panose="020B0504020202020204" pitchFamily="34" charset="0"/>
                </a:rPr>
                <a:t>Year 1 – Otis, Zara, Alex, Leonie, Inayah, Keano, </a:t>
              </a:r>
            </a:p>
            <a:p>
              <a:r>
                <a:rPr lang="en-GB" sz="1200" dirty="0">
                  <a:latin typeface="Avenir Next LT Pro" panose="020B0504020202020204" pitchFamily="34" charset="0"/>
                </a:rPr>
                <a:t>Year 2 – Elsie, Barnaby, Jaxson, Kenzie, Pola, Archer</a:t>
              </a:r>
            </a:p>
          </p:txBody>
        </p:sp>
        <p:sp>
          <p:nvSpPr>
            <p:cNvPr id="28" name="TextBox 27">
              <a:extLst>
                <a:ext uri="{FF2B5EF4-FFF2-40B4-BE49-F238E27FC236}">
                  <a16:creationId xmlns:a16="http://schemas.microsoft.com/office/drawing/2014/main" id="{75584964-4E4B-A69C-920D-1017A21EF251}"/>
                </a:ext>
              </a:extLst>
            </p:cNvPr>
            <p:cNvSpPr txBox="1">
              <a:spLocks/>
            </p:cNvSpPr>
            <p:nvPr/>
          </p:nvSpPr>
          <p:spPr>
            <a:xfrm>
              <a:off x="585756" y="6577291"/>
              <a:ext cx="159306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Completed By</a:t>
              </a:r>
            </a:p>
          </p:txBody>
        </p:sp>
      </p:grpSp>
      <p:cxnSp>
        <p:nvCxnSpPr>
          <p:cNvPr id="5" name="Straight Connector 4">
            <a:extLst>
              <a:ext uri="{FF2B5EF4-FFF2-40B4-BE49-F238E27FC236}">
                <a16:creationId xmlns:a16="http://schemas.microsoft.com/office/drawing/2014/main" id="{DE9115F7-1AB8-A976-2EBB-A4A17EA96FD7}"/>
              </a:ext>
            </a:extLst>
          </p:cNvPr>
          <p:cNvCxnSpPr>
            <a:cxnSpLocks/>
          </p:cNvCxnSpPr>
          <p:nvPr/>
        </p:nvCxnSpPr>
        <p:spPr>
          <a:xfrm>
            <a:off x="636900" y="2388549"/>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24" name="Group 23">
            <a:extLst>
              <a:ext uri="{FF2B5EF4-FFF2-40B4-BE49-F238E27FC236}">
                <a16:creationId xmlns:a16="http://schemas.microsoft.com/office/drawing/2014/main" id="{9E81EC1F-3546-A28E-6290-995D8F04A469}"/>
              </a:ext>
            </a:extLst>
          </p:cNvPr>
          <p:cNvGrpSpPr/>
          <p:nvPr/>
        </p:nvGrpSpPr>
        <p:grpSpPr>
          <a:xfrm>
            <a:off x="673056" y="4716500"/>
            <a:ext cx="5418372" cy="461665"/>
            <a:chOff x="673056" y="4716500"/>
            <a:chExt cx="5418372" cy="461665"/>
          </a:xfrm>
        </p:grpSpPr>
        <p:sp>
          <p:nvSpPr>
            <p:cNvPr id="3" name="TextBox 2">
              <a:extLst>
                <a:ext uri="{FF2B5EF4-FFF2-40B4-BE49-F238E27FC236}">
                  <a16:creationId xmlns:a16="http://schemas.microsoft.com/office/drawing/2014/main" id="{2559490F-C767-FD1D-F926-7A2310C3FB3E}"/>
                </a:ext>
              </a:extLst>
            </p:cNvPr>
            <p:cNvSpPr txBox="1">
              <a:spLocks/>
            </p:cNvSpPr>
            <p:nvPr/>
          </p:nvSpPr>
          <p:spPr>
            <a:xfrm>
              <a:off x="990702" y="4716500"/>
              <a:ext cx="5100726" cy="461665"/>
            </a:xfrm>
            <a:prstGeom prst="rect">
              <a:avLst/>
            </a:prstGeom>
            <a:noFill/>
          </p:spPr>
          <p:txBody>
            <a:bodyPr wrap="square" rtlCol="0">
              <a:spAutoFit/>
            </a:bodyPr>
            <a:lstStyle/>
            <a:p>
              <a:r>
                <a:rPr lang="en-GB" sz="1200" dirty="0">
                  <a:latin typeface="Avenir Next LT Pro" panose="020B0504020202020204" pitchFamily="34" charset="0"/>
                </a:rPr>
                <a:t>At the end of every section there is a space to write down your thoughts and ideas for that topic. </a:t>
              </a:r>
            </a:p>
          </p:txBody>
        </p:sp>
        <p:sp>
          <p:nvSpPr>
            <p:cNvPr id="6" name="Google Shape;63;p13">
              <a:extLst>
                <a:ext uri="{FF2B5EF4-FFF2-40B4-BE49-F238E27FC236}">
                  <a16:creationId xmlns:a16="http://schemas.microsoft.com/office/drawing/2014/main" id="{F0F2CEA0-FC1C-07F4-21AE-0A7AEDB35F6C}"/>
                </a:ext>
              </a:extLst>
            </p:cNvPr>
            <p:cNvSpPr>
              <a:spLocks/>
            </p:cNvSpPr>
            <p:nvPr/>
          </p:nvSpPr>
          <p:spPr>
            <a:xfrm>
              <a:off x="673056" y="4871132"/>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extLst>
      <p:ext uri="{BB962C8B-B14F-4D97-AF65-F5344CB8AC3E}">
        <p14:creationId xmlns:p14="http://schemas.microsoft.com/office/powerpoint/2010/main" val="3743049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865DBD0-1695-94F5-3595-A66FDCD56207}"/>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Biodiversity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9C6A0726-2428-2583-7DEF-979EC18779A2}"/>
              </a:ext>
            </a:extLst>
          </p:cNvPr>
          <p:cNvGrpSpPr>
            <a:grpSpLocks noGrp="1" noUngrp="1" noRot="1" noMove="1" noResize="1"/>
          </p:cNvGrpSpPr>
          <p:nvPr/>
        </p:nvGrpSpPr>
        <p:grpSpPr>
          <a:xfrm>
            <a:off x="504824" y="2233393"/>
            <a:ext cx="5848351" cy="738633"/>
            <a:chOff x="504824" y="2594063"/>
            <a:chExt cx="5848351" cy="738633"/>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59406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provide habitats and/or facilities to encourage insect life? For example, bug hotels, bee baths, log piles, rock piles, or leaf piles.</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50052"/>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306599"/>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provide homes and support for birds and animals? For example, bird houses, bat boxes, hedgehog highways, or bird baths.</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62" name="Group 61">
            <a:extLst>
              <a:ext uri="{FF2B5EF4-FFF2-40B4-BE49-F238E27FC236}">
                <a16:creationId xmlns:a16="http://schemas.microsoft.com/office/drawing/2014/main" id="{0FA31529-9F5A-6512-5F31-CBBCF0FEE6F2}"/>
              </a:ext>
            </a:extLst>
          </p:cNvPr>
          <p:cNvGrpSpPr>
            <a:grpSpLocks noGrp="1" noUngrp="1" noRot="1" noMove="1" noResize="1"/>
          </p:cNvGrpSpPr>
          <p:nvPr/>
        </p:nvGrpSpPr>
        <p:grpSpPr>
          <a:xfrm>
            <a:off x="504824" y="4379805"/>
            <a:ext cx="5847371" cy="553968"/>
            <a:chOff x="504824" y="4553629"/>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5362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have bird, or other animal feeders and are they checked and topped up regularly?</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172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606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64" name="Group 63">
            <a:extLst>
              <a:ext uri="{FF2B5EF4-FFF2-40B4-BE49-F238E27FC236}">
                <a16:creationId xmlns:a16="http://schemas.microsoft.com/office/drawing/2014/main" id="{2732EBAE-C73C-1CDA-D942-5E27C0DFF7FD}"/>
              </a:ext>
            </a:extLst>
          </p:cNvPr>
          <p:cNvGrpSpPr>
            <a:grpSpLocks noGrp="1" noUngrp="1" noRot="1" noMove="1" noResize="1"/>
          </p:cNvGrpSpPr>
          <p:nvPr/>
        </p:nvGrpSpPr>
        <p:grpSpPr>
          <a:xfrm>
            <a:off x="504824" y="6156887"/>
            <a:ext cx="5847371" cy="553968"/>
            <a:chOff x="504824" y="6112465"/>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11246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plants in your grounds chosen specifically to support biodiversity? For example, bee-friendly lavender.</a:t>
              </a:r>
              <a:endParaRPr sz="1200" dirty="0">
                <a:solidFill>
                  <a:schemeClr val="dk1"/>
                </a:solidFill>
                <a:latin typeface="Avenir Next LT Pro" panose="020B0504020202020204" pitchFamily="34" charset="0"/>
              </a:endParaRP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17612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11944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63" name="Group 62">
            <a:extLst>
              <a:ext uri="{FF2B5EF4-FFF2-40B4-BE49-F238E27FC236}">
                <a16:creationId xmlns:a16="http://schemas.microsoft.com/office/drawing/2014/main" id="{03E43B5F-D6A7-90A5-CBEB-50D2D0259BA7}"/>
              </a:ext>
            </a:extLst>
          </p:cNvPr>
          <p:cNvGrpSpPr>
            <a:grpSpLocks noGrp="1" noUngrp="1" noRot="1" noMove="1" noResize="1"/>
          </p:cNvGrpSpPr>
          <p:nvPr/>
        </p:nvGrpSpPr>
        <p:grpSpPr>
          <a:xfrm>
            <a:off x="504824" y="5268346"/>
            <a:ext cx="5847371" cy="553968"/>
            <a:chOff x="504824" y="524353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24353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have any dedicated wildflower, meadow, wildlife corridor, or rewilding areas to support biodiversity?</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1023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25051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65" name="Group 64">
            <a:extLst>
              <a:ext uri="{FF2B5EF4-FFF2-40B4-BE49-F238E27FC236}">
                <a16:creationId xmlns:a16="http://schemas.microsoft.com/office/drawing/2014/main" id="{614063E2-5E95-19C0-7045-F119FCE7163E}"/>
              </a:ext>
            </a:extLst>
          </p:cNvPr>
          <p:cNvGrpSpPr>
            <a:grpSpLocks noGrp="1" noUngrp="1" noRot="1" noMove="1" noResize="1"/>
          </p:cNvGrpSpPr>
          <p:nvPr/>
        </p:nvGrpSpPr>
        <p:grpSpPr>
          <a:xfrm>
            <a:off x="504824" y="7045428"/>
            <a:ext cx="5844367" cy="540000"/>
            <a:chOff x="504824" y="6988381"/>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73730"/>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have a pond or mini-pond?</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048102"/>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6988381"/>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56" name="Group 55">
            <a:extLst>
              <a:ext uri="{FF2B5EF4-FFF2-40B4-BE49-F238E27FC236}">
                <a16:creationId xmlns:a16="http://schemas.microsoft.com/office/drawing/2014/main" id="{C37591FC-5D1E-6EE4-5155-86F13E75CD9C}"/>
              </a:ext>
            </a:extLst>
          </p:cNvPr>
          <p:cNvGrpSpPr>
            <a:grpSpLocks noGrp="1" noUngrp="1" noRot="1" noMove="1" noResize="1"/>
          </p:cNvGrpSpPr>
          <p:nvPr/>
        </p:nvGrpSpPr>
        <p:grpSpPr>
          <a:xfrm>
            <a:off x="504824" y="7920000"/>
            <a:ext cx="5844367" cy="738633"/>
            <a:chOff x="508808" y="3517446"/>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pupils have opportunities to map, observe, and record nature in your school grounds? For example, by using wildlife cameras or taking part in projects like RSPB Big Schools’ Birdwatch.</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8808" y="367648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13175" y="3616762"/>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250946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83" name="Group 82">
            <a:extLst>
              <a:ext uri="{FF2B5EF4-FFF2-40B4-BE49-F238E27FC236}">
                <a16:creationId xmlns:a16="http://schemas.microsoft.com/office/drawing/2014/main" id="{E50551F3-31AF-96FA-7E4C-469CA0919061}"/>
              </a:ext>
            </a:extLst>
          </p:cNvPr>
          <p:cNvGrpSpPr>
            <a:grpSpLocks noGrp="1" noUngrp="1" noRot="1" noMove="1" noResize="1"/>
          </p:cNvGrpSpPr>
          <p:nvPr/>
        </p:nvGrpSpPr>
        <p:grpSpPr>
          <a:xfrm>
            <a:off x="504000" y="1084342"/>
            <a:ext cx="5847371" cy="738633"/>
            <a:chOff x="504000" y="1084342"/>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84342"/>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there any signs or QR codes around your school that show what plants, trees, or flowers are growing, or explain how your school is helping nature and wildlife?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403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836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35" name="Group 34">
            <a:extLst>
              <a:ext uri="{FF2B5EF4-FFF2-40B4-BE49-F238E27FC236}">
                <a16:creationId xmlns:a16="http://schemas.microsoft.com/office/drawing/2014/main" id="{6D192915-394F-B6C4-185D-19B2031385EE}"/>
              </a:ext>
            </a:extLst>
          </p:cNvPr>
          <p:cNvGrpSpPr>
            <a:grpSpLocks noGrp="1" noUngrp="1" noRot="1" noMove="1" noResize="1"/>
          </p:cNvGrpSpPr>
          <p:nvPr/>
        </p:nvGrpSpPr>
        <p:grpSpPr>
          <a:xfrm>
            <a:off x="504000" y="2147628"/>
            <a:ext cx="5847371" cy="553968"/>
            <a:chOff x="505804" y="2236492"/>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4201" y="223649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previous twelve months, has your school fundraised for endangered animals or conservation projects? </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2300149"/>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3175" y="224347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026249"/>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During the last year, has your school provided advice to families on supporting biodiversity at home? For example, looking for Rainforest Alliance certified products whilst shopping, or instructions for creating homemade bug hotels?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74201"/>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4</a:t>
                </a:r>
                <a:endParaRPr lang="en-GB" dirty="0">
                  <a:solidFill>
                    <a:schemeClr val="dk1"/>
                  </a:solidFill>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6373554E-0CBE-3FF6-4204-9256D984F12E}"/>
              </a:ext>
            </a:extLst>
          </p:cNvPr>
          <p:cNvGrpSpPr>
            <a:grpSpLocks noGrp="1" noUngrp="1" noRot="1" noMove="1" noResize="1"/>
          </p:cNvGrpSpPr>
          <p:nvPr/>
        </p:nvGrpSpPr>
        <p:grpSpPr>
          <a:xfrm>
            <a:off x="504000" y="7792783"/>
            <a:ext cx="5885215" cy="821733"/>
            <a:chOff x="504000" y="7792783"/>
            <a:chExt cx="5885215" cy="821733"/>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8581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858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3"/>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From 2010 to 2016, the number of Mountain Gorillas grew by about 3% every year. That’s rare for wild animals, but it shows that when people work hard to protect nature, we can make a difference.</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1885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Bug hotel needs repairing and log piles installed</a:t>
              </a:r>
            </a:p>
            <a:p>
              <a:pPr marL="171450" indent="-171450">
                <a:buFont typeface="Arial" panose="020B0604020202020204" pitchFamily="34" charset="0"/>
                <a:buChar char="•"/>
              </a:pPr>
              <a:r>
                <a:rPr lang="en-US" sz="1200" dirty="0">
                  <a:latin typeface="Avenir Next LT Pro" panose="020B0504020202020204" pitchFamily="34" charset="0"/>
                </a:rPr>
                <a:t>Need to install bat boxes and new bird boxes and hedgehog houses</a:t>
              </a:r>
            </a:p>
            <a:p>
              <a:pPr marL="171450" indent="-171450">
                <a:buFont typeface="Arial" panose="020B0604020202020204" pitchFamily="34" charset="0"/>
                <a:buChar char="•"/>
              </a:pPr>
              <a:r>
                <a:rPr lang="en-US" sz="1200" dirty="0">
                  <a:latin typeface="Avenir Next LT Pro" panose="020B0504020202020204" pitchFamily="34" charset="0"/>
                </a:rPr>
                <a:t>Take part in Big Bird Watch but would like to install wildlife cameras</a:t>
              </a:r>
            </a:p>
            <a:p>
              <a:pPr marL="171450" indent="-171450">
                <a:buFont typeface="Arial" panose="020B0604020202020204" pitchFamily="34" charset="0"/>
                <a:buChar char="•"/>
              </a:pPr>
              <a:r>
                <a:rPr lang="en-US" sz="1200" dirty="0">
                  <a:latin typeface="Avenir Next LT Pro" panose="020B0504020202020204" pitchFamily="34" charset="0"/>
                </a:rPr>
                <a:t>Could create signs or QR codes for more trees/plants/wildlife homes</a:t>
              </a:r>
            </a:p>
            <a:p>
              <a:pPr marL="171450" indent="-171450">
                <a:buFont typeface="Arial" panose="020B0604020202020204" pitchFamily="34" charset="0"/>
                <a:buChar char="•"/>
              </a:pP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770685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C1F2CC28-112C-216D-ED96-3591CA7D135C}"/>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Energy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7" name="Group 6">
            <a:extLst>
              <a:ext uri="{FF2B5EF4-FFF2-40B4-BE49-F238E27FC236}">
                <a16:creationId xmlns:a16="http://schemas.microsoft.com/office/drawing/2014/main" id="{EA72540A-47DF-53A6-5262-BB96F5E30B1A}"/>
              </a:ext>
            </a:extLst>
          </p:cNvPr>
          <p:cNvGrpSpPr>
            <a:grpSpLocks noGrp="1" noUngrp="1" noRot="1" noMove="1" noResize="1"/>
          </p:cNvGrpSpPr>
          <p:nvPr/>
        </p:nvGrpSpPr>
        <p:grpSpPr>
          <a:xfrm>
            <a:off x="504824" y="2219043"/>
            <a:ext cx="5848351" cy="1107965"/>
            <a:chOff x="504824" y="2245424"/>
            <a:chExt cx="5848351" cy="1107965"/>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245424"/>
              <a:ext cx="4692116" cy="1107965"/>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pupil energy monitors, who check that lights and other electronic devices are switched off when not in use during the daytime, and an adult member of staff responsible for checking lights and devices are turned off overnight?</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586079"/>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29406"/>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14740"/>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497409"/>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classrooms in your school have posters, signs, or a traffic light system that reminds pupils and staff to turn off electrical devices when not in use?</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F7BF5B59-C43E-7458-A90C-8C033693DC39}"/>
              </a:ext>
            </a:extLst>
          </p:cNvPr>
          <p:cNvGrpSpPr>
            <a:grpSpLocks noGrp="1" noUngrp="1" noRot="1" noMove="1" noResize="1"/>
          </p:cNvGrpSpPr>
          <p:nvPr/>
        </p:nvGrpSpPr>
        <p:grpSpPr>
          <a:xfrm>
            <a:off x="504824" y="4406443"/>
            <a:ext cx="5847371" cy="738633"/>
            <a:chOff x="504824" y="4712797"/>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712797"/>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any renewable energy sources on site (solar panels, wind turbine, heat pump, biomass heating), or purchase energy from a renewable energy supplier?</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687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8121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2" name="Group 11">
            <a:extLst>
              <a:ext uri="{FF2B5EF4-FFF2-40B4-BE49-F238E27FC236}">
                <a16:creationId xmlns:a16="http://schemas.microsoft.com/office/drawing/2014/main" id="{F587FD8C-0B5B-7966-4FF4-9FE5464362CF}"/>
              </a:ext>
            </a:extLst>
          </p:cNvPr>
          <p:cNvGrpSpPr>
            <a:grpSpLocks noGrp="1" noUngrp="1" noRot="1" noMove="1" noResize="1"/>
          </p:cNvGrpSpPr>
          <p:nvPr/>
        </p:nvGrpSpPr>
        <p:grpSpPr>
          <a:xfrm>
            <a:off x="504824" y="6224511"/>
            <a:ext cx="5847371" cy="738633"/>
            <a:chOff x="504824" y="6202213"/>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221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pupils monitor and share information about your school’s energy use? For example, by checking a smart meter, updating an energy display, or reporting usage during assemblies.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5820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152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04ADD345-0EA7-1B44-E4D8-02904D9EB6F9}"/>
              </a:ext>
            </a:extLst>
          </p:cNvPr>
          <p:cNvGrpSpPr>
            <a:grpSpLocks noGrp="1" noUngrp="1" noRot="1" noMove="1" noResize="1"/>
          </p:cNvGrpSpPr>
          <p:nvPr/>
        </p:nvGrpSpPr>
        <p:grpSpPr>
          <a:xfrm>
            <a:off x="504824" y="5315477"/>
            <a:ext cx="5847371" cy="738633"/>
            <a:chOff x="504824" y="5392508"/>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92508"/>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classrooms, are windows kept free of displays and radiators free from blockages to maximise natural light and heat distribution?</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1545"/>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1824"/>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4" name="Group 13">
            <a:extLst>
              <a:ext uri="{FF2B5EF4-FFF2-40B4-BE49-F238E27FC236}">
                <a16:creationId xmlns:a16="http://schemas.microsoft.com/office/drawing/2014/main" id="{0695D62D-EC47-37DC-61E6-D98B0AD8DD12}"/>
              </a:ext>
            </a:extLst>
          </p:cNvPr>
          <p:cNvGrpSpPr>
            <a:grpSpLocks noGrp="1" noUngrp="1" noRot="1" noMove="1" noResize="1"/>
          </p:cNvGrpSpPr>
          <p:nvPr/>
        </p:nvGrpSpPr>
        <p:grpSpPr>
          <a:xfrm>
            <a:off x="504824" y="7133545"/>
            <a:ext cx="5844367" cy="553968"/>
            <a:chOff x="504824" y="7054592"/>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5459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last twelve months, has your school planned an energy-free day, energy-saving week, or something similar?</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12129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06157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6" name="Group 15">
            <a:extLst>
              <a:ext uri="{FF2B5EF4-FFF2-40B4-BE49-F238E27FC236}">
                <a16:creationId xmlns:a16="http://schemas.microsoft.com/office/drawing/2014/main" id="{A1EB2F34-F425-2BF5-A8F6-A35264633041}"/>
              </a:ext>
            </a:extLst>
          </p:cNvPr>
          <p:cNvGrpSpPr>
            <a:grpSpLocks noGrp="1" noUngrp="1" noRot="1" noMove="1" noResize="1"/>
          </p:cNvGrpSpPr>
          <p:nvPr/>
        </p:nvGrpSpPr>
        <p:grpSpPr>
          <a:xfrm>
            <a:off x="504824" y="7857914"/>
            <a:ext cx="5844367" cy="616054"/>
            <a:chOff x="504824" y="7857311"/>
            <a:chExt cx="5844367" cy="616054"/>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791939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Did your school participate in Eco-Schools’ Cut Your Carbon Campaign, which happens throughout November each year?</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791703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7857311"/>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pic>
        <p:nvPicPr>
          <p:cNvPr id="3" name="Picture 2">
            <a:extLst>
              <a:ext uri="{FF2B5EF4-FFF2-40B4-BE49-F238E27FC236}">
                <a16:creationId xmlns:a16="http://schemas.microsoft.com/office/drawing/2014/main" id="{7B5814D5-551D-268D-7CD8-309E9CC66E2C}"/>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58029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8952DFD-24F9-7CA8-A19B-9238D9E8454F}"/>
              </a:ext>
            </a:extLst>
          </p:cNvPr>
          <p:cNvGrpSpPr>
            <a:grpSpLocks noGrp="1" noUngrp="1" noRot="1" noMove="1" noResize="1"/>
          </p:cNvGrpSpPr>
          <p:nvPr/>
        </p:nvGrpSpPr>
        <p:grpSpPr>
          <a:xfrm>
            <a:off x="504000" y="10836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encourage pupils, staff, and the wider community to reduce their digital carbon footprint? For example, by unsubscribing from unwanted emails, cleaning up inboxes, or using eco-friendly search engines.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5" name="Group 4">
            <a:extLst>
              <a:ext uri="{FF2B5EF4-FFF2-40B4-BE49-F238E27FC236}">
                <a16:creationId xmlns:a16="http://schemas.microsoft.com/office/drawing/2014/main" id="{4B3F0E35-E242-18A3-2072-07A3F9A4B37C}"/>
              </a:ext>
            </a:extLst>
          </p:cNvPr>
          <p:cNvGrpSpPr>
            <a:grpSpLocks noGrp="1" noUngrp="1" noRot="1" noMove="1" noResize="1"/>
          </p:cNvGrpSpPr>
          <p:nvPr/>
        </p:nvGrpSpPr>
        <p:grpSpPr>
          <a:xfrm>
            <a:off x="504000" y="2257834"/>
            <a:ext cx="5847371" cy="738633"/>
            <a:chOff x="504000" y="2143551"/>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4355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site/ICT manager - do computers and the heating system in your school have automated switch off, and is this set no later than 6pm?</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99541"/>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242867"/>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247402"/>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 manager - has your school building infrastructure been improved to save energy? For example, double+ glazed windows, insulation, motion-sensing lights, energy efficient lightbulbs, draft excluders etc. </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421636"/>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4</a:t>
                </a:r>
                <a:endParaRPr lang="en-GB" dirty="0">
                  <a:solidFill>
                    <a:schemeClr val="dk1"/>
                  </a:solidFill>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1453B5C7-FEB0-EF2C-C492-82B1154CAB5E}"/>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2025, the UK Government said it would give solar panels to 200 schools. This is the first big project from Great British Energy. We’d love to see every school using clean, cheap solar power and this is a great first step!</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92571"/>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Need to update switch off posters</a:t>
              </a:r>
            </a:p>
            <a:p>
              <a:pPr marL="171450" indent="-171450">
                <a:buFont typeface="Arial" panose="020B0604020202020204" pitchFamily="34" charset="0"/>
                <a:buChar char="•"/>
              </a:pPr>
              <a:r>
                <a:rPr lang="en-US" sz="1200" dirty="0">
                  <a:latin typeface="Avenir Next LT Pro" panose="020B0504020202020204" pitchFamily="34" charset="0"/>
                </a:rPr>
                <a:t>November – cut carbon campaign</a:t>
              </a:r>
            </a:p>
            <a:p>
              <a:pPr marL="171450" indent="-171450">
                <a:buFont typeface="Arial" panose="020B0604020202020204" pitchFamily="34" charset="0"/>
                <a:buChar char="•"/>
              </a:pPr>
              <a:r>
                <a:rPr lang="en-US" sz="1200" dirty="0">
                  <a:latin typeface="Avenir Next LT Pro" panose="020B0504020202020204" pitchFamily="34" charset="0"/>
                </a:rPr>
                <a:t>Investigate energy saving initiatives</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2071452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6A907E2-6BC6-2C87-0E07-FDED2B962562}"/>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Global Citizenship</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359816"/>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raised money for a charity or cause in the last twelve months, or donated to a local foodbank?</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24958"/>
            <a:ext cx="5847371" cy="738633"/>
            <a:chOff x="504824" y="3880770"/>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If you answered yes to the previous question, was any of this money raised for environmental, wildlife, or animal welfare charities?</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8" name="Group 17">
            <a:extLst>
              <a:ext uri="{FF2B5EF4-FFF2-40B4-BE49-F238E27FC236}">
                <a16:creationId xmlns:a16="http://schemas.microsoft.com/office/drawing/2014/main" id="{7A4C164A-950D-AFA7-4D9C-B63AD2700E55}"/>
              </a:ext>
            </a:extLst>
          </p:cNvPr>
          <p:cNvGrpSpPr>
            <a:grpSpLocks noGrp="1" noUngrp="1" noRot="1" noMove="1" noResize="1"/>
          </p:cNvGrpSpPr>
          <p:nvPr/>
        </p:nvGrpSpPr>
        <p:grpSpPr>
          <a:xfrm>
            <a:off x="504824" y="4274765"/>
            <a:ext cx="5847371" cy="738633"/>
            <a:chOff x="504824" y="4712797"/>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712797"/>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young people allowed to take responsibility for planning fundraising events, or selecting which charities their fundraising supports?</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687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8121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189714"/>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links with any other schools in different countries?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4" name="Group 23">
            <a:extLst>
              <a:ext uri="{FF2B5EF4-FFF2-40B4-BE49-F238E27FC236}">
                <a16:creationId xmlns:a16="http://schemas.microsoft.com/office/drawing/2014/main" id="{9531405C-9391-4EFE-B214-42225BA9F4A8}"/>
              </a:ext>
            </a:extLst>
          </p:cNvPr>
          <p:cNvGrpSpPr>
            <a:grpSpLocks noGrp="1" noUngrp="1" noRot="1" noMove="1" noResize="1"/>
          </p:cNvGrpSpPr>
          <p:nvPr/>
        </p:nvGrpSpPr>
        <p:grpSpPr>
          <a:xfrm>
            <a:off x="504824" y="5324572"/>
            <a:ext cx="5847371" cy="553968"/>
            <a:chOff x="504824" y="5814838"/>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81483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take part in any global or national campaigns like Fairtrade Fortnight or Earth Hour?</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881543"/>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821822"/>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82150E81-51C3-979F-A369-79813CDB5C8D}"/>
              </a:ext>
            </a:extLst>
          </p:cNvPr>
          <p:cNvGrpSpPr>
            <a:grpSpLocks noGrp="1" noUngrp="1" noRot="1" noMove="1" noResize="1"/>
          </p:cNvGrpSpPr>
          <p:nvPr/>
        </p:nvGrpSpPr>
        <p:grpSpPr>
          <a:xfrm>
            <a:off x="504824" y="7054856"/>
            <a:ext cx="5844367" cy="553968"/>
            <a:chOff x="504824" y="7521566"/>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521566"/>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have any young people in your school written to their local MP about an environmental issue?</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88271"/>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528550"/>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3" name="Group 32">
            <a:extLst>
              <a:ext uri="{FF2B5EF4-FFF2-40B4-BE49-F238E27FC236}">
                <a16:creationId xmlns:a16="http://schemas.microsoft.com/office/drawing/2014/main" id="{0857DA0D-99CB-9429-FBEC-66FF233881E6}"/>
              </a:ext>
            </a:extLst>
          </p:cNvPr>
          <p:cNvGrpSpPr>
            <a:grpSpLocks noGrp="1" noUngrp="1" noRot="1" noMove="1" noResize="1"/>
          </p:cNvGrpSpPr>
          <p:nvPr/>
        </p:nvGrpSpPr>
        <p:grpSpPr>
          <a:xfrm>
            <a:off x="504824" y="7920000"/>
            <a:ext cx="5844367" cy="738633"/>
            <a:chOff x="504824" y="828067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8067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celebrate diversity by organising events and education around religious/cultural holidays, or celebrating events like Black History Month and Pride?</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4288419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BDD9EC-A361-AA9E-0181-9009CA6334EB}"/>
              </a:ext>
            </a:extLst>
          </p:cNvPr>
          <p:cNvGrpSpPr>
            <a:grpSpLocks noGrp="1" noUngrp="1" noRot="1" noMove="1" noResize="1"/>
          </p:cNvGrpSpPr>
          <p:nvPr/>
        </p:nvGrpSpPr>
        <p:grpSpPr>
          <a:xfrm>
            <a:off x="504000" y="10836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celebrate its own diversity through displaying languages spoken in school, or organising events, celebrations, and learning opportunities that showcase the different cultures represented by pupils and staff members?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EFF2BDFA-2252-306C-4AEB-37C7F4EF845A}"/>
              </a:ext>
            </a:extLst>
          </p:cNvPr>
          <p:cNvGrpSpPr>
            <a:grpSpLocks noGrp="1" noUngrp="1" noRot="1" noMove="1" noResize="1"/>
          </p:cNvGrpSpPr>
          <p:nvPr/>
        </p:nvGrpSpPr>
        <p:grpSpPr>
          <a:xfrm>
            <a:off x="504000" y="2368877"/>
            <a:ext cx="5847371" cy="553968"/>
            <a:chOff x="504000" y="2304268"/>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0426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the UN Sustainable Development Goals displayed in your school and/or included in curriculum learning?</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67926"/>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11252"/>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32E64BAD-AB57-6DBE-B65F-D85EA924B04E}"/>
              </a:ext>
            </a:extLst>
          </p:cNvPr>
          <p:cNvGrpSpPr>
            <a:grpSpLocks noGrp="1" noUngrp="1" noRot="1" noMove="1" noResize="1"/>
          </p:cNvGrpSpPr>
          <p:nvPr/>
        </p:nvGrpSpPr>
        <p:grpSpPr>
          <a:xfrm>
            <a:off x="504000" y="3284823"/>
            <a:ext cx="5847371" cy="553968"/>
            <a:chOff x="504000" y="3259479"/>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5947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offer food with ethical/green labels? For example, Fairtrade, Rainforest Alliance, or Red Tractor.</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323137"/>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66463"/>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0076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2</a:t>
                </a:r>
                <a:endParaRPr lang="en-GB" dirty="0">
                  <a:solidFill>
                    <a:schemeClr val="dk1"/>
                  </a:solidFill>
                  <a:latin typeface="Avenir Next LT Pro Demi" panose="020B0704020202020204" pitchFamily="34" charset="0"/>
                </a:endParaRPr>
              </a:p>
            </p:txBody>
          </p:sp>
        </p:grpSp>
      </p:grpSp>
      <p:grpSp>
        <p:nvGrpSpPr>
          <p:cNvPr id="6" name="Group 5">
            <a:extLst>
              <a:ext uri="{FF2B5EF4-FFF2-40B4-BE49-F238E27FC236}">
                <a16:creationId xmlns:a16="http://schemas.microsoft.com/office/drawing/2014/main" id="{1A06E48E-E0A3-77AB-00B1-85B99EA797F1}"/>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32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July 2025, countries most affected by climate change won a big victory. The International Court of Justice ruled they can seek compensation for climate damage from other countries. This is a big step towards fairness and protecting our planet!</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82747"/>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Plan in fundraising events – wildlife / environmental charity focus</a:t>
              </a:r>
            </a:p>
            <a:p>
              <a:pPr marL="171450" indent="-171450">
                <a:buFont typeface="Arial" panose="020B0604020202020204" pitchFamily="34" charset="0"/>
                <a:buChar char="•"/>
              </a:pPr>
              <a:r>
                <a:rPr lang="en-US" sz="1200" dirty="0">
                  <a:latin typeface="Avenir Next LT Pro" panose="020B0504020202020204" pitchFamily="34" charset="0"/>
                </a:rPr>
                <a:t>Earth Hour – March 2026</a:t>
              </a:r>
            </a:p>
            <a:p>
              <a:pPr marL="171450" indent="-171450">
                <a:buFont typeface="Arial" panose="020B0604020202020204" pitchFamily="34" charset="0"/>
                <a:buChar char="•"/>
              </a:pPr>
              <a:r>
                <a:rPr lang="en-US" sz="1200" dirty="0">
                  <a:latin typeface="Avenir Next LT Pro" panose="020B0504020202020204" pitchFamily="34" charset="0"/>
                </a:rPr>
                <a:t>Update language / diversity display</a:t>
              </a:r>
            </a:p>
            <a:p>
              <a:pPr marL="171450" indent="-171450">
                <a:buFont typeface="Arial" panose="020B0604020202020204" pitchFamily="34" charset="0"/>
                <a:buChar char="•"/>
              </a:pPr>
              <a:r>
                <a:rPr lang="en-US" sz="1200" dirty="0">
                  <a:latin typeface="Avenir Next LT Pro" panose="020B0504020202020204" pitchFamily="34" charset="0"/>
                </a:rPr>
                <a:t>UN development goals</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349610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60A2B399-0B8B-284E-53BD-3ECC90DB96E8}"/>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Healthy Living</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390188"/>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teach young people how to grow fruit, vegetables, and herbs?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8570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use plants grown on site as ingredients?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FE5FC19F-5662-A53C-5648-4D21B62F64BE}"/>
              </a:ext>
            </a:extLst>
          </p:cNvPr>
          <p:cNvGrpSpPr>
            <a:grpSpLocks noGrp="1" noUngrp="1" noRot="1" noMove="1" noResize="1"/>
          </p:cNvGrpSpPr>
          <p:nvPr/>
        </p:nvGrpSpPr>
        <p:grpSpPr>
          <a:xfrm>
            <a:off x="504824" y="4181216"/>
            <a:ext cx="5847371" cy="540000"/>
            <a:chOff x="504824" y="445570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4105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menu have plant-based options every day?</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237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5570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142941"/>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regularly have meat-free days, or promote events like Veganuary?</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7" name="Group 6">
            <a:extLst>
              <a:ext uri="{FF2B5EF4-FFF2-40B4-BE49-F238E27FC236}">
                <a16:creationId xmlns:a16="http://schemas.microsoft.com/office/drawing/2014/main" id="{1535A763-59BB-0211-DCAE-948AEF9A0A35}"/>
              </a:ext>
            </a:extLst>
          </p:cNvPr>
          <p:cNvGrpSpPr>
            <a:grpSpLocks noGrp="1" noUngrp="1" noRot="1" noMove="1" noResize="1"/>
          </p:cNvGrpSpPr>
          <p:nvPr/>
        </p:nvGrpSpPr>
        <p:grpSpPr>
          <a:xfrm>
            <a:off x="504824" y="5062762"/>
            <a:ext cx="5847371" cy="738633"/>
            <a:chOff x="504824" y="5495931"/>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9593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plant-based options encouraged at lunch times? For example, are they at the top of the menu, near the start of the queue, or labelled as planet-friendly?</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65496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59524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642316ED-4C9E-1630-8AB6-028D0F4E4232}"/>
              </a:ext>
            </a:extLst>
          </p:cNvPr>
          <p:cNvGrpSpPr>
            <a:grpSpLocks noGrp="1" noUngrp="1" noRot="1" noMove="1" noResize="1"/>
          </p:cNvGrpSpPr>
          <p:nvPr/>
        </p:nvGrpSpPr>
        <p:grpSpPr>
          <a:xfrm>
            <a:off x="504824" y="7038455"/>
            <a:ext cx="5844367" cy="540000"/>
            <a:chOff x="504824" y="7309867"/>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95216"/>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have a seasonal menu?</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369588"/>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309867"/>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2" name="Group 11">
            <a:extLst>
              <a:ext uri="{FF2B5EF4-FFF2-40B4-BE49-F238E27FC236}">
                <a16:creationId xmlns:a16="http://schemas.microsoft.com/office/drawing/2014/main" id="{87A2D69A-6B70-DD1D-A00B-9D09FB6F61F5}"/>
              </a:ext>
            </a:extLst>
          </p:cNvPr>
          <p:cNvGrpSpPr>
            <a:grpSpLocks noGrp="1" noUngrp="1" noRot="1" noMove="1" noResize="1"/>
          </p:cNvGrpSpPr>
          <p:nvPr/>
        </p:nvGrpSpPr>
        <p:grpSpPr>
          <a:xfrm>
            <a:off x="504824" y="7920000"/>
            <a:ext cx="5844367" cy="553968"/>
            <a:chOff x="504824" y="8254274"/>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54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work with pupils to plan healthy, planet-friendly menu items?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pic>
        <p:nvPicPr>
          <p:cNvPr id="14" name="Picture 13">
            <a:extLst>
              <a:ext uri="{FF2B5EF4-FFF2-40B4-BE49-F238E27FC236}">
                <a16:creationId xmlns:a16="http://schemas.microsoft.com/office/drawing/2014/main" id="{C3B0191C-947D-DFBA-AC17-80D7FBE6FAE4}"/>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669637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4AF8F475-583E-B38A-684E-36F06A1798FA}"/>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discourage ultra-processed snacks and promote fresh, healthy alternatives?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987EF770-BFEF-860C-00B7-CC6E60CF7147}"/>
              </a:ext>
            </a:extLst>
          </p:cNvPr>
          <p:cNvGrpSpPr>
            <a:grpSpLocks noGrp="1" noUngrp="1" noRot="1" noMove="1" noResize="1"/>
          </p:cNvGrpSpPr>
          <p:nvPr/>
        </p:nvGrpSpPr>
        <p:grpSpPr>
          <a:xfrm>
            <a:off x="504000" y="1999303"/>
            <a:ext cx="5847371" cy="738633"/>
            <a:chOff x="504000" y="2261594"/>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61594"/>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sensory garden, or other natural area, that helps pupils feel calm and relaxed whilst connecting with nature?</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417584"/>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60910"/>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0" name="Group 9">
            <a:extLst>
              <a:ext uri="{FF2B5EF4-FFF2-40B4-BE49-F238E27FC236}">
                <a16:creationId xmlns:a16="http://schemas.microsoft.com/office/drawing/2014/main" id="{3DBA6F67-1EAC-6D74-0191-7D753A1B15FC}"/>
              </a:ext>
            </a:extLst>
          </p:cNvPr>
          <p:cNvGrpSpPr>
            <a:grpSpLocks noGrp="1" noUngrp="1" noRot="1" noMove="1" noResize="1"/>
          </p:cNvGrpSpPr>
          <p:nvPr/>
        </p:nvGrpSpPr>
        <p:grpSpPr>
          <a:xfrm>
            <a:off x="504000" y="3099671"/>
            <a:ext cx="5847371" cy="738633"/>
            <a:chOff x="504000" y="3313328"/>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313328"/>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promote mental wellbeing through events like Mental Health Awareness Week and/or by teaching exercises such as mindfulness or yoga?</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46931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1264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0003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6</a:t>
                </a:r>
                <a:endParaRPr lang="en-GB" dirty="0">
                  <a:solidFill>
                    <a:schemeClr val="dk1"/>
                  </a:solidFill>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D6E96832-79AC-BE2A-76E9-DA9D6C23B982}"/>
              </a:ext>
            </a:extLst>
          </p:cNvPr>
          <p:cNvGrpSpPr>
            <a:grpSpLocks noGrp="1" noUngrp="1" noRot="1" noMove="1" noResize="1"/>
          </p:cNvGrpSpPr>
          <p:nvPr/>
        </p:nvGrpSpPr>
        <p:grpSpPr>
          <a:xfrm>
            <a:off x="504000" y="7792784"/>
            <a:ext cx="5885215" cy="821733"/>
            <a:chOff x="504000" y="7792784"/>
            <a:chExt cx="5885215" cy="821733"/>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858200"/>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85857"/>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A recent study by the Vegan Society found that 1 in 10 people in Britain are trying to eat fewer animal products. This means that more people are making sustainable food choices! </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8177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Sensory garden funds – need to plant additional plants</a:t>
              </a:r>
            </a:p>
            <a:p>
              <a:pPr marL="171450" indent="-171450">
                <a:buFont typeface="Arial" panose="020B0604020202020204" pitchFamily="34" charset="0"/>
                <a:buChar char="•"/>
              </a:pPr>
              <a:r>
                <a:rPr lang="en-US" sz="1200" dirty="0">
                  <a:latin typeface="Avenir Next LT Pro" panose="020B0504020202020204" pitchFamily="34" charset="0"/>
                </a:rPr>
                <a:t>Mental health awareness week 11-17</a:t>
              </a:r>
              <a:r>
                <a:rPr lang="en-US" sz="1200" baseline="30000" dirty="0">
                  <a:latin typeface="Avenir Next LT Pro" panose="020B0504020202020204" pitchFamily="34" charset="0"/>
                </a:rPr>
                <a:t>th</a:t>
              </a:r>
              <a:r>
                <a:rPr lang="en-US" sz="1200" dirty="0">
                  <a:latin typeface="Avenir Next LT Pro" panose="020B0504020202020204" pitchFamily="34" charset="0"/>
                </a:rPr>
                <a:t> May</a:t>
              </a:r>
            </a:p>
            <a:p>
              <a:pPr marL="171450" indent="-171450">
                <a:buFont typeface="Arial" panose="020B0604020202020204" pitchFamily="34" charset="0"/>
                <a:buChar char="•"/>
              </a:pPr>
              <a:r>
                <a:rPr lang="en-US" sz="1200" dirty="0">
                  <a:latin typeface="Avenir Next LT Pro" panose="020B0504020202020204" pitchFamily="34" charset="0"/>
                </a:rPr>
                <a:t>Curriculum focus on planting – fruits/herbs/veg</a:t>
              </a:r>
            </a:p>
            <a:p>
              <a:pPr marL="171450" indent="-171450">
                <a:buFont typeface="Arial" panose="020B0604020202020204" pitchFamily="34" charset="0"/>
                <a:buChar char="•"/>
              </a:pPr>
              <a:r>
                <a:rPr lang="en-US" sz="1200" dirty="0">
                  <a:latin typeface="Avenir Next LT Pro" panose="020B0504020202020204" pitchFamily="34" charset="0"/>
                </a:rPr>
                <a:t>Grow own food?</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2207879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9512AACF-BF07-D75E-BA65-F7B3654BA30C}"/>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Litter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363807"/>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access to litter-picking equipment?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1897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litter-picked in their school grounds in the last twelve months?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088105"/>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litter-picked in their local community in the last twelve months?</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F2F1E785-F69C-59DB-076E-501C4763FEC9}"/>
              </a:ext>
            </a:extLst>
          </p:cNvPr>
          <p:cNvGrpSpPr>
            <a:grpSpLocks noGrp="1" noUngrp="1" noRot="1" noMove="1" noResize="1"/>
          </p:cNvGrpSpPr>
          <p:nvPr/>
        </p:nvGrpSpPr>
        <p:grpSpPr>
          <a:xfrm>
            <a:off x="504824" y="6195702"/>
            <a:ext cx="5847371" cy="553968"/>
            <a:chOff x="504824" y="6377617"/>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7761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allow pupils to borrow litter-picking equipment to use with family members outside school hours?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41275"/>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84601"/>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8" name="Group 17">
            <a:extLst>
              <a:ext uri="{FF2B5EF4-FFF2-40B4-BE49-F238E27FC236}">
                <a16:creationId xmlns:a16="http://schemas.microsoft.com/office/drawing/2014/main" id="{FF4DFB71-C49E-C9C3-DD0B-FB45DBFEF77D}"/>
              </a:ext>
            </a:extLst>
          </p:cNvPr>
          <p:cNvGrpSpPr>
            <a:grpSpLocks noGrp="1" noUngrp="1" noRot="1" noMove="1" noResize="1"/>
          </p:cNvGrpSpPr>
          <p:nvPr/>
        </p:nvGrpSpPr>
        <p:grpSpPr>
          <a:xfrm>
            <a:off x="504824" y="4957238"/>
            <a:ext cx="5847371" cy="923299"/>
            <a:chOff x="504824" y="5307774"/>
            <a:chExt cx="5847371" cy="923299"/>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07774"/>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members of your school community (e.g. families, businesses, nearby schools, council members etc.) been invited to participate in a litter-pick organised by your school in the last twelve months?</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9144"/>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9423"/>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3" name="Group 32">
            <a:extLst>
              <a:ext uri="{FF2B5EF4-FFF2-40B4-BE49-F238E27FC236}">
                <a16:creationId xmlns:a16="http://schemas.microsoft.com/office/drawing/2014/main" id="{5147A2F3-5A6B-126C-7070-7027C57CB834}"/>
              </a:ext>
            </a:extLst>
          </p:cNvPr>
          <p:cNvGrpSpPr>
            <a:grpSpLocks noGrp="1" noUngrp="1" noRot="1" noMove="1" noResize="1"/>
          </p:cNvGrpSpPr>
          <p:nvPr/>
        </p:nvGrpSpPr>
        <p:grpSpPr>
          <a:xfrm>
            <a:off x="504824" y="7064835"/>
            <a:ext cx="5844367" cy="540000"/>
            <a:chOff x="504824" y="7056357"/>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41706"/>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separate recyclable litter during litter-picks?</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116078"/>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056357"/>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8248FCEF-4C0B-2F7A-31AF-0499FC7DF3A8}"/>
              </a:ext>
            </a:extLst>
          </p:cNvPr>
          <p:cNvGrpSpPr>
            <a:grpSpLocks noGrp="1" noUngrp="1" noRot="1" noMove="1" noResize="1"/>
          </p:cNvGrpSpPr>
          <p:nvPr/>
        </p:nvGrpSpPr>
        <p:grpSpPr>
          <a:xfrm>
            <a:off x="504824" y="7920000"/>
            <a:ext cx="5844367" cy="738633"/>
            <a:chOff x="504824" y="821160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enough bins inside and outside the school building? No overflowing bins on site would suggest ‘Yes’.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pic>
        <p:nvPicPr>
          <p:cNvPr id="7" name="Picture 6">
            <a:extLst>
              <a:ext uri="{FF2B5EF4-FFF2-40B4-BE49-F238E27FC236}">
                <a16:creationId xmlns:a16="http://schemas.microsoft.com/office/drawing/2014/main" id="{FEC004E1-E134-5B85-5070-A9DC5789FD5D}"/>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166742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B5B97BD-FE51-CFD1-A809-6117099E1BD7}"/>
              </a:ext>
            </a:extLst>
          </p:cNvPr>
          <p:cNvGrpSpPr>
            <a:grpSpLocks noGrp="1" noUngrp="1" noRot="1" noMove="1" noResize="1"/>
          </p:cNvGrpSpPr>
          <p:nvPr/>
        </p:nvGrpSpPr>
        <p:grpSpPr>
          <a:xfrm>
            <a:off x="504000" y="10836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young people in your school created anti-litter posters and signs, or delivered an anti-litter assembly or campaign, in the past twelve months?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5" name="Group 4">
            <a:extLst>
              <a:ext uri="{FF2B5EF4-FFF2-40B4-BE49-F238E27FC236}">
                <a16:creationId xmlns:a16="http://schemas.microsoft.com/office/drawing/2014/main" id="{4A1F4E2C-10DD-F1B8-3934-FF4B6AC9E936}"/>
              </a:ext>
            </a:extLst>
          </p:cNvPr>
          <p:cNvGrpSpPr>
            <a:grpSpLocks noGrp="1" noUngrp="1" noRot="1" noMove="1" noResize="1"/>
          </p:cNvGrpSpPr>
          <p:nvPr/>
        </p:nvGrpSpPr>
        <p:grpSpPr>
          <a:xfrm>
            <a:off x="504000" y="2223694"/>
            <a:ext cx="5847371" cy="540000"/>
            <a:chOff x="504000" y="2143656"/>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29005"/>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appointed Litter Monitors?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00330"/>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14365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165155"/>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Did your school participate in Keep Britain Tidy's Great Big School Clean during the last academic year?</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120584"/>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6</a:t>
                </a:r>
                <a:endParaRPr lang="en-GB" dirty="0">
                  <a:solidFill>
                    <a:schemeClr val="dk1"/>
                  </a:solidFill>
                  <a:latin typeface="Avenir Next LT Pro Demi" panose="020B0704020202020204" pitchFamily="34" charset="0"/>
                </a:endParaRPr>
              </a:p>
            </p:txBody>
          </p:sp>
        </p:grpSp>
      </p:grpSp>
      <p:grpSp>
        <p:nvGrpSpPr>
          <p:cNvPr id="9" name="Group 8">
            <a:extLst>
              <a:ext uri="{FF2B5EF4-FFF2-40B4-BE49-F238E27FC236}">
                <a16:creationId xmlns:a16="http://schemas.microsoft.com/office/drawing/2014/main" id="{F3AD0E6E-F31F-C7B6-47D3-211F4C1BF46A}"/>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Did you know the UK are the current world champions in Spogomi? Spogomi is a sport from Japan where teams compete to pick up litter in public places. It was created to make cleaning up fun and now it’s a global competition!</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42045"/>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Plan in litter picks – invite families</a:t>
              </a:r>
            </a:p>
            <a:p>
              <a:pPr marL="171450" indent="-171450">
                <a:buFont typeface="Arial" panose="020B0604020202020204" pitchFamily="34" charset="0"/>
                <a:buChar char="•"/>
              </a:pPr>
              <a:r>
                <a:rPr lang="en-US" sz="1200" dirty="0">
                  <a:latin typeface="Avenir Next LT Pro" panose="020B0504020202020204" pitchFamily="34" charset="0"/>
                </a:rPr>
                <a:t>Start a litter picker loan scheme</a:t>
              </a:r>
            </a:p>
            <a:p>
              <a:pPr marL="171450" indent="-171450">
                <a:buFont typeface="Arial" panose="020B0604020202020204" pitchFamily="34" charset="0"/>
                <a:buChar char="•"/>
              </a:pPr>
              <a:r>
                <a:rPr lang="en-US" sz="1200" dirty="0">
                  <a:latin typeface="Avenir Next LT Pro" panose="020B0504020202020204" pitchFamily="34" charset="0"/>
                </a:rPr>
                <a:t>Eco-team create anti litter posters – put up in local area?</a:t>
              </a:r>
            </a:p>
            <a:p>
              <a:pPr marL="171450" indent="-171450">
                <a:buFont typeface="Arial" panose="020B0604020202020204" pitchFamily="34" charset="0"/>
                <a:buChar char="•"/>
              </a:pPr>
              <a:r>
                <a:rPr lang="en-US" sz="1200" dirty="0">
                  <a:latin typeface="Avenir Next LT Pro" panose="020B0504020202020204" pitchFamily="34" charset="0"/>
                </a:rPr>
                <a:t>Take part in Great Big School Clean in March/April</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568404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48394281-E378-2A43-4C15-47C27348926D}"/>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Marine</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388192"/>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placed a ban on balloon releases and glitter?</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6774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taken steps to reduce laminating to help cut down on plastic waste?</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161260"/>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tried to make any of its events or celebrations plastic free?</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C1951101-36B8-B372-F27E-92B21EF4FA63}"/>
              </a:ext>
            </a:extLst>
          </p:cNvPr>
          <p:cNvGrpSpPr>
            <a:grpSpLocks noGrp="1" noUngrp="1" noRot="1" noMove="1" noResize="1"/>
          </p:cNvGrpSpPr>
          <p:nvPr/>
        </p:nvGrpSpPr>
        <p:grpSpPr>
          <a:xfrm>
            <a:off x="504824" y="5948296"/>
            <a:ext cx="5847371" cy="553968"/>
            <a:chOff x="504824" y="6377617"/>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7761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created any displays, artworks, murals, or similar to raise awareness about plastic pollution?</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41275"/>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84601"/>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2E6EE25C-63C9-8245-4733-46E8662B49D6}"/>
              </a:ext>
            </a:extLst>
          </p:cNvPr>
          <p:cNvGrpSpPr>
            <a:grpSpLocks noGrp="1" noUngrp="1" noRot="1" noMove="1" noResize="1"/>
          </p:cNvGrpSpPr>
          <p:nvPr/>
        </p:nvGrpSpPr>
        <p:grpSpPr>
          <a:xfrm>
            <a:off x="504824" y="5054778"/>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organised and completed a beach, river, or canal clean in the last twelve months?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7" name="Group 6">
            <a:extLst>
              <a:ext uri="{FF2B5EF4-FFF2-40B4-BE49-F238E27FC236}">
                <a16:creationId xmlns:a16="http://schemas.microsoft.com/office/drawing/2014/main" id="{34A20E54-B433-569F-0ABF-8D5529ED3635}"/>
              </a:ext>
            </a:extLst>
          </p:cNvPr>
          <p:cNvGrpSpPr>
            <a:grpSpLocks noGrp="1" noUngrp="1" noRot="1" noMove="1" noResize="1"/>
          </p:cNvGrpSpPr>
          <p:nvPr/>
        </p:nvGrpSpPr>
        <p:grpSpPr>
          <a:xfrm>
            <a:off x="504824" y="6841814"/>
            <a:ext cx="5844367" cy="738633"/>
            <a:chOff x="504824" y="7365603"/>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6560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have any pupils or staff completed an audit of your school to find out what single-use plastics are commonly used on site?</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24640"/>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64919"/>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try to use environmentally friendly cleaning products?</a:t>
              </a: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2100475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11F4A1-4599-16E9-7E1E-5E3A28EC32B4}"/>
              </a:ext>
            </a:extLst>
          </p:cNvPr>
          <p:cNvGrpSpPr>
            <a:grpSpLocks noGrp="1" noUngrp="1" noRot="1" noMove="1" noResize="1"/>
          </p:cNvGrpSpPr>
          <p:nvPr/>
        </p:nvGrpSpPr>
        <p:grpSpPr>
          <a:xfrm>
            <a:off x="504000" y="1083600"/>
            <a:ext cx="5847371" cy="540000"/>
            <a:chOff x="504000" y="1118224"/>
            <a:chExt cx="5847371" cy="540000"/>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203573"/>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try to avoid single-use plastics in art lessons?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4897"/>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18224"/>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5" name="Group 4">
            <a:extLst>
              <a:ext uri="{FF2B5EF4-FFF2-40B4-BE49-F238E27FC236}">
                <a16:creationId xmlns:a16="http://schemas.microsoft.com/office/drawing/2014/main" id="{AA3E1F5D-19B6-F78C-9B8F-4998763C0CA9}"/>
              </a:ext>
            </a:extLst>
          </p:cNvPr>
          <p:cNvGrpSpPr>
            <a:grpSpLocks noGrp="1" noUngrp="1" noRot="1" noMove="1" noResize="1"/>
          </p:cNvGrpSpPr>
          <p:nvPr/>
        </p:nvGrpSpPr>
        <p:grpSpPr>
          <a:xfrm>
            <a:off x="504000" y="2062237"/>
            <a:ext cx="5847371" cy="553968"/>
            <a:chOff x="504000" y="2330570"/>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305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canteen reduced its use of single-use plastics like bottles or plastic cutlery?</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94228"/>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37554"/>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054842"/>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ideas for plastic-free lunches with pupils or families during the last twelve months?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7447"/>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7</a:t>
                </a:r>
                <a:endParaRPr lang="en-GB" dirty="0">
                  <a:solidFill>
                    <a:schemeClr val="dk1"/>
                  </a:solidFill>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B2D9CC7E-7DA8-5321-A86E-3CC11DC2258F}"/>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2027, the UK Government will start a new deposit return scheme. This means when you buy a drink in a plastic bottle, you’ll pay a small extra amount, but you get it back when you return the bottle! This will help reduce plastic pollution and encourage more recycling.</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608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Check glitter ban in place? And laminating</a:t>
              </a:r>
            </a:p>
            <a:p>
              <a:pPr marL="171450" indent="-171450">
                <a:buFont typeface="Arial" panose="020B0604020202020204" pitchFamily="34" charset="0"/>
                <a:buChar char="•"/>
              </a:pPr>
              <a:r>
                <a:rPr lang="en-US" sz="1200" dirty="0">
                  <a:latin typeface="Avenir Next LT Pro" panose="020B0504020202020204" pitchFamily="34" charset="0"/>
                </a:rPr>
                <a:t>Check single use plastics used in art lessons</a:t>
              </a:r>
            </a:p>
            <a:p>
              <a:pPr marL="171450" indent="-171450">
                <a:buFont typeface="Arial" panose="020B0604020202020204" pitchFamily="34" charset="0"/>
                <a:buChar char="•"/>
              </a:pPr>
              <a:r>
                <a:rPr lang="en-US" sz="1200" dirty="0">
                  <a:latin typeface="Avenir Next LT Pro" panose="020B0504020202020204" pitchFamily="34" charset="0"/>
                </a:rPr>
                <a:t>Audit single use plastics across school</a:t>
              </a:r>
            </a:p>
            <a:p>
              <a:pPr marL="171450" indent="-171450">
                <a:buFont typeface="Arial" panose="020B0604020202020204" pitchFamily="34" charset="0"/>
                <a:buChar char="•"/>
              </a:pP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1895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CF6CE02-501A-9C65-E76C-3DE99BB52A48}"/>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School Grounds</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414573"/>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tiny forest, orchard, or group of trees on site?</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7" name="Group 6">
            <a:extLst>
              <a:ext uri="{FF2B5EF4-FFF2-40B4-BE49-F238E27FC236}">
                <a16:creationId xmlns:a16="http://schemas.microsoft.com/office/drawing/2014/main" id="{D021C41D-D0A9-6C51-FE0D-6A084B62B9F8}"/>
              </a:ext>
            </a:extLst>
          </p:cNvPr>
          <p:cNvGrpSpPr>
            <a:grpSpLocks noGrp="1" noUngrp="1" noRot="1" noMove="1" noResize="1"/>
          </p:cNvGrpSpPr>
          <p:nvPr/>
        </p:nvGrpSpPr>
        <p:grpSpPr>
          <a:xfrm>
            <a:off x="504824" y="3334472"/>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planted trees or supported tree planting in the last twelve months?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8" name="Group 17">
            <a:extLst>
              <a:ext uri="{FF2B5EF4-FFF2-40B4-BE49-F238E27FC236}">
                <a16:creationId xmlns:a16="http://schemas.microsoft.com/office/drawing/2014/main" id="{C34FE30E-0555-BB2D-0F6C-E381E5772C04}"/>
              </a:ext>
            </a:extLst>
          </p:cNvPr>
          <p:cNvGrpSpPr>
            <a:grpSpLocks noGrp="1" noUngrp="1" noRot="1" noMove="1" noResize="1"/>
          </p:cNvGrpSpPr>
          <p:nvPr/>
        </p:nvGrpSpPr>
        <p:grpSpPr>
          <a:xfrm>
            <a:off x="504824" y="4254371"/>
            <a:ext cx="5847371" cy="540000"/>
            <a:chOff x="504824" y="440488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9023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an outdoor learning and/or eating area?</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46155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0488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4" name="Group 13">
            <a:extLst>
              <a:ext uri="{FF2B5EF4-FFF2-40B4-BE49-F238E27FC236}">
                <a16:creationId xmlns:a16="http://schemas.microsoft.com/office/drawing/2014/main" id="{E58ABEB0-44FC-F6D1-DE55-F597569998AA}"/>
              </a:ext>
            </a:extLst>
          </p:cNvPr>
          <p:cNvGrpSpPr>
            <a:grpSpLocks noGrp="1" noUngrp="1" noRot="1" noMove="1" noResize="1"/>
          </p:cNvGrpSpPr>
          <p:nvPr/>
        </p:nvGrpSpPr>
        <p:grpSpPr>
          <a:xfrm>
            <a:off x="504824" y="6080201"/>
            <a:ext cx="5847371" cy="553968"/>
            <a:chOff x="504824" y="6316063"/>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1606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greenhouse, polytunnel, or allotment area that pupils can use?</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79721"/>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23047"/>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160302"/>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gardening club, or does it offer gardening lessons?</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00100"/>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each class/year group in your school have a designated growing area?</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participate in No Mow May, or have an area(s) where grass isn’t cut?</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2629439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B34CCE8-2F57-CCF4-8E2B-51FA20F60D95}"/>
              </a:ext>
            </a:extLst>
          </p:cNvPr>
          <p:cNvGrpSpPr>
            <a:grpSpLocks noGrp="1" noUngrp="1" noRot="1" noMove="1" noResize="1"/>
          </p:cNvGrpSpPr>
          <p:nvPr/>
        </p:nvGrpSpPr>
        <p:grpSpPr>
          <a:xfrm>
            <a:off x="504000" y="10224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Approach three teachers (not including the Eco-Coordinator) - have all three taught a lesson outside in the past twelve months (apart from PE lessons)?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1" name="Group 10">
            <a:extLst>
              <a:ext uri="{FF2B5EF4-FFF2-40B4-BE49-F238E27FC236}">
                <a16:creationId xmlns:a16="http://schemas.microsoft.com/office/drawing/2014/main" id="{4F65EF5B-FB0C-8A92-67E2-AAB7051ACDEA}"/>
              </a:ext>
            </a:extLst>
          </p:cNvPr>
          <p:cNvGrpSpPr>
            <a:grpSpLocks noGrp="1" noUngrp="1" noRot="1" noMove="1" noResize="1"/>
          </p:cNvGrpSpPr>
          <p:nvPr/>
        </p:nvGrpSpPr>
        <p:grpSpPr>
          <a:xfrm>
            <a:off x="504000" y="2135008"/>
            <a:ext cx="5847371" cy="553968"/>
            <a:chOff x="504000" y="2330570"/>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305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avoid using pesticides and peat-based compost?</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94228"/>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37554"/>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C134A87B-CF65-E681-140E-7597D2A74ACC}"/>
              </a:ext>
            </a:extLst>
          </p:cNvPr>
          <p:cNvGrpSpPr>
            <a:grpSpLocks noGrp="1" noUngrp="1" noRot="1" noMove="1" noResize="1"/>
          </p:cNvGrpSpPr>
          <p:nvPr/>
        </p:nvGrpSpPr>
        <p:grpSpPr>
          <a:xfrm>
            <a:off x="504000" y="3062951"/>
            <a:ext cx="5847371" cy="738633"/>
            <a:chOff x="504000" y="2980931"/>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298093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its gardening work with the wider community (e.g. seed swaps, produce giveaways, or family gardening days)?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136921"/>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080247"/>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17555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7</a:t>
                </a:r>
                <a:endParaRPr lang="en-GB" dirty="0">
                  <a:solidFill>
                    <a:schemeClr val="dk1"/>
                  </a:solidFill>
                  <a:latin typeface="Avenir Next LT Pro Demi" panose="020B0704020202020204" pitchFamily="34" charset="0"/>
                </a:endParaRPr>
              </a:p>
            </p:txBody>
          </p:sp>
        </p:grpSp>
      </p:grpSp>
      <p:grpSp>
        <p:nvGrpSpPr>
          <p:cNvPr id="9" name="Group 8">
            <a:extLst>
              <a:ext uri="{FF2B5EF4-FFF2-40B4-BE49-F238E27FC236}">
                <a16:creationId xmlns:a16="http://schemas.microsoft.com/office/drawing/2014/main" id="{E0078203-528D-574B-2C95-7BC2DC1474D3}"/>
              </a:ext>
            </a:extLst>
          </p:cNvPr>
          <p:cNvGrpSpPr>
            <a:grpSpLocks noGrp="1" noUngrp="1" noRot="1" noMove="1" noResize="1"/>
          </p:cNvGrpSpPr>
          <p:nvPr/>
        </p:nvGrpSpPr>
        <p:grpSpPr>
          <a:xfrm>
            <a:off x="504000" y="7792784"/>
            <a:ext cx="5885215" cy="1034099"/>
            <a:chOff x="504000" y="7792784"/>
            <a:chExt cx="5885215" cy="1034099"/>
          </a:xfrm>
        </p:grpSpPr>
        <p:grpSp>
          <p:nvGrpSpPr>
            <p:cNvPr id="6" name="Group 5">
              <a:extLst>
                <a:ext uri="{FF2B5EF4-FFF2-40B4-BE49-F238E27FC236}">
                  <a16:creationId xmlns:a16="http://schemas.microsoft.com/office/drawing/2014/main" id="{F42867C8-4E6D-0CD3-F7BE-07F1B5F452FC}"/>
                </a:ext>
              </a:extLst>
            </p:cNvPr>
            <p:cNvGrpSpPr>
              <a:grpSpLocks noGrp="1" noUngrp="1" noRot="1" noMove="1" noResize="1"/>
            </p:cNvGrpSpPr>
            <p:nvPr/>
          </p:nvGrpSpPr>
          <p:grpSpPr>
            <a:xfrm>
              <a:off x="504000" y="7964383"/>
              <a:ext cx="690900" cy="690900"/>
              <a:chOff x="504000" y="777240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772400"/>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00057"/>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Back in 2016, England’s biggest outdoor learning project found that pupils were more motivated, better behaved, and felt happier and healthier when learning outside. Teachers also said it made them feel better and helped them teach more effectively!</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6953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Green the curriculum to encourage more outside lessons</a:t>
              </a:r>
            </a:p>
            <a:p>
              <a:pPr marL="171450" indent="-171450">
                <a:buFont typeface="Arial" panose="020B0604020202020204" pitchFamily="34" charset="0"/>
                <a:buChar char="•"/>
              </a:pPr>
              <a:r>
                <a:rPr lang="en-US" sz="1200" dirty="0">
                  <a:latin typeface="Avenir Next LT Pro" panose="020B0504020202020204" pitchFamily="34" charset="0"/>
                </a:rPr>
                <a:t>Start a gardening club? Link to forest school club?</a:t>
              </a:r>
            </a:p>
            <a:p>
              <a:pPr marL="171450" indent="-171450">
                <a:buFont typeface="Arial" panose="020B0604020202020204" pitchFamily="34" charset="0"/>
                <a:buChar char="•"/>
              </a:pPr>
              <a:r>
                <a:rPr lang="en-US" sz="1200" dirty="0">
                  <a:latin typeface="Avenir Next LT Pro" panose="020B0504020202020204" pitchFamily="34" charset="0"/>
                </a:rPr>
                <a:t>Work with wider community</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Notes</a:t>
              </a:r>
            </a:p>
          </p:txBody>
        </p:sp>
      </p:grpSp>
    </p:spTree>
    <p:extLst>
      <p:ext uri="{BB962C8B-B14F-4D97-AF65-F5344CB8AC3E}">
        <p14:creationId xmlns:p14="http://schemas.microsoft.com/office/powerpoint/2010/main" val="346411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8035DACF-EEBB-993E-67B5-E523B5F58B9E}"/>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Transport</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dirty="0">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412578"/>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support active travel by providing a secure, weather-protected area for storing bicycles and scooters?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330482"/>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car park have an electric vehicle charging point, or plans to install one?</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248386"/>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completed a walk to school week, or any other similar campaign?</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7" name="Group 6">
            <a:extLst>
              <a:ext uri="{FF2B5EF4-FFF2-40B4-BE49-F238E27FC236}">
                <a16:creationId xmlns:a16="http://schemas.microsoft.com/office/drawing/2014/main" id="{1A67E0CB-46C6-B277-660E-84745CD922E9}"/>
              </a:ext>
            </a:extLst>
          </p:cNvPr>
          <p:cNvGrpSpPr>
            <a:grpSpLocks noGrp="1" noUngrp="1" noRot="1" noMove="1" noResize="1"/>
          </p:cNvGrpSpPr>
          <p:nvPr/>
        </p:nvGrpSpPr>
        <p:grpSpPr>
          <a:xfrm>
            <a:off x="504824" y="6084194"/>
            <a:ext cx="5847371" cy="553968"/>
            <a:chOff x="504824" y="6259162"/>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5916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take part in any sustainable travel schemes like park ‘n’ stride, walking bus, </a:t>
              </a:r>
              <a:r>
                <a:rPr lang="en-GB" sz="1200" dirty="0" err="1">
                  <a:solidFill>
                    <a:schemeClr val="dk1"/>
                  </a:solidFill>
                  <a:latin typeface="Avenir Next LT Pro" panose="020B0504020202020204" pitchFamily="34" charset="0"/>
                </a:rPr>
                <a:t>Bikeability</a:t>
              </a:r>
              <a:r>
                <a:rPr lang="en-GB" sz="1200" dirty="0">
                  <a:solidFill>
                    <a:schemeClr val="dk1"/>
                  </a:solidFill>
                  <a:latin typeface="Avenir Next LT Pro" panose="020B0504020202020204" pitchFamily="34" charset="0"/>
                </a:rPr>
                <a:t>, or staff car sharing?</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22820"/>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266146"/>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166290"/>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track how pupils and staff travel to school each day and reward pupils who travel sustainably?</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02098"/>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taught pupils and/or families about the impact of engine idling near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hedge, trees, or other vegetation around its boundaries to reduce air pollution in school?</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2949299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BB4671B-6928-E6A8-90E6-ADA307310928}"/>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Is the road outside your school a ‘School Street,’ or has your school asked the council about making it one?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0" name="Group 9">
            <a:extLst>
              <a:ext uri="{FF2B5EF4-FFF2-40B4-BE49-F238E27FC236}">
                <a16:creationId xmlns:a16="http://schemas.microsoft.com/office/drawing/2014/main" id="{6456ED66-DF4B-C9B0-2C65-B9E0E78F09AD}"/>
              </a:ext>
            </a:extLst>
          </p:cNvPr>
          <p:cNvGrpSpPr>
            <a:grpSpLocks noGrp="1" noUngrp="1" noRot="1" noMove="1" noResize="1"/>
          </p:cNvGrpSpPr>
          <p:nvPr/>
        </p:nvGrpSpPr>
        <p:grpSpPr>
          <a:xfrm>
            <a:off x="504000" y="2078999"/>
            <a:ext cx="5847371" cy="540000"/>
            <a:chOff x="504000" y="2025021"/>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10370"/>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all school trips avoid airplane travel?</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8169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2502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3" name="Group 12">
            <a:extLst>
              <a:ext uri="{FF2B5EF4-FFF2-40B4-BE49-F238E27FC236}">
                <a16:creationId xmlns:a16="http://schemas.microsoft.com/office/drawing/2014/main" id="{7FF5336D-BBC6-8967-E138-C2C6E7BADAB1}"/>
              </a:ext>
            </a:extLst>
          </p:cNvPr>
          <p:cNvGrpSpPr>
            <a:grpSpLocks noGrp="1" noUngrp="1" noRot="1" noMove="1" noResize="1"/>
          </p:cNvGrpSpPr>
          <p:nvPr/>
        </p:nvGrpSpPr>
        <p:grpSpPr>
          <a:xfrm>
            <a:off x="504000" y="3060430"/>
            <a:ext cx="5847371" cy="540000"/>
            <a:chOff x="504000" y="3060430"/>
            <a:chExt cx="5847371" cy="540000"/>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113950"/>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use any locally-sourced ingredients?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085275"/>
              <a:ext cx="420557" cy="426653"/>
            </a:xfrm>
            <a:prstGeom prst="rect">
              <a:avLst/>
            </a:prstGeom>
            <a:noFill/>
            <a:ln>
              <a:noFill/>
            </a:ln>
          </p:spPr>
        </p:pic>
        <p:grpSp>
          <p:nvGrpSpPr>
            <p:cNvPr id="11" name="Group 10">
              <a:extLst>
                <a:ext uri="{FF2B5EF4-FFF2-40B4-BE49-F238E27FC236}">
                  <a16:creationId xmlns:a16="http://schemas.microsoft.com/office/drawing/2014/main" id="{BB2FEA74-FF9F-B008-0AFB-D91C10B53F9C}"/>
                </a:ext>
              </a:extLst>
            </p:cNvPr>
            <p:cNvGrpSpPr>
              <a:grpSpLocks noGrp="1" noUngrp="1" noRot="1" noMove="1" noResize="1"/>
            </p:cNvGrpSpPr>
            <p:nvPr/>
          </p:nvGrpSpPr>
          <p:grpSpPr>
            <a:xfrm>
              <a:off x="5811371" y="3060430"/>
              <a:ext cx="540000" cy="540000"/>
              <a:chOff x="5811371" y="3060430"/>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1371" y="3060430"/>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1371" y="3145764"/>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1861"/>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4</a:t>
                </a:r>
                <a:endParaRPr lang="en-GB" dirty="0">
                  <a:solidFill>
                    <a:schemeClr val="dk1"/>
                  </a:solidFill>
                  <a:latin typeface="Avenir Next LT Pro Demi" panose="020B0704020202020204" pitchFamily="34" charset="0"/>
                </a:endParaRPr>
              </a:p>
            </p:txBody>
          </p:sp>
        </p:grpSp>
      </p:grpSp>
      <p:grpSp>
        <p:nvGrpSpPr>
          <p:cNvPr id="15" name="Group 14">
            <a:extLst>
              <a:ext uri="{FF2B5EF4-FFF2-40B4-BE49-F238E27FC236}">
                <a16:creationId xmlns:a16="http://schemas.microsoft.com/office/drawing/2014/main" id="{F4ADB43F-0A22-DA51-5878-D308F571AA12}"/>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Norway is leading the world in electric cars! In 2024, 9 out of 10 new cars sold were electric. By the end of 2025, they hope all new cars sold will be electric, showing other nations that a greener future is possible.</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3292"/>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W</a:t>
              </a:r>
              <a:r>
                <a:rPr lang="en-GB" sz="1200" dirty="0" err="1">
                  <a:latin typeface="Avenir Next LT Pro" panose="020B0504020202020204" pitchFamily="34" charset="0"/>
                </a:rPr>
                <a:t>alk</a:t>
              </a:r>
              <a:r>
                <a:rPr lang="en-GB" sz="1200" dirty="0">
                  <a:latin typeface="Avenir Next LT Pro" panose="020B0504020202020204" pitchFamily="34" charset="0"/>
                </a:rPr>
                <a:t> to school week 19</a:t>
              </a:r>
              <a:r>
                <a:rPr lang="en-GB" sz="1200" baseline="30000" dirty="0">
                  <a:latin typeface="Avenir Next LT Pro" panose="020B0504020202020204" pitchFamily="34" charset="0"/>
                </a:rPr>
                <a:t>th</a:t>
              </a:r>
              <a:r>
                <a:rPr lang="en-GB" sz="1200" dirty="0">
                  <a:latin typeface="Avenir Next LT Pro" panose="020B0504020202020204" pitchFamily="34" charset="0"/>
                </a:rPr>
                <a:t> to 23</a:t>
              </a:r>
              <a:r>
                <a:rPr lang="en-GB" sz="1200" baseline="30000" dirty="0">
                  <a:latin typeface="Avenir Next LT Pro" panose="020B0504020202020204" pitchFamily="34" charset="0"/>
                </a:rPr>
                <a:t>rd</a:t>
              </a:r>
              <a:r>
                <a:rPr lang="en-GB" sz="1200" dirty="0">
                  <a:latin typeface="Avenir Next LT Pro" panose="020B0504020202020204" pitchFamily="34" charset="0"/>
                </a:rPr>
                <a:t> May 2026</a:t>
              </a:r>
            </a:p>
            <a:p>
              <a:pPr marL="171450" indent="-171450">
                <a:buFont typeface="Arial" panose="020B0604020202020204" pitchFamily="34" charset="0"/>
                <a:buChar char="•"/>
              </a:pPr>
              <a:r>
                <a:rPr lang="en-GB" sz="1200" dirty="0">
                  <a:latin typeface="Avenir Next LT Pro" panose="020B0504020202020204" pitchFamily="34" charset="0"/>
                </a:rPr>
                <a:t>Look into </a:t>
              </a:r>
              <a:r>
                <a:rPr lang="en-GB" sz="1200" dirty="0" err="1">
                  <a:latin typeface="Avenir Next LT Pro" panose="020B0504020202020204" pitchFamily="34" charset="0"/>
                </a:rPr>
                <a:t>bikeability</a:t>
              </a:r>
              <a:r>
                <a:rPr lang="en-GB" sz="1200" dirty="0">
                  <a:latin typeface="Avenir Next LT Pro" panose="020B0504020202020204" pitchFamily="34" charset="0"/>
                </a:rPr>
                <a:t> scheme</a:t>
              </a:r>
            </a:p>
            <a:p>
              <a:pPr marL="171450" indent="-171450">
                <a:buFont typeface="Arial" panose="020B0604020202020204" pitchFamily="34" charset="0"/>
                <a:buChar char="•"/>
              </a:pPr>
              <a:r>
                <a:rPr lang="en-GB" sz="1200" dirty="0">
                  <a:latin typeface="Avenir Next LT Pro" panose="020B0504020202020204" pitchFamily="34" charset="0"/>
                </a:rPr>
                <a:t>Need a banner for outside school – engine idling</a:t>
              </a:r>
            </a:p>
            <a:p>
              <a:pPr marL="171450" indent="-171450">
                <a:buFont typeface="Arial" panose="020B0604020202020204" pitchFamily="34" charset="0"/>
                <a:buChar char="•"/>
              </a:pPr>
              <a:r>
                <a:rPr lang="en-GB" sz="1200" dirty="0">
                  <a:latin typeface="Avenir Next LT Pro" panose="020B0504020202020204" pitchFamily="34" charset="0"/>
                </a:rPr>
                <a:t>Boundaries to reduce air pollution could be improved with hedges/vegetation</a:t>
              </a:r>
            </a:p>
            <a:p>
              <a:pPr marL="171450" indent="-171450">
                <a:buFont typeface="Arial" panose="020B0604020202020204" pitchFamily="34" charset="0"/>
                <a:buChar char="•"/>
              </a:pPr>
              <a:r>
                <a:rPr lang="en-GB" sz="1200" dirty="0">
                  <a:latin typeface="Avenir Next LT Pro" panose="020B0504020202020204" pitchFamily="34" charset="0"/>
                </a:rPr>
                <a:t>School canteen – use locally sourced ingredients?</a:t>
              </a:r>
            </a:p>
            <a:p>
              <a:pPr marL="171450" indent="-171450">
                <a:buFont typeface="Arial" panose="020B0604020202020204" pitchFamily="34" charset="0"/>
                <a:buChar char="•"/>
              </a:pPr>
              <a:r>
                <a:rPr lang="en-GB" sz="1200" dirty="0">
                  <a:latin typeface="Avenir Next LT Pro" panose="020B0504020202020204" pitchFamily="34" charset="0"/>
                </a:rPr>
                <a:t>Improve scooter/bike park – remind parents about this area – roof?</a:t>
              </a: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659954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7560063-2CCF-7D26-0CFD-30A5271C48B9}"/>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Waste</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388192"/>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recycle any difficult-to-recycle items like batteries, pens, printer cartridges, or crisp packets?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281710"/>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school's food and brown waste composted and, when possible, is this compost used in the school grounds?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175228"/>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hosted any second-hand sales or swap events e.g., clothing, books, revision guides?</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5948296"/>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any refillable products (for example, whiteboard markers, glue sticks, or soap dispensers) or do you sell any refillable products?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7" name="Group 6">
            <a:extLst>
              <a:ext uri="{FF2B5EF4-FFF2-40B4-BE49-F238E27FC236}">
                <a16:creationId xmlns:a16="http://schemas.microsoft.com/office/drawing/2014/main" id="{EDD41DF4-B5BC-03CC-9BE0-C89589923AE0}"/>
              </a:ext>
            </a:extLst>
          </p:cNvPr>
          <p:cNvGrpSpPr>
            <a:grpSpLocks noGrp="1" noUngrp="1" noRot="1" noMove="1" noResize="1"/>
          </p:cNvGrpSpPr>
          <p:nvPr/>
        </p:nvGrpSpPr>
        <p:grpSpPr>
          <a:xfrm>
            <a:off x="504824" y="5068746"/>
            <a:ext cx="5847371" cy="540000"/>
            <a:chOff x="504824" y="5314758"/>
            <a:chExt cx="5847371" cy="540000"/>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00107"/>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collect and redistribute preloved uniform?</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74479"/>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14758"/>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26479"/>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recycling bins clearly labelled with signs or posters showing what can and can’t be recycled in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Spot-check three recycling bins in your school. Do all three have the correct items in?</a:t>
              </a: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pic>
        <p:nvPicPr>
          <p:cNvPr id="12" name="Picture 11">
            <a:extLst>
              <a:ext uri="{FF2B5EF4-FFF2-40B4-BE49-F238E27FC236}">
                <a16:creationId xmlns:a16="http://schemas.microsoft.com/office/drawing/2014/main" id="{76D87A33-EBDF-EC99-9F0F-58CDFF04C565}"/>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847579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D6A045F-31EA-17EF-65E0-8E49D82F1387}"/>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recycled paper products like printer paper or toilet paper?</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0" name="Group 9">
            <a:extLst>
              <a:ext uri="{FF2B5EF4-FFF2-40B4-BE49-F238E27FC236}">
                <a16:creationId xmlns:a16="http://schemas.microsoft.com/office/drawing/2014/main" id="{73E1215F-D01C-18B9-BC6F-CDC2C09D2E14}"/>
              </a:ext>
            </a:extLst>
          </p:cNvPr>
          <p:cNvGrpSpPr>
            <a:grpSpLocks noGrp="1" noUngrp="1" noRot="1" noMove="1" noResize="1"/>
          </p:cNvGrpSpPr>
          <p:nvPr/>
        </p:nvGrpSpPr>
        <p:grpSpPr>
          <a:xfrm>
            <a:off x="504000" y="1888746"/>
            <a:ext cx="5847371" cy="1107965"/>
            <a:chOff x="504000" y="2021529"/>
            <a:chExt cx="5847371" cy="1107965"/>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1529"/>
              <a:ext cx="4692116" cy="1107965"/>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introduced measures to reduce its use of paper? This might be through printing on both sides, sending letters/homework electronically, adding a release code to the photocopier, limiting use of worksheets, or continuing to use exercise books across academic years.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6218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0551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4" name="Group 3">
            <a:extLst>
              <a:ext uri="{FF2B5EF4-FFF2-40B4-BE49-F238E27FC236}">
                <a16:creationId xmlns:a16="http://schemas.microsoft.com/office/drawing/2014/main" id="{3D61C329-FD39-E4AE-9303-5B5213060306}"/>
              </a:ext>
            </a:extLst>
          </p:cNvPr>
          <p:cNvGrpSpPr>
            <a:grpSpLocks noGrp="1" noUngrp="1" noRot="1" noMove="1" noResize="1"/>
          </p:cNvGrpSpPr>
          <p:nvPr/>
        </p:nvGrpSpPr>
        <p:grpSpPr>
          <a:xfrm>
            <a:off x="504000" y="3247889"/>
            <a:ext cx="5847371" cy="923299"/>
            <a:chOff x="504000" y="3268015"/>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1906" y="3268015"/>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canteen staff whether they have taken any action to reduce food waste in the last 12 months? For example, sharing data with pupils, a pre-order system, or offering smaller portion sizes.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51633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5966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422366"/>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8</a:t>
                </a:r>
                <a:endParaRPr lang="en-GB" dirty="0">
                  <a:solidFill>
                    <a:schemeClr val="dk1"/>
                  </a:solidFill>
                  <a:latin typeface="Avenir Next LT Pro Demi" panose="020B0704020202020204" pitchFamily="34" charset="0"/>
                </a:endParaRPr>
              </a:p>
            </p:txBody>
          </p:sp>
        </p:grpSp>
      </p:grpSp>
      <p:grpSp>
        <p:nvGrpSpPr>
          <p:cNvPr id="27" name="Group 26">
            <a:extLst>
              <a:ext uri="{FF2B5EF4-FFF2-40B4-BE49-F238E27FC236}">
                <a16:creationId xmlns:a16="http://schemas.microsoft.com/office/drawing/2014/main" id="{A9900BCA-0B29-D407-7DB4-BD8CFDCCBD4B}"/>
              </a:ext>
            </a:extLst>
          </p:cNvPr>
          <p:cNvGrpSpPr>
            <a:grpSpLocks noGrp="1" noUngrp="1" noRot="1" noMove="1" noResize="1"/>
          </p:cNvGrpSpPr>
          <p:nvPr/>
        </p:nvGrpSpPr>
        <p:grpSpPr>
          <a:xfrm>
            <a:off x="504000" y="7794000"/>
            <a:ext cx="5885215" cy="1034099"/>
            <a:chOff x="504000" y="7794000"/>
            <a:chExt cx="5885215" cy="1034099"/>
          </a:xfrm>
        </p:grpSpPr>
        <p:grpSp>
          <p:nvGrpSpPr>
            <p:cNvPr id="25" name="Group 24">
              <a:extLst>
                <a:ext uri="{FF2B5EF4-FFF2-40B4-BE49-F238E27FC236}">
                  <a16:creationId xmlns:a16="http://schemas.microsoft.com/office/drawing/2014/main" id="{04C43E86-5372-8DF4-714D-046DBD995112}"/>
                </a:ext>
              </a:extLst>
            </p:cNvPr>
            <p:cNvGrpSpPr>
              <a:grpSpLocks noGrp="1" noUngrp="1" noRot="1" noMove="1" noResize="1"/>
            </p:cNvGrpSpPr>
            <p:nvPr/>
          </p:nvGrpSpPr>
          <p:grpSpPr>
            <a:xfrm>
              <a:off x="504000" y="7965599"/>
              <a:ext cx="690900" cy="690900"/>
              <a:chOff x="504000" y="7965599"/>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More people are choosing pre-loved clothes! By the end of 2025, second-hand clothing is expected to make up 1 in 10 sales in the global fashion market. This shows how everyday choices, like what we wear, can help build a more sustainable future.</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9354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Check recycle items in office </a:t>
              </a:r>
            </a:p>
            <a:p>
              <a:pPr marL="171450" indent="-171450">
                <a:buFont typeface="Arial" panose="020B0604020202020204" pitchFamily="34" charset="0"/>
                <a:buChar char="•"/>
              </a:pPr>
              <a:r>
                <a:rPr lang="en-US" sz="1200" dirty="0">
                  <a:latin typeface="Avenir Next LT Pro" panose="020B0504020202020204" pitchFamily="34" charset="0"/>
                </a:rPr>
                <a:t>Plan in second hand sale / toy swap</a:t>
              </a:r>
            </a:p>
            <a:p>
              <a:pPr marL="171450" indent="-171450">
                <a:buFont typeface="Arial" panose="020B0604020202020204" pitchFamily="34" charset="0"/>
                <a:buChar char="•"/>
              </a:pPr>
              <a:r>
                <a:rPr lang="en-US" sz="1200" dirty="0">
                  <a:latin typeface="Avenir Next LT Pro" panose="020B0504020202020204" pitchFamily="34" charset="0"/>
                </a:rPr>
                <a:t>School products </a:t>
              </a:r>
              <a:r>
                <a:rPr lang="en-US" sz="1200">
                  <a:latin typeface="Avenir Next LT Pro" panose="020B0504020202020204" pitchFamily="34" charset="0"/>
                </a:rPr>
                <a:t>– recycled paper?</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323930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7C38EBEE-88E7-C719-B229-C34903FFAD60}"/>
              </a:ext>
            </a:extLst>
          </p:cNvPr>
          <p:cNvGrpSpPr>
            <a:grpSpLocks noGrp="1" noUngrp="1" noRot="1" noMove="1" noResize="1"/>
          </p:cNvGrpSpPr>
          <p:nvPr/>
        </p:nvGrpSpPr>
        <p:grpSpPr>
          <a:xfrm>
            <a:off x="636900" y="856800"/>
            <a:ext cx="6286200" cy="1191842"/>
            <a:chOff x="6369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6369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Water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2" name="Group 11">
            <a:extLst>
              <a:ext uri="{FF2B5EF4-FFF2-40B4-BE49-F238E27FC236}">
                <a16:creationId xmlns:a16="http://schemas.microsoft.com/office/drawing/2014/main" id="{526C7473-16EB-58D6-BF04-467EF452CAB2}"/>
              </a:ext>
            </a:extLst>
          </p:cNvPr>
          <p:cNvGrpSpPr>
            <a:grpSpLocks noGrp="1" noUngrp="1" noRot="1" noMove="1" noResize="1"/>
          </p:cNvGrpSpPr>
          <p:nvPr/>
        </p:nvGrpSpPr>
        <p:grpSpPr>
          <a:xfrm>
            <a:off x="504824" y="2414573"/>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water-butt?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nvGrpSpPr>
          <p:cNvPr id="2" name="Group 1">
            <a:extLst>
              <a:ext uri="{FF2B5EF4-FFF2-40B4-BE49-F238E27FC236}">
                <a16:creationId xmlns:a16="http://schemas.microsoft.com/office/drawing/2014/main" id="{454B87EB-C839-9AFC-B3A0-C4252BA5A9D7}"/>
              </a:ext>
            </a:extLst>
          </p:cNvPr>
          <p:cNvGrpSpPr>
            <a:grpSpLocks noGrp="1" noUngrp="1" noRot="1" noMove="1" noResize="1"/>
          </p:cNvGrpSpPr>
          <p:nvPr/>
        </p:nvGrpSpPr>
        <p:grpSpPr>
          <a:xfrm>
            <a:off x="504824" y="3320504"/>
            <a:ext cx="5847371" cy="553968"/>
            <a:chOff x="504824" y="3439524"/>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3952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water-saving devices like reduced flush toilets, tap inserts, or sensor taps?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03181"/>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446508"/>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A7779060-A0F2-8BF7-7EF9-7F4F621EE623}"/>
              </a:ext>
            </a:extLst>
          </p:cNvPr>
          <p:cNvGrpSpPr>
            <a:grpSpLocks noGrp="1" noUngrp="1" noRot="1" noMove="1" noResize="1"/>
          </p:cNvGrpSpPr>
          <p:nvPr/>
        </p:nvGrpSpPr>
        <p:grpSpPr>
          <a:xfrm>
            <a:off x="504824" y="4240403"/>
            <a:ext cx="5847371" cy="553968"/>
            <a:chOff x="504824" y="4439407"/>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3940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water bottle refill station that pupils can use?</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03065"/>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46391"/>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7" name="Group 6">
            <a:extLst>
              <a:ext uri="{FF2B5EF4-FFF2-40B4-BE49-F238E27FC236}">
                <a16:creationId xmlns:a16="http://schemas.microsoft.com/office/drawing/2014/main" id="{0DE71638-1C96-981B-5402-1D5F544A031A}"/>
              </a:ext>
            </a:extLst>
          </p:cNvPr>
          <p:cNvGrpSpPr>
            <a:grpSpLocks noGrp="1" noUngrp="1" noRot="1" noMove="1" noResize="1"/>
          </p:cNvGrpSpPr>
          <p:nvPr/>
        </p:nvGrpSpPr>
        <p:grpSpPr>
          <a:xfrm>
            <a:off x="504824" y="6080201"/>
            <a:ext cx="5847371" cy="553968"/>
            <a:chOff x="504824" y="6254508"/>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5450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water-saving tips with pupils or families (e.g. in newsletters or assemblies)?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18166"/>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261492"/>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7" name="Group 16">
            <a:extLst>
              <a:ext uri="{FF2B5EF4-FFF2-40B4-BE49-F238E27FC236}">
                <a16:creationId xmlns:a16="http://schemas.microsoft.com/office/drawing/2014/main" id="{941B5017-4A96-848F-7095-A40D010784D9}"/>
              </a:ext>
            </a:extLst>
          </p:cNvPr>
          <p:cNvGrpSpPr>
            <a:grpSpLocks noGrp="1" noUngrp="1" noRot="1" noMove="1" noResize="1"/>
          </p:cNvGrpSpPr>
          <p:nvPr/>
        </p:nvGrpSpPr>
        <p:grpSpPr>
          <a:xfrm>
            <a:off x="504824" y="5160302"/>
            <a:ext cx="5847371" cy="553968"/>
            <a:chOff x="504824" y="5360927"/>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6092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school toilets have posters reminding people to turn off the taps?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763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791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4069AA76-16D7-CE70-BF1D-3E0E3296BFC8}"/>
              </a:ext>
            </a:extLst>
          </p:cNvPr>
          <p:cNvGrpSpPr>
            <a:grpSpLocks noGrp="1" noUngrp="1" noRot="1" noMove="1" noResize="1"/>
          </p:cNvGrpSpPr>
          <p:nvPr/>
        </p:nvGrpSpPr>
        <p:grpSpPr>
          <a:xfrm>
            <a:off x="504824" y="7000100"/>
            <a:ext cx="5844367" cy="553968"/>
            <a:chOff x="504824" y="725439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25439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supported water charities or taken part in events like World Water Day?</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32109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26137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6" name="Group 25">
            <a:extLst>
              <a:ext uri="{FF2B5EF4-FFF2-40B4-BE49-F238E27FC236}">
                <a16:creationId xmlns:a16="http://schemas.microsoft.com/office/drawing/2014/main" id="{1733863F-E323-EDD0-C9F9-5632E3F620CF}"/>
              </a:ext>
            </a:extLst>
          </p:cNvPr>
          <p:cNvGrpSpPr>
            <a:grpSpLocks noGrp="1" noUngrp="1" noRot="1" noMove="1" noResize="1"/>
          </p:cNvGrpSpPr>
          <p:nvPr/>
        </p:nvGrpSpPr>
        <p:grpSpPr>
          <a:xfrm>
            <a:off x="504824" y="7920000"/>
            <a:ext cx="5844367" cy="553968"/>
            <a:chOff x="504824" y="8254274"/>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54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Water Monitors helped check for leaks with the site manager in the last six months?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pic>
        <p:nvPicPr>
          <p:cNvPr id="14" name="Picture 13">
            <a:extLst>
              <a:ext uri="{FF2B5EF4-FFF2-40B4-BE49-F238E27FC236}">
                <a16:creationId xmlns:a16="http://schemas.microsoft.com/office/drawing/2014/main" id="{52B0663D-9D44-9CE7-4719-4516EE52C971}"/>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1151554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toilets in your school have hand dryers instead of paper towels?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8FB3E18A-13D2-7F1E-3AFD-C622F417E0DB}"/>
              </a:ext>
            </a:extLst>
          </p:cNvPr>
          <p:cNvGrpSpPr>
            <a:grpSpLocks noGrp="1" noUngrp="1" noRot="1" noMove="1" noResize="1"/>
          </p:cNvGrpSpPr>
          <p:nvPr/>
        </p:nvGrpSpPr>
        <p:grpSpPr>
          <a:xfrm>
            <a:off x="504000" y="2075962"/>
            <a:ext cx="5847371" cy="553968"/>
            <a:chOff x="504000" y="2028666"/>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8666"/>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Choose a class to survey - do most of the class have a reusable water bottle in school with them at the time of survey?</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92324"/>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35650"/>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9" name="Group 8">
            <a:extLst>
              <a:ext uri="{FF2B5EF4-FFF2-40B4-BE49-F238E27FC236}">
                <a16:creationId xmlns:a16="http://schemas.microsoft.com/office/drawing/2014/main" id="{4A51275A-95D5-D5AC-3121-F32EA36A2C5B}"/>
              </a:ext>
            </a:extLst>
          </p:cNvPr>
          <p:cNvGrpSpPr>
            <a:grpSpLocks noGrp="1" noUngrp="1" noRot="1" noMove="1" noResize="1"/>
          </p:cNvGrpSpPr>
          <p:nvPr/>
        </p:nvGrpSpPr>
        <p:grpSpPr>
          <a:xfrm>
            <a:off x="504000" y="3068324"/>
            <a:ext cx="5847371" cy="540000"/>
            <a:chOff x="504000" y="3317673"/>
            <a:chExt cx="5847371" cy="540000"/>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403022"/>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reusable water bottles taken on school trips?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374347"/>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317673"/>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6718"/>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7</a:t>
                </a:r>
                <a:endParaRPr lang="en-GB" dirty="0">
                  <a:solidFill>
                    <a:schemeClr val="dk1"/>
                  </a:solidFill>
                  <a:latin typeface="Avenir Next LT Pro Demi" panose="020B0704020202020204" pitchFamily="34" charset="0"/>
                </a:endParaRPr>
              </a:p>
            </p:txBody>
          </p:sp>
        </p:grpSp>
      </p:grpSp>
      <p:grpSp>
        <p:nvGrpSpPr>
          <p:cNvPr id="10" name="Group 9">
            <a:extLst>
              <a:ext uri="{FF2B5EF4-FFF2-40B4-BE49-F238E27FC236}">
                <a16:creationId xmlns:a16="http://schemas.microsoft.com/office/drawing/2014/main" id="{81B14205-FD22-9268-1A0F-72613D94749E}"/>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8070566"/>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198223"/>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Parts of the River Thames were once ‘biologically dead’, but now they’re full of life again, with over 100 types of fish and nearly 100 birds. Thanks to groups like Thames21, who’ve removed nearly 150,000 wet wipes since 2017, the river is making a comeback!</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5112"/>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r>
                <a:rPr lang="en-US" sz="1200" dirty="0">
                  <a:latin typeface="Avenir Next LT Pro" panose="020B0504020202020204" pitchFamily="34" charset="0"/>
                </a:rPr>
                <a:t>World Water Day – 22 March 2026</a:t>
              </a:r>
            </a:p>
            <a:p>
              <a:r>
                <a:rPr lang="en-US" sz="1200" dirty="0">
                  <a:latin typeface="Avenir Next LT Pro" panose="020B0504020202020204" pitchFamily="34" charset="0"/>
                </a:rPr>
                <a:t>Posters need refreshing</a:t>
              </a:r>
            </a:p>
            <a:p>
              <a:r>
                <a:rPr lang="en-US" sz="1200" dirty="0">
                  <a:latin typeface="Avenir Next LT Pro" panose="020B0504020202020204" pitchFamily="34" charset="0"/>
                </a:rPr>
                <a:t>Check water saving taps are in all toilets</a:t>
              </a:r>
            </a:p>
            <a:p>
              <a:r>
                <a:rPr lang="en-US" sz="1200" dirty="0">
                  <a:latin typeface="Avenir Next LT Pro" panose="020B0504020202020204" pitchFamily="34" charset="0"/>
                </a:rPr>
                <a:t>Water bottle refill station on the playground?</a:t>
              </a: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659119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E26477C5-BE5E-B063-7905-CE8D2C27645A}"/>
              </a:ext>
            </a:extLst>
          </p:cNvPr>
          <p:cNvGrpSpPr>
            <a:grpSpLocks noGrp="1" noUngrp="1" noRot="1" noMove="1" noResize="1"/>
          </p:cNvGrpSpPr>
          <p:nvPr/>
        </p:nvGrpSpPr>
        <p:grpSpPr>
          <a:xfrm>
            <a:off x="504000" y="856800"/>
            <a:ext cx="6286200" cy="1191842"/>
            <a:chOff x="504000" y="121747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Other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A1480569-DC90-094C-4D2F-290725DE270D}"/>
              </a:ext>
            </a:extLst>
          </p:cNvPr>
          <p:cNvGrpSpPr>
            <a:grpSpLocks noGrp="1" noUngrp="1" noRot="1" noMove="1" noResize="1"/>
          </p:cNvGrpSpPr>
          <p:nvPr/>
        </p:nvGrpSpPr>
        <p:grpSpPr>
          <a:xfrm>
            <a:off x="504824" y="2359816"/>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used Count Your Carbon to calculate its carbon footprint in the last twelve months?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nvGrpSpPr>
          <p:cNvPr id="3" name="Group 2">
            <a:extLst>
              <a:ext uri="{FF2B5EF4-FFF2-40B4-BE49-F238E27FC236}">
                <a16:creationId xmlns:a16="http://schemas.microsoft.com/office/drawing/2014/main" id="{35E9756E-B0A6-398A-D3A5-AED06FD56B30}"/>
              </a:ext>
            </a:extLst>
          </p:cNvPr>
          <p:cNvGrpSpPr>
            <a:grpSpLocks noGrp="1" noUngrp="1" noRot="1" noMove="1" noResize="1"/>
          </p:cNvGrpSpPr>
          <p:nvPr/>
        </p:nvGrpSpPr>
        <p:grpSpPr>
          <a:xfrm>
            <a:off x="504824" y="3224958"/>
            <a:ext cx="5847371" cy="553968"/>
            <a:chOff x="504824" y="3439524"/>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3952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headteacher - does your school have a Climate Action Plan?</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03181"/>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446508"/>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12" name="Group 11">
            <a:extLst>
              <a:ext uri="{FF2B5EF4-FFF2-40B4-BE49-F238E27FC236}">
                <a16:creationId xmlns:a16="http://schemas.microsoft.com/office/drawing/2014/main" id="{C76352E2-CE04-0AA4-6381-5C0470F95DDE}"/>
              </a:ext>
            </a:extLst>
          </p:cNvPr>
          <p:cNvGrpSpPr>
            <a:grpSpLocks noGrp="1" noUngrp="1" noRot="1" noMove="1" noResize="1"/>
          </p:cNvGrpSpPr>
          <p:nvPr/>
        </p:nvGrpSpPr>
        <p:grpSpPr>
          <a:xfrm>
            <a:off x="504824" y="4090100"/>
            <a:ext cx="5847371" cy="553968"/>
            <a:chOff x="504824" y="4264054"/>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26405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hosted an environmental visitor or taken part in an eco-themed trip in the last twelve months?</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327712"/>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271038"/>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4" name="Group 23">
            <a:extLst>
              <a:ext uri="{FF2B5EF4-FFF2-40B4-BE49-F238E27FC236}">
                <a16:creationId xmlns:a16="http://schemas.microsoft.com/office/drawing/2014/main" id="{FC35C2B3-7576-E4A1-CA46-44E402550E5C}"/>
              </a:ext>
            </a:extLst>
          </p:cNvPr>
          <p:cNvGrpSpPr>
            <a:grpSpLocks noGrp="1" noUngrp="1" noRot="1" noMove="1" noResize="1"/>
          </p:cNvGrpSpPr>
          <p:nvPr/>
        </p:nvGrpSpPr>
        <p:grpSpPr>
          <a:xfrm>
            <a:off x="504824" y="6005049"/>
            <a:ext cx="5847371" cy="553968"/>
            <a:chOff x="504824" y="6120665"/>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12066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share its environmental achievements online or in newsletters to inspire others?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18432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12764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4" name="Group 13">
            <a:extLst>
              <a:ext uri="{FF2B5EF4-FFF2-40B4-BE49-F238E27FC236}">
                <a16:creationId xmlns:a16="http://schemas.microsoft.com/office/drawing/2014/main" id="{510D8556-3703-B562-3DE6-EB94D6260C96}"/>
              </a:ext>
            </a:extLst>
          </p:cNvPr>
          <p:cNvGrpSpPr>
            <a:grpSpLocks noGrp="1" noUngrp="1" noRot="1" noMove="1" noResize="1"/>
          </p:cNvGrpSpPr>
          <p:nvPr/>
        </p:nvGrpSpPr>
        <p:grpSpPr>
          <a:xfrm>
            <a:off x="504824" y="4955242"/>
            <a:ext cx="5847371" cy="738633"/>
            <a:chOff x="504824" y="5218935"/>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218935"/>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in your school planned and delivered an environmentally-themed assembly in the previous twelve months?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7797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1825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18" name="Group 17">
            <a:extLst>
              <a:ext uri="{FF2B5EF4-FFF2-40B4-BE49-F238E27FC236}">
                <a16:creationId xmlns:a16="http://schemas.microsoft.com/office/drawing/2014/main" id="{58D5BBDC-6497-08B4-483E-948B6EC86E6F}"/>
              </a:ext>
            </a:extLst>
          </p:cNvPr>
          <p:cNvGrpSpPr>
            <a:grpSpLocks noGrp="1" noUngrp="1" noRot="1" noMove="1" noResize="1"/>
          </p:cNvGrpSpPr>
          <p:nvPr/>
        </p:nvGrpSpPr>
        <p:grpSpPr>
          <a:xfrm>
            <a:off x="504824" y="6870191"/>
            <a:ext cx="5844367" cy="738633"/>
            <a:chOff x="504824" y="7304050"/>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0405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 part of a Green Network and/or has it worked with any other schools on an environmental project in the previous twelve months?</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46308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0336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 name="Group 7">
            <a:extLst>
              <a:ext uri="{FF2B5EF4-FFF2-40B4-BE49-F238E27FC236}">
                <a16:creationId xmlns:a16="http://schemas.microsoft.com/office/drawing/2014/main" id="{9F983FC9-7DE7-5274-7141-01BE9F9CDDFA}"/>
              </a:ext>
            </a:extLst>
          </p:cNvPr>
          <p:cNvGrpSpPr>
            <a:grpSpLocks noGrp="1" noUngrp="1" noRot="1" noMove="1" noResize="1"/>
          </p:cNvGrpSpPr>
          <p:nvPr/>
        </p:nvGrpSpPr>
        <p:grpSpPr>
          <a:xfrm>
            <a:off x="504824" y="7920000"/>
            <a:ext cx="5844367" cy="589658"/>
            <a:chOff x="504824" y="8211600"/>
            <a:chExt cx="5844367" cy="58965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run an annual event focused on environmental awareness, such as a themed day or week of learning?</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spTree>
    <p:extLst>
      <p:ext uri="{BB962C8B-B14F-4D97-AF65-F5344CB8AC3E}">
        <p14:creationId xmlns:p14="http://schemas.microsoft.com/office/powerpoint/2010/main" val="1674676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library have a section for environmental books?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Y</a:t>
                </a:r>
                <a:endParaRPr lang="en-GB" dirty="0">
                  <a:latin typeface="Avenir Next LT Pro Demi" panose="020B0704020202020204" pitchFamily="34" charset="0"/>
                </a:endParaRPr>
              </a:p>
            </p:txBody>
          </p:sp>
        </p:grpSp>
      </p:grpSp>
      <p:grpSp>
        <p:nvGrpSpPr>
          <p:cNvPr id="5" name="Group 4">
            <a:extLst>
              <a:ext uri="{FF2B5EF4-FFF2-40B4-BE49-F238E27FC236}">
                <a16:creationId xmlns:a16="http://schemas.microsoft.com/office/drawing/2014/main" id="{D346467A-07BA-2ED0-1E38-A88327CD5365}"/>
              </a:ext>
            </a:extLst>
          </p:cNvPr>
          <p:cNvGrpSpPr>
            <a:grpSpLocks noGrp="1" noUngrp="1" noRot="1" noMove="1" noResize="1"/>
          </p:cNvGrpSpPr>
          <p:nvPr/>
        </p:nvGrpSpPr>
        <p:grpSpPr>
          <a:xfrm>
            <a:off x="504000" y="2073169"/>
            <a:ext cx="5847371" cy="553968"/>
            <a:chOff x="504000" y="2025873"/>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587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worked with the council or a local group on an environmental project in the last year?</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89531"/>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32857"/>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2" name="Group 1">
            <a:extLst>
              <a:ext uri="{FF2B5EF4-FFF2-40B4-BE49-F238E27FC236}">
                <a16:creationId xmlns:a16="http://schemas.microsoft.com/office/drawing/2014/main" id="{80833105-4EED-E3EC-0345-D38502748A0B}"/>
              </a:ext>
            </a:extLst>
          </p:cNvPr>
          <p:cNvGrpSpPr>
            <a:grpSpLocks noGrp="1" noUngrp="1" noRot="1" noMove="1" noResize="1"/>
          </p:cNvGrpSpPr>
          <p:nvPr/>
        </p:nvGrpSpPr>
        <p:grpSpPr>
          <a:xfrm>
            <a:off x="504000" y="3062738"/>
            <a:ext cx="5847371" cy="553968"/>
            <a:chOff x="504000" y="3176923"/>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17692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school’s reward system recognise environmental action and achievements?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40581"/>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183907"/>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US" dirty="0">
                    <a:latin typeface="Avenir Next LT Pro Demi" panose="020B0704020202020204" pitchFamily="34" charset="0"/>
                  </a:rPr>
                  <a:t>N</a:t>
                </a:r>
                <a:endParaRPr lang="en-GB" dirty="0">
                  <a:latin typeface="Avenir Next LT Pro Demi" panose="020B0704020202020204" pitchFamily="34" charset="0"/>
                </a:endParaRP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52307"/>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US" dirty="0">
                    <a:solidFill>
                      <a:schemeClr val="dk1"/>
                    </a:solidFill>
                    <a:latin typeface="Avenir Next LT Pro Demi" panose="020B0704020202020204" pitchFamily="34" charset="0"/>
                  </a:rPr>
                  <a:t>2</a:t>
                </a:r>
                <a:endParaRPr lang="en-GB" dirty="0">
                  <a:solidFill>
                    <a:schemeClr val="dk1"/>
                  </a:solidFill>
                  <a:latin typeface="Avenir Next LT Pro Demi" panose="020B0704020202020204" pitchFamily="34" charset="0"/>
                </a:endParaRPr>
              </a:p>
            </p:txBody>
          </p:sp>
        </p:grpSp>
      </p:grpSp>
      <p:grpSp>
        <p:nvGrpSpPr>
          <p:cNvPr id="13" name="Group 12">
            <a:extLst>
              <a:ext uri="{FF2B5EF4-FFF2-40B4-BE49-F238E27FC236}">
                <a16:creationId xmlns:a16="http://schemas.microsoft.com/office/drawing/2014/main" id="{DB6F3ADE-633B-D53E-1444-430ECC40D2D0}"/>
              </a:ext>
            </a:extLst>
          </p:cNvPr>
          <p:cNvGrpSpPr>
            <a:grpSpLocks noGrp="1" noUngrp="1" noRot="1" noMove="1" noResize="1"/>
          </p:cNvGrpSpPr>
          <p:nvPr/>
        </p:nvGrpSpPr>
        <p:grpSpPr>
          <a:xfrm>
            <a:off x="504000" y="7792784"/>
            <a:ext cx="5885215" cy="1034099"/>
            <a:chOff x="504000" y="7792784"/>
            <a:chExt cx="5885215" cy="1034099"/>
          </a:xfrm>
        </p:grpSpPr>
        <p:grpSp>
          <p:nvGrpSpPr>
            <p:cNvPr id="10" name="Group 9">
              <a:extLst>
                <a:ext uri="{FF2B5EF4-FFF2-40B4-BE49-F238E27FC236}">
                  <a16:creationId xmlns:a16="http://schemas.microsoft.com/office/drawing/2014/main" id="{C69D5E96-945F-D453-F090-7995981CD393}"/>
                </a:ext>
              </a:extLst>
            </p:cNvPr>
            <p:cNvGrpSpPr>
              <a:grpSpLocks noGrp="1" noUngrp="1" noRot="1" noMove="1" noResize="1"/>
            </p:cNvGrpSpPr>
            <p:nvPr/>
          </p:nvGrpSpPr>
          <p:grpSpPr>
            <a:xfrm>
              <a:off x="504000" y="7964383"/>
              <a:ext cx="690900" cy="690900"/>
              <a:chOff x="504000" y="7964383"/>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You’re not alone in making a difference! In 2025, the Eco-Schools programme was running in 101 countries, with almost 14 million young people taking action to help the planet. Together, you're part of a global movement for change!</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7908"/>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pPr marL="171450" indent="-171450">
                <a:buFont typeface="Arial" panose="020B0604020202020204" pitchFamily="34" charset="0"/>
                <a:buChar char="•"/>
              </a:pPr>
              <a:r>
                <a:rPr lang="en-US" sz="1200" dirty="0">
                  <a:latin typeface="Avenir Next LT Pro" panose="020B0504020202020204" pitchFamily="34" charset="0"/>
                </a:rPr>
                <a:t>Environmental visitor / eco-trips</a:t>
              </a:r>
            </a:p>
            <a:p>
              <a:pPr marL="171450" indent="-171450">
                <a:buFont typeface="Arial" panose="020B0604020202020204" pitchFamily="34" charset="0"/>
                <a:buChar char="•"/>
              </a:pPr>
              <a:r>
                <a:rPr lang="en-US" sz="1200">
                  <a:latin typeface="Avenir Next LT Pro" panose="020B0504020202020204" pitchFamily="34" charset="0"/>
                </a:rPr>
                <a:t>Environmental awareness day / week</a:t>
              </a:r>
            </a:p>
            <a:p>
              <a:pPr marL="171450" indent="-171450">
                <a:buFont typeface="Arial" panose="020B0604020202020204" pitchFamily="34" charset="0"/>
                <a:buChar char="•"/>
              </a:pPr>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770652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noGrp="1" noRot="1" noMove="1" noResize="1" noEditPoints="1" noAdjustHandles="1" noChangeArrowheads="1" noChangeShapeType="1"/>
          </p:cNvSpPr>
          <p:nvPr/>
        </p:nvSpPr>
        <p:spPr>
          <a:xfrm>
            <a:off x="504000" y="312860"/>
            <a:ext cx="5350991"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Our Results</a:t>
            </a:r>
            <a:endParaRPr sz="2400" dirty="0">
              <a:latin typeface="Avenir Next LT Pro" panose="020B0504020202020204" pitchFamily="34" charset="0"/>
            </a:endParaRPr>
          </a:p>
        </p:txBody>
      </p:sp>
      <p:grpSp>
        <p:nvGrpSpPr>
          <p:cNvPr id="33" name="Group 32">
            <a:extLst>
              <a:ext uri="{FF2B5EF4-FFF2-40B4-BE49-F238E27FC236}">
                <a16:creationId xmlns:a16="http://schemas.microsoft.com/office/drawing/2014/main" id="{3582289C-8E65-40E7-AAD9-B44E24B38B8A}"/>
              </a:ext>
            </a:extLst>
          </p:cNvPr>
          <p:cNvGrpSpPr>
            <a:grpSpLocks noGrp="1" noUngrp="1" noRot="1" noMove="1" noResize="1"/>
          </p:cNvGrpSpPr>
          <p:nvPr/>
        </p:nvGrpSpPr>
        <p:grpSpPr>
          <a:xfrm>
            <a:off x="585757" y="6577291"/>
            <a:ext cx="5686484" cy="2149277"/>
            <a:chOff x="585757" y="6577291"/>
            <a:chExt cx="5686484" cy="2149277"/>
          </a:xfrm>
        </p:grpSpPr>
        <p:sp>
          <p:nvSpPr>
            <p:cNvPr id="27" name="TextBox 26">
              <a:extLst>
                <a:ext uri="{FF2B5EF4-FFF2-40B4-BE49-F238E27FC236}">
                  <a16:creationId xmlns:a16="http://schemas.microsoft.com/office/drawing/2014/main" id="{4D848BE8-49A2-5722-00B1-51E0E64FED9A}"/>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28" name="TextBox 27">
              <a:extLst>
                <a:ext uri="{FF2B5EF4-FFF2-40B4-BE49-F238E27FC236}">
                  <a16:creationId xmlns:a16="http://schemas.microsoft.com/office/drawing/2014/main" id="{75584964-4E4B-A69C-920D-1017A21EF251}"/>
                </a:ext>
              </a:extLst>
            </p:cNvPr>
            <p:cNvSpPr txBox="1">
              <a:spLocks noGrp="1" noRot="1" noMove="1" noResize="1" noEditPoints="1" noAdjustHandles="1" noChangeArrowheads="1" noChangeShapeType="1"/>
            </p:cNvSpPr>
            <p:nvPr/>
          </p:nvSpPr>
          <p:spPr>
            <a:xfrm>
              <a:off x="585757" y="6577291"/>
              <a:ext cx="761129"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cxnSp>
        <p:nvCxnSpPr>
          <p:cNvPr id="5" name="Straight Connector 4">
            <a:extLst>
              <a:ext uri="{FF2B5EF4-FFF2-40B4-BE49-F238E27FC236}">
                <a16:creationId xmlns:a16="http://schemas.microsoft.com/office/drawing/2014/main" id="{DE9115F7-1AB8-A976-2EBB-A4A17EA96FD7}"/>
              </a:ext>
            </a:extLst>
          </p:cNvPr>
          <p:cNvCxnSpPr>
            <a:cxnSpLocks noGrp="1" noRot="1" noMove="1" noResize="1" noEditPoints="1" noAdjustHandles="1" noChangeArrowheads="1" noChangeShapeType="1"/>
          </p:cNvCxnSpPr>
          <p:nvPr/>
        </p:nvCxnSpPr>
        <p:spPr>
          <a:xfrm>
            <a:off x="636900" y="1300675"/>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2" name="Group 1">
            <a:extLst>
              <a:ext uri="{FF2B5EF4-FFF2-40B4-BE49-F238E27FC236}">
                <a16:creationId xmlns:a16="http://schemas.microsoft.com/office/drawing/2014/main" id="{173C50EF-D762-2D02-5F72-F210505A8A14}"/>
              </a:ext>
            </a:extLst>
          </p:cNvPr>
          <p:cNvGrpSpPr>
            <a:grpSpLocks noGrp="1" noUngrp="1" noRot="1" noMove="1" noResize="1"/>
          </p:cNvGrpSpPr>
          <p:nvPr/>
        </p:nvGrpSpPr>
        <p:grpSpPr>
          <a:xfrm>
            <a:off x="3671455" y="1476000"/>
            <a:ext cx="2679916" cy="720000"/>
            <a:chOff x="3671455" y="4118293"/>
            <a:chExt cx="2679916" cy="720000"/>
          </a:xfrm>
        </p:grpSpPr>
        <p:sp>
          <p:nvSpPr>
            <p:cNvPr id="3" name="Google Shape;71;p14">
              <a:extLst>
                <a:ext uri="{FF2B5EF4-FFF2-40B4-BE49-F238E27FC236}">
                  <a16:creationId xmlns:a16="http://schemas.microsoft.com/office/drawing/2014/main" id="{02B3B05A-28B0-BC41-5B7B-43ADD19C72A6}"/>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6" name="Group 5">
              <a:extLst>
                <a:ext uri="{FF2B5EF4-FFF2-40B4-BE49-F238E27FC236}">
                  <a16:creationId xmlns:a16="http://schemas.microsoft.com/office/drawing/2014/main" id="{A0BA3379-E045-D711-5CDB-CEB919B290F5}"/>
                </a:ext>
              </a:extLst>
            </p:cNvPr>
            <p:cNvGrpSpPr>
              <a:grpSpLocks noGrp="1" noUngrp="1" noRot="1" noMove="1" noResize="1"/>
            </p:cNvGrpSpPr>
            <p:nvPr/>
          </p:nvGrpSpPr>
          <p:grpSpPr>
            <a:xfrm>
              <a:off x="5631371" y="4118293"/>
              <a:ext cx="720000" cy="720000"/>
              <a:chOff x="5541371" y="4413000"/>
              <a:chExt cx="1080000" cy="1080000"/>
            </a:xfrm>
          </p:grpSpPr>
          <p:sp>
            <p:nvSpPr>
              <p:cNvPr id="8" name="Oval 7">
                <a:extLst>
                  <a:ext uri="{FF2B5EF4-FFF2-40B4-BE49-F238E27FC236}">
                    <a16:creationId xmlns:a16="http://schemas.microsoft.com/office/drawing/2014/main" id="{740DCD33-3E88-17D8-4FFB-00A60EC28DE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Google Shape;71;p14">
                <a:extLst>
                  <a:ext uri="{FF2B5EF4-FFF2-40B4-BE49-F238E27FC236}">
                    <a16:creationId xmlns:a16="http://schemas.microsoft.com/office/drawing/2014/main" id="{A85B84FD-ECD2-55E4-4ABD-5A1CFB550D67}"/>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endParaRPr lang="en-GB">
                  <a:solidFill>
                    <a:schemeClr val="dk1"/>
                  </a:solidFill>
                  <a:latin typeface="Avenir Next LT Pro Demi" panose="020B0704020202020204" pitchFamily="34" charset="0"/>
                </a:endParaRPr>
              </a:p>
            </p:txBody>
          </p:sp>
        </p:grpSp>
      </p:grpSp>
      <p:grpSp>
        <p:nvGrpSpPr>
          <p:cNvPr id="32" name="Group 31">
            <a:extLst>
              <a:ext uri="{FF2B5EF4-FFF2-40B4-BE49-F238E27FC236}">
                <a16:creationId xmlns:a16="http://schemas.microsoft.com/office/drawing/2014/main" id="{DBF83D18-59AA-CB32-F90A-1A0F9CFB90C7}"/>
              </a:ext>
            </a:extLst>
          </p:cNvPr>
          <p:cNvGrpSpPr>
            <a:grpSpLocks noGrp="1" noUngrp="1" noRot="1" noMove="1" noResize="1"/>
          </p:cNvGrpSpPr>
          <p:nvPr/>
        </p:nvGrpSpPr>
        <p:grpSpPr>
          <a:xfrm>
            <a:off x="585757" y="2149707"/>
            <a:ext cx="5686484" cy="2149277"/>
            <a:chOff x="585757" y="2149707"/>
            <a:chExt cx="5686484" cy="2149277"/>
          </a:xfrm>
        </p:grpSpPr>
        <p:sp>
          <p:nvSpPr>
            <p:cNvPr id="24" name="TextBox 23">
              <a:extLst>
                <a:ext uri="{FF2B5EF4-FFF2-40B4-BE49-F238E27FC236}">
                  <a16:creationId xmlns:a16="http://schemas.microsoft.com/office/drawing/2014/main" id="{D25464A6-B006-94EE-BEE0-CF36510D21F9}"/>
                </a:ext>
              </a:extLst>
            </p:cNvPr>
            <p:cNvSpPr txBox="1">
              <a:spLocks noGrp="1" noRot="1" noMove="1" noResize="1" noEditPoints="1" noAdjustHandles="1" noChangeArrowheads="1" noChangeShapeType="1"/>
            </p:cNvSpPr>
            <p:nvPr/>
          </p:nvSpPr>
          <p:spPr>
            <a:xfrm>
              <a:off x="673056" y="2318984"/>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25" name="TextBox 24">
              <a:extLst>
                <a:ext uri="{FF2B5EF4-FFF2-40B4-BE49-F238E27FC236}">
                  <a16:creationId xmlns:a16="http://schemas.microsoft.com/office/drawing/2014/main" id="{C641F137-922D-B697-7D56-C70DBF2C10DC}"/>
                </a:ext>
              </a:extLst>
            </p:cNvPr>
            <p:cNvSpPr txBox="1">
              <a:spLocks noGrp="1" noRot="1" noMove="1" noResize="1" noEditPoints="1" noAdjustHandles="1" noChangeArrowheads="1" noChangeShapeType="1"/>
            </p:cNvSpPr>
            <p:nvPr/>
          </p:nvSpPr>
          <p:spPr>
            <a:xfrm>
              <a:off x="585757" y="2149707"/>
              <a:ext cx="1000026"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Positives</a:t>
              </a:r>
            </a:p>
          </p:txBody>
        </p:sp>
      </p:grpSp>
      <p:grpSp>
        <p:nvGrpSpPr>
          <p:cNvPr id="26" name="Group 25">
            <a:extLst>
              <a:ext uri="{FF2B5EF4-FFF2-40B4-BE49-F238E27FC236}">
                <a16:creationId xmlns:a16="http://schemas.microsoft.com/office/drawing/2014/main" id="{29092C12-E2E2-11AE-88DD-8E3690C0B9A1}"/>
              </a:ext>
            </a:extLst>
          </p:cNvPr>
          <p:cNvGrpSpPr>
            <a:grpSpLocks noGrp="1" noUngrp="1" noRot="1" noMove="1" noResize="1"/>
          </p:cNvGrpSpPr>
          <p:nvPr/>
        </p:nvGrpSpPr>
        <p:grpSpPr>
          <a:xfrm>
            <a:off x="585758" y="4363500"/>
            <a:ext cx="5686484" cy="2149277"/>
            <a:chOff x="585757" y="6577291"/>
            <a:chExt cx="5686484" cy="2149277"/>
          </a:xfrm>
        </p:grpSpPr>
        <p:sp>
          <p:nvSpPr>
            <p:cNvPr id="29" name="TextBox 28">
              <a:extLst>
                <a:ext uri="{FF2B5EF4-FFF2-40B4-BE49-F238E27FC236}">
                  <a16:creationId xmlns:a16="http://schemas.microsoft.com/office/drawing/2014/main" id="{A398718E-8C99-BCB1-DC71-267319FD6A4D}"/>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31" name="TextBox 30">
              <a:extLst>
                <a:ext uri="{FF2B5EF4-FFF2-40B4-BE49-F238E27FC236}">
                  <a16:creationId xmlns:a16="http://schemas.microsoft.com/office/drawing/2014/main" id="{71E778F0-361C-C198-71FE-954141B5AAEB}"/>
                </a:ext>
              </a:extLst>
            </p:cNvPr>
            <p:cNvSpPr txBox="1">
              <a:spLocks noGrp="1" noRot="1" noMove="1" noResize="1" noEditPoints="1" noAdjustHandles="1" noChangeArrowheads="1" noChangeShapeType="1"/>
            </p:cNvSpPr>
            <p:nvPr/>
          </p:nvSpPr>
          <p:spPr>
            <a:xfrm>
              <a:off x="585757" y="6577291"/>
              <a:ext cx="1144330"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Negatives</a:t>
              </a:r>
            </a:p>
          </p:txBody>
        </p:sp>
      </p:grpSp>
    </p:spTree>
    <p:extLst>
      <p:ext uri="{BB962C8B-B14F-4D97-AF65-F5344CB8AC3E}">
        <p14:creationId xmlns:p14="http://schemas.microsoft.com/office/powerpoint/2010/main" val="473844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6BE8775FFAF048B18AB121218CF7C5" ma:contentTypeVersion="17" ma:contentTypeDescription="Create a new document." ma:contentTypeScope="" ma:versionID="ee5e4b0928e538d817bd74798ad5bf46">
  <xsd:schema xmlns:xsd="http://www.w3.org/2001/XMLSchema" xmlns:xs="http://www.w3.org/2001/XMLSchema" xmlns:p="http://schemas.microsoft.com/office/2006/metadata/properties" xmlns:ns2="7142544d-bb75-46a8-8d15-935ea0f6c27c" xmlns:ns3="6715175a-2153-4031-b562-73ee1af9b33e" targetNamespace="http://schemas.microsoft.com/office/2006/metadata/properties" ma:root="true" ma:fieldsID="0692b182f66affbb54f271b8daecb323" ns2:_="" ns3:_="">
    <xsd:import namespace="7142544d-bb75-46a8-8d15-935ea0f6c27c"/>
    <xsd:import namespace="6715175a-2153-4031-b562-73ee1af9b33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42544d-bb75-46a8-8d15-935ea0f6c2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800228e8-9da0-4abb-8a13-53ffe541cbce"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15175a-2153-4031-b562-73ee1af9b33e"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2541cce6-4ef3-43bf-b45e-21550a5235b8}" ma:internalName="TaxCatchAll" ma:showField="CatchAllData" ma:web="6715175a-2153-4031-b562-73ee1af9b33e">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142544d-bb75-46a8-8d15-935ea0f6c27c">
      <Terms xmlns="http://schemas.microsoft.com/office/infopath/2007/PartnerControls"/>
    </lcf76f155ced4ddcb4097134ff3c332f>
    <TaxCatchAll xmlns="6715175a-2153-4031-b562-73ee1af9b33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451698E-021F-4940-AD1B-73D5DA1F76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42544d-bb75-46a8-8d15-935ea0f6c27c"/>
    <ds:schemaRef ds:uri="6715175a-2153-4031-b562-73ee1af9b3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1B7F88-7843-4052-B155-8FF7E2ED7F30}">
  <ds:schemaRefs>
    <ds:schemaRef ds:uri="http://schemas.microsoft.com/office/2006/metadata/properties"/>
    <ds:schemaRef ds:uri="http://schemas.microsoft.com/office/infopath/2007/PartnerControls"/>
    <ds:schemaRef ds:uri="7142544d-bb75-46a8-8d15-935ea0f6c27c"/>
    <ds:schemaRef ds:uri="6715175a-2153-4031-b562-73ee1af9b33e"/>
  </ds:schemaRefs>
</ds:datastoreItem>
</file>

<file path=customXml/itemProps3.xml><?xml version="1.0" encoding="utf-8"?>
<ds:datastoreItem xmlns:ds="http://schemas.openxmlformats.org/officeDocument/2006/customXml" ds:itemID="{54A0E621-29FE-4392-A2F7-8A0E1A1D6F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TotalTime>
  <Words>3494</Words>
  <Application>Microsoft Office PowerPoint</Application>
  <PresentationFormat>A4 Paper (210x297 mm)</PresentationFormat>
  <Paragraphs>344</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Aptos Display</vt:lpstr>
      <vt:lpstr>Arial</vt:lpstr>
      <vt:lpstr>Avenir Next LT Pro</vt:lpstr>
      <vt:lpstr>Avenir Next LT Pro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Francis Hyland</dc:creator>
  <cp:lastModifiedBy>Alesha Clarke</cp:lastModifiedBy>
  <cp:revision>35</cp:revision>
  <dcterms:created xsi:type="dcterms:W3CDTF">2024-08-21T15:36:10Z</dcterms:created>
  <dcterms:modified xsi:type="dcterms:W3CDTF">2025-12-02T12:12:29Z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0x010100FA6BE8775FFAF048B18AB121218CF7C5</vt:lpwstr>
  </property>
</Properties>
</file>