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84" r:id="rId4"/>
  </p:sldMasterIdLst>
  <p:notesMasterIdLst>
    <p:notesMasterId r:id="rId41"/>
  </p:notesMasterIdLst>
  <p:handoutMasterIdLst>
    <p:handoutMasterId r:id="rId42"/>
  </p:handoutMasterIdLst>
  <p:sldIdLst>
    <p:sldId id="256" r:id="rId5"/>
    <p:sldId id="257" r:id="rId6"/>
    <p:sldId id="258" r:id="rId7"/>
    <p:sldId id="356" r:id="rId8"/>
    <p:sldId id="357" r:id="rId9"/>
    <p:sldId id="340" r:id="rId10"/>
    <p:sldId id="358" r:id="rId11"/>
    <p:sldId id="324" r:id="rId12"/>
    <p:sldId id="297" r:id="rId13"/>
    <p:sldId id="348" r:id="rId14"/>
    <p:sldId id="349" r:id="rId15"/>
    <p:sldId id="341" r:id="rId16"/>
    <p:sldId id="359" r:id="rId17"/>
    <p:sldId id="270" r:id="rId18"/>
    <p:sldId id="350" r:id="rId19"/>
    <p:sldId id="360" r:id="rId20"/>
    <p:sldId id="271" r:id="rId21"/>
    <p:sldId id="362" r:id="rId22"/>
    <p:sldId id="351" r:id="rId23"/>
    <p:sldId id="361" r:id="rId24"/>
    <p:sldId id="366" r:id="rId25"/>
    <p:sldId id="367" r:id="rId26"/>
    <p:sldId id="364" r:id="rId27"/>
    <p:sldId id="365" r:id="rId28"/>
    <p:sldId id="363" r:id="rId29"/>
    <p:sldId id="332" r:id="rId30"/>
    <p:sldId id="333" r:id="rId31"/>
    <p:sldId id="368" r:id="rId32"/>
    <p:sldId id="369" r:id="rId33"/>
    <p:sldId id="370" r:id="rId34"/>
    <p:sldId id="371" r:id="rId35"/>
    <p:sldId id="372" r:id="rId36"/>
    <p:sldId id="373" r:id="rId37"/>
    <p:sldId id="374" r:id="rId38"/>
    <p:sldId id="354" r:id="rId39"/>
    <p:sldId id="355" r:id="rId40"/>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58" roundtripDataSignature="AMtx7mgkybcRNci5vzFGHvr2R3gTAhQHC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92F1F"/>
    <a:srgbClr val="DC1506"/>
    <a:srgbClr val="E8160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09013CB-AE72-4576-9DD1-973687775163}" v="12" dt="2025-10-21T16:14:33.831"/>
  </p1510:revLst>
</p1510:revInfo>
</file>

<file path=ppt/tableStyles.xml><?xml version="1.0" encoding="utf-8"?>
<a:tblStyleLst xmlns:a="http://schemas.openxmlformats.org/drawingml/2006/main" def="{B0B42A07-84C1-4659-B30F-697C2D0D7F8F}">
  <a:tblStyle styleId="{B0B42A07-84C1-4659-B30F-697C2D0D7F8F}" styleName="Table_0">
    <a:wholeTbl>
      <a:tcTxStyle b="off" i="off">
        <a:font>
          <a:latin typeface="Calibri"/>
          <a:ea typeface="Calibri"/>
          <a:cs typeface="Calibri"/>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8EBF5"/>
          </a:solidFill>
        </a:fill>
      </a:tcStyle>
    </a:wholeTbl>
    <a:band1H>
      <a:tcTxStyle/>
      <a:tcStyle>
        <a:tcBdr/>
        <a:fill>
          <a:solidFill>
            <a:srgbClr val="CDD4EA"/>
          </a:solidFill>
        </a:fill>
      </a:tcStyle>
    </a:band1H>
    <a:band2H>
      <a:tcTxStyle/>
      <a:tcStyle>
        <a:tcBdr/>
      </a:tcStyle>
    </a:band2H>
    <a:band1V>
      <a:tcTxStyle/>
      <a:tcStyle>
        <a:tcBdr/>
        <a:fill>
          <a:solidFill>
            <a:srgbClr val="CDD4EA"/>
          </a:solidFill>
        </a:fill>
      </a:tcStyle>
    </a:band1V>
    <a:band2V>
      <a:tcTxStyle/>
      <a:tcStyle>
        <a:tcBdr/>
      </a:tcStyle>
    </a:band2V>
    <a:lastCol>
      <a:tcTxStyle b="on" i="off">
        <a:font>
          <a:latin typeface="Calibri"/>
          <a:ea typeface="Calibri"/>
          <a:cs typeface="Calibri"/>
        </a:font>
        <a:schemeClr val="lt1"/>
      </a:tcTxStyle>
      <a:tcStyle>
        <a:tcBdr/>
        <a:fill>
          <a:solidFill>
            <a:schemeClr val="accent1"/>
          </a:solidFill>
        </a:fill>
      </a:tcStyle>
    </a:lastCol>
    <a:firstCol>
      <a:tcTxStyle b="on" i="off">
        <a:font>
          <a:latin typeface="Calibri"/>
          <a:ea typeface="Calibri"/>
          <a:cs typeface="Calibri"/>
        </a:font>
        <a:schemeClr val="lt1"/>
      </a:tcTxStyle>
      <a:tcStyle>
        <a:tcBdr/>
        <a:fill>
          <a:solidFill>
            <a:schemeClr val="accent1"/>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147" autoAdjust="0"/>
    <p:restoredTop sz="94660"/>
  </p:normalViewPr>
  <p:slideViewPr>
    <p:cSldViewPr snapToGrid="0">
      <p:cViewPr varScale="1">
        <p:scale>
          <a:sx n="106" d="100"/>
          <a:sy n="106" d="100"/>
        </p:scale>
        <p:origin x="780" y="96"/>
      </p:cViewPr>
      <p:guideLst>
        <p:guide orient="horz" pos="2160"/>
        <p:guide pos="384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handoutMaster" Target="handoutMasters/handoutMaster1.xml"/><Relationship Id="rId63"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58" Type="http://customschemas.google.com/relationships/presentationmetadata" Target="metadata"/><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61"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6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notesMaster" Target="notesMasters/notesMaster1.xml"/><Relationship Id="rId6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43B1695B-A9DF-428A-9524-FE3329F98B66}" type="datetimeFigureOut">
              <a:rPr lang="en-GB" smtClean="0"/>
              <a:pPr/>
              <a:t>23/10/2025</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87A4342F-4042-4234-9F97-41D105858FBF}" type="slidenum">
              <a:rPr lang="en-GB" smtClean="0"/>
              <a:pPr/>
              <a:t>‹#›</a:t>
            </a:fld>
            <a:endParaRPr lang="en-GB"/>
          </a:p>
        </p:txBody>
      </p:sp>
    </p:spTree>
    <p:extLst>
      <p:ext uri="{BB962C8B-B14F-4D97-AF65-F5344CB8AC3E}">
        <p14:creationId xmlns:p14="http://schemas.microsoft.com/office/powerpoint/2010/main" val="238060811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92075" y="744538"/>
            <a:ext cx="6615113"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extLst>
      <p:ext uri="{BB962C8B-B14F-4D97-AF65-F5344CB8AC3E}">
        <p14:creationId xmlns:p14="http://schemas.microsoft.com/office/powerpoint/2010/main" val="3448132573"/>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430330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
        <p:cNvGrpSpPr/>
        <p:nvPr/>
      </p:nvGrpSpPr>
      <p:grpSpPr>
        <a:xfrm>
          <a:off x="0" y="0"/>
          <a:ext cx="0" cy="0"/>
          <a:chOff x="0" y="0"/>
          <a:chExt cx="0" cy="0"/>
        </a:xfrm>
      </p:grpSpPr>
      <p:sp>
        <p:nvSpPr>
          <p:cNvPr id="92" name="Google Shape;92;p2: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3" name="Google Shape;93;p2: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117627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
        <p:cNvGrpSpPr/>
        <p:nvPr/>
      </p:nvGrpSpPr>
      <p:grpSpPr>
        <a:xfrm>
          <a:off x="0" y="0"/>
          <a:ext cx="0" cy="0"/>
          <a:chOff x="0" y="0"/>
          <a:chExt cx="0" cy="0"/>
        </a:xfrm>
      </p:grpSpPr>
      <p:sp>
        <p:nvSpPr>
          <p:cNvPr id="103" name="Google Shape;103;p3: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4" name="Google Shape;104;p3: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229191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
          <a:extLst>
            <a:ext uri="{FF2B5EF4-FFF2-40B4-BE49-F238E27FC236}">
              <a16:creationId xmlns:a16="http://schemas.microsoft.com/office/drawing/2014/main" id="{4CFE33DB-92B0-710B-6C90-C211A1822CA7}"/>
            </a:ext>
          </a:extLst>
        </p:cNvPr>
        <p:cNvGrpSpPr/>
        <p:nvPr/>
      </p:nvGrpSpPr>
      <p:grpSpPr>
        <a:xfrm>
          <a:off x="0" y="0"/>
          <a:ext cx="0" cy="0"/>
          <a:chOff x="0" y="0"/>
          <a:chExt cx="0" cy="0"/>
        </a:xfrm>
      </p:grpSpPr>
      <p:sp>
        <p:nvSpPr>
          <p:cNvPr id="103" name="Google Shape;103;p3:notes">
            <a:extLst>
              <a:ext uri="{FF2B5EF4-FFF2-40B4-BE49-F238E27FC236}">
                <a16:creationId xmlns:a16="http://schemas.microsoft.com/office/drawing/2014/main" id="{F7AE7B2F-CDCB-E251-3166-2F46A801BCB9}"/>
              </a:ext>
            </a:extLst>
          </p:cNvPr>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4" name="Google Shape;104;p3:notes">
            <a:extLst>
              <a:ext uri="{FF2B5EF4-FFF2-40B4-BE49-F238E27FC236}">
                <a16:creationId xmlns:a16="http://schemas.microsoft.com/office/drawing/2014/main" id="{5D21DA42-FACC-1BFE-8486-BAD71BE6FE1E}"/>
              </a:ext>
            </a:extLst>
          </p:cNvPr>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028838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
          <a:extLst>
            <a:ext uri="{FF2B5EF4-FFF2-40B4-BE49-F238E27FC236}">
              <a16:creationId xmlns:a16="http://schemas.microsoft.com/office/drawing/2014/main" id="{4A12E7B2-C8BC-DAD7-1A5B-A7D4066A1E4A}"/>
            </a:ext>
          </a:extLst>
        </p:cNvPr>
        <p:cNvGrpSpPr/>
        <p:nvPr/>
      </p:nvGrpSpPr>
      <p:grpSpPr>
        <a:xfrm>
          <a:off x="0" y="0"/>
          <a:ext cx="0" cy="0"/>
          <a:chOff x="0" y="0"/>
          <a:chExt cx="0" cy="0"/>
        </a:xfrm>
      </p:grpSpPr>
      <p:sp>
        <p:nvSpPr>
          <p:cNvPr id="103" name="Google Shape;103;p3:notes">
            <a:extLst>
              <a:ext uri="{FF2B5EF4-FFF2-40B4-BE49-F238E27FC236}">
                <a16:creationId xmlns:a16="http://schemas.microsoft.com/office/drawing/2014/main" id="{D88E83E3-C734-901C-9009-4099CFCE936C}"/>
              </a:ext>
            </a:extLst>
          </p:cNvPr>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dirty="0"/>
              <a:t>character</a:t>
            </a:r>
            <a:endParaRPr dirty="0"/>
          </a:p>
        </p:txBody>
      </p:sp>
      <p:sp>
        <p:nvSpPr>
          <p:cNvPr id="104" name="Google Shape;104;p3:notes">
            <a:extLst>
              <a:ext uri="{FF2B5EF4-FFF2-40B4-BE49-F238E27FC236}">
                <a16:creationId xmlns:a16="http://schemas.microsoft.com/office/drawing/2014/main" id="{6D752CD4-A3D4-9DA5-64AD-32149D405E18}"/>
              </a:ext>
            </a:extLst>
          </p:cNvPr>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5175252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
        <p:cNvGrpSpPr/>
        <p:nvPr/>
      </p:nvGrpSpPr>
      <p:grpSpPr>
        <a:xfrm>
          <a:off x="0" y="0"/>
          <a:ext cx="0" cy="0"/>
          <a:chOff x="0" y="0"/>
          <a:chExt cx="0" cy="0"/>
        </a:xfrm>
      </p:grpSpPr>
      <p:sp>
        <p:nvSpPr>
          <p:cNvPr id="103" name="Google Shape;103;p3: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4" name="Google Shape;104;p3: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407264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
          <a:extLst>
            <a:ext uri="{FF2B5EF4-FFF2-40B4-BE49-F238E27FC236}">
              <a16:creationId xmlns:a16="http://schemas.microsoft.com/office/drawing/2014/main" id="{E634ADE2-7DE6-793D-A8CA-2C944B0B9F5C}"/>
            </a:ext>
          </a:extLst>
        </p:cNvPr>
        <p:cNvGrpSpPr/>
        <p:nvPr/>
      </p:nvGrpSpPr>
      <p:grpSpPr>
        <a:xfrm>
          <a:off x="0" y="0"/>
          <a:ext cx="0" cy="0"/>
          <a:chOff x="0" y="0"/>
          <a:chExt cx="0" cy="0"/>
        </a:xfrm>
      </p:grpSpPr>
      <p:sp>
        <p:nvSpPr>
          <p:cNvPr id="103" name="Google Shape;103;p3:notes">
            <a:extLst>
              <a:ext uri="{FF2B5EF4-FFF2-40B4-BE49-F238E27FC236}">
                <a16:creationId xmlns:a16="http://schemas.microsoft.com/office/drawing/2014/main" id="{01BCA68E-D261-CC5B-109B-F31278E9E8F5}"/>
              </a:ext>
            </a:extLst>
          </p:cNvPr>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4" name="Google Shape;104;p3:notes">
            <a:extLst>
              <a:ext uri="{FF2B5EF4-FFF2-40B4-BE49-F238E27FC236}">
                <a16:creationId xmlns:a16="http://schemas.microsoft.com/office/drawing/2014/main" id="{3AA28932-F86A-41EF-EFAA-B45BBD5EA787}"/>
              </a:ext>
            </a:extLst>
          </p:cNvPr>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075131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
        <p:cNvGrpSpPr/>
        <p:nvPr/>
      </p:nvGrpSpPr>
      <p:grpSpPr>
        <a:xfrm>
          <a:off x="0" y="0"/>
          <a:ext cx="0" cy="0"/>
          <a:chOff x="0" y="0"/>
          <a:chExt cx="0" cy="0"/>
        </a:xfrm>
      </p:grpSpPr>
      <p:sp>
        <p:nvSpPr>
          <p:cNvPr id="103" name="Google Shape;103;p3: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4" name="Google Shape;104;p3: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2560333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p6: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2" name="Google Shape;142;p6: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1970985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p6: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2" name="Google Shape;142;p6: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1970985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p6: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2" name="Google Shape;142;p6: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1970985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p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2" name="Google Shape;142;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9506044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a:extLst>
            <a:ext uri="{FF2B5EF4-FFF2-40B4-BE49-F238E27FC236}">
              <a16:creationId xmlns:a16="http://schemas.microsoft.com/office/drawing/2014/main" id="{8B7463F9-E22B-5C2F-BBC0-5B0F5C209F79}"/>
            </a:ext>
          </a:extLst>
        </p:cNvPr>
        <p:cNvGrpSpPr/>
        <p:nvPr/>
      </p:nvGrpSpPr>
      <p:grpSpPr>
        <a:xfrm>
          <a:off x="0" y="0"/>
          <a:ext cx="0" cy="0"/>
          <a:chOff x="0" y="0"/>
          <a:chExt cx="0" cy="0"/>
        </a:xfrm>
      </p:grpSpPr>
      <p:sp>
        <p:nvSpPr>
          <p:cNvPr id="141" name="Google Shape;141;p6:notes">
            <a:extLst>
              <a:ext uri="{FF2B5EF4-FFF2-40B4-BE49-F238E27FC236}">
                <a16:creationId xmlns:a16="http://schemas.microsoft.com/office/drawing/2014/main" id="{526A2786-FEC8-D2AB-DABC-248413A06588}"/>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2" name="Google Shape;142;p6:notes">
            <a:extLst>
              <a:ext uri="{FF2B5EF4-FFF2-40B4-BE49-F238E27FC236}">
                <a16:creationId xmlns:a16="http://schemas.microsoft.com/office/drawing/2014/main" id="{9C9A2433-DD9C-C888-598F-51245366CDF7}"/>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1122200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7"/>
        <p:cNvGrpSpPr/>
        <p:nvPr/>
      </p:nvGrpSpPr>
      <p:grpSpPr>
        <a:xfrm>
          <a:off x="0" y="0"/>
          <a:ext cx="0" cy="0"/>
          <a:chOff x="0" y="0"/>
          <a:chExt cx="0" cy="0"/>
        </a:xfrm>
      </p:grpSpPr>
      <p:sp>
        <p:nvSpPr>
          <p:cNvPr id="238" name="Google Shape;238;p15: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9" name="Google Shape;239;p15: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9813928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7"/>
        <p:cNvGrpSpPr/>
        <p:nvPr/>
      </p:nvGrpSpPr>
      <p:grpSpPr>
        <a:xfrm>
          <a:off x="0" y="0"/>
          <a:ext cx="0" cy="0"/>
          <a:chOff x="0" y="0"/>
          <a:chExt cx="0" cy="0"/>
        </a:xfrm>
      </p:grpSpPr>
      <p:sp>
        <p:nvSpPr>
          <p:cNvPr id="238" name="Google Shape;238;p15: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9" name="Google Shape;239;p15: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9813928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7">
          <a:extLst>
            <a:ext uri="{FF2B5EF4-FFF2-40B4-BE49-F238E27FC236}">
              <a16:creationId xmlns:a16="http://schemas.microsoft.com/office/drawing/2014/main" id="{A20F616C-815F-4F5D-E4A6-753C621DF047}"/>
            </a:ext>
          </a:extLst>
        </p:cNvPr>
        <p:cNvGrpSpPr/>
        <p:nvPr/>
      </p:nvGrpSpPr>
      <p:grpSpPr>
        <a:xfrm>
          <a:off x="0" y="0"/>
          <a:ext cx="0" cy="0"/>
          <a:chOff x="0" y="0"/>
          <a:chExt cx="0" cy="0"/>
        </a:xfrm>
      </p:grpSpPr>
      <p:sp>
        <p:nvSpPr>
          <p:cNvPr id="238" name="Google Shape;238;p15:notes">
            <a:extLst>
              <a:ext uri="{FF2B5EF4-FFF2-40B4-BE49-F238E27FC236}">
                <a16:creationId xmlns:a16="http://schemas.microsoft.com/office/drawing/2014/main" id="{434BB759-3135-E2AC-83A0-384DF49F3607}"/>
              </a:ext>
            </a:extLst>
          </p:cNvPr>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9" name="Google Shape;239;p15:notes">
            <a:extLst>
              <a:ext uri="{FF2B5EF4-FFF2-40B4-BE49-F238E27FC236}">
                <a16:creationId xmlns:a16="http://schemas.microsoft.com/office/drawing/2014/main" id="{E5419D84-3BE8-717F-9D8D-8C4B4A0E8FFE}"/>
              </a:ext>
            </a:extLst>
          </p:cNvPr>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2656460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p16: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9" name="Google Shape;249;p16: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4711425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a:extLst>
            <a:ext uri="{FF2B5EF4-FFF2-40B4-BE49-F238E27FC236}">
              <a16:creationId xmlns:a16="http://schemas.microsoft.com/office/drawing/2014/main" id="{7AF65AE4-3241-3487-CA60-E3D841524950}"/>
            </a:ext>
          </a:extLst>
        </p:cNvPr>
        <p:cNvGrpSpPr/>
        <p:nvPr/>
      </p:nvGrpSpPr>
      <p:grpSpPr>
        <a:xfrm>
          <a:off x="0" y="0"/>
          <a:ext cx="0" cy="0"/>
          <a:chOff x="0" y="0"/>
          <a:chExt cx="0" cy="0"/>
        </a:xfrm>
      </p:grpSpPr>
      <p:sp>
        <p:nvSpPr>
          <p:cNvPr id="248" name="Google Shape;248;p16:notes">
            <a:extLst>
              <a:ext uri="{FF2B5EF4-FFF2-40B4-BE49-F238E27FC236}">
                <a16:creationId xmlns:a16="http://schemas.microsoft.com/office/drawing/2014/main" id="{E1A984C9-1212-DF42-CCF5-B949EF271EFD}"/>
              </a:ext>
            </a:extLst>
          </p:cNvPr>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9" name="Google Shape;249;p16:notes">
            <a:extLst>
              <a:ext uri="{FF2B5EF4-FFF2-40B4-BE49-F238E27FC236}">
                <a16:creationId xmlns:a16="http://schemas.microsoft.com/office/drawing/2014/main" id="{9C36FCC6-5590-1B15-265F-018352F38484}"/>
              </a:ext>
            </a:extLst>
          </p:cNvPr>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5919970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p16: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9" name="Google Shape;249;p16: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471142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a:extLst>
            <a:ext uri="{FF2B5EF4-FFF2-40B4-BE49-F238E27FC236}">
              <a16:creationId xmlns:a16="http://schemas.microsoft.com/office/drawing/2014/main" id="{F3B468AC-EDE1-F596-36AC-B5EC2CB251DA}"/>
            </a:ext>
          </a:extLst>
        </p:cNvPr>
        <p:cNvGrpSpPr/>
        <p:nvPr/>
      </p:nvGrpSpPr>
      <p:grpSpPr>
        <a:xfrm>
          <a:off x="0" y="0"/>
          <a:ext cx="0" cy="0"/>
          <a:chOff x="0" y="0"/>
          <a:chExt cx="0" cy="0"/>
        </a:xfrm>
      </p:grpSpPr>
      <p:sp>
        <p:nvSpPr>
          <p:cNvPr id="248" name="Google Shape;248;p16:notes">
            <a:extLst>
              <a:ext uri="{FF2B5EF4-FFF2-40B4-BE49-F238E27FC236}">
                <a16:creationId xmlns:a16="http://schemas.microsoft.com/office/drawing/2014/main" id="{B2C1EB4C-36AA-EF9E-3E11-EDC91F1D1CFB}"/>
              </a:ext>
            </a:extLst>
          </p:cNvPr>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9" name="Google Shape;249;p16:notes">
            <a:extLst>
              <a:ext uri="{FF2B5EF4-FFF2-40B4-BE49-F238E27FC236}">
                <a16:creationId xmlns:a16="http://schemas.microsoft.com/office/drawing/2014/main" id="{70DDECEA-487A-25C2-9B9C-568659D2BC41}"/>
              </a:ext>
            </a:extLst>
          </p:cNvPr>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9095573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a:extLst>
            <a:ext uri="{FF2B5EF4-FFF2-40B4-BE49-F238E27FC236}">
              <a16:creationId xmlns:a16="http://schemas.microsoft.com/office/drawing/2014/main" id="{77C00A63-E75B-9E80-BC7A-C4AD7173DCBA}"/>
            </a:ext>
          </a:extLst>
        </p:cNvPr>
        <p:cNvGrpSpPr/>
        <p:nvPr/>
      </p:nvGrpSpPr>
      <p:grpSpPr>
        <a:xfrm>
          <a:off x="0" y="0"/>
          <a:ext cx="0" cy="0"/>
          <a:chOff x="0" y="0"/>
          <a:chExt cx="0" cy="0"/>
        </a:xfrm>
      </p:grpSpPr>
      <p:sp>
        <p:nvSpPr>
          <p:cNvPr id="248" name="Google Shape;248;p16:notes">
            <a:extLst>
              <a:ext uri="{FF2B5EF4-FFF2-40B4-BE49-F238E27FC236}">
                <a16:creationId xmlns:a16="http://schemas.microsoft.com/office/drawing/2014/main" id="{2B504158-E950-C8F3-0BCC-9D532F4359BB}"/>
              </a:ext>
            </a:extLst>
          </p:cNvPr>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9" name="Google Shape;249;p16:notes">
            <a:extLst>
              <a:ext uri="{FF2B5EF4-FFF2-40B4-BE49-F238E27FC236}">
                <a16:creationId xmlns:a16="http://schemas.microsoft.com/office/drawing/2014/main" id="{D48E7FA0-5253-2297-9CF0-3B8AD6A440A1}"/>
              </a:ext>
            </a:extLst>
          </p:cNvPr>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1862256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a:extLst>
            <a:ext uri="{FF2B5EF4-FFF2-40B4-BE49-F238E27FC236}">
              <a16:creationId xmlns:a16="http://schemas.microsoft.com/office/drawing/2014/main" id="{24A8AB21-3B64-7F38-0976-F5C9CE528446}"/>
            </a:ext>
          </a:extLst>
        </p:cNvPr>
        <p:cNvGrpSpPr/>
        <p:nvPr/>
      </p:nvGrpSpPr>
      <p:grpSpPr>
        <a:xfrm>
          <a:off x="0" y="0"/>
          <a:ext cx="0" cy="0"/>
          <a:chOff x="0" y="0"/>
          <a:chExt cx="0" cy="0"/>
        </a:xfrm>
      </p:grpSpPr>
      <p:sp>
        <p:nvSpPr>
          <p:cNvPr id="248" name="Google Shape;248;p16:notes">
            <a:extLst>
              <a:ext uri="{FF2B5EF4-FFF2-40B4-BE49-F238E27FC236}">
                <a16:creationId xmlns:a16="http://schemas.microsoft.com/office/drawing/2014/main" id="{3485537C-DE5E-CB34-A0D9-DB14D647B999}"/>
              </a:ext>
            </a:extLst>
          </p:cNvPr>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9" name="Google Shape;249;p16:notes">
            <a:extLst>
              <a:ext uri="{FF2B5EF4-FFF2-40B4-BE49-F238E27FC236}">
                <a16:creationId xmlns:a16="http://schemas.microsoft.com/office/drawing/2014/main" id="{72848EF9-979D-0E17-9DC7-A33DF3F0659E}"/>
              </a:ext>
            </a:extLst>
          </p:cNvPr>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7024869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a:extLst>
            <a:ext uri="{FF2B5EF4-FFF2-40B4-BE49-F238E27FC236}">
              <a16:creationId xmlns:a16="http://schemas.microsoft.com/office/drawing/2014/main" id="{EA683E32-E1CB-1056-2D4B-FD13557213BB}"/>
            </a:ext>
          </a:extLst>
        </p:cNvPr>
        <p:cNvGrpSpPr/>
        <p:nvPr/>
      </p:nvGrpSpPr>
      <p:grpSpPr>
        <a:xfrm>
          <a:off x="0" y="0"/>
          <a:ext cx="0" cy="0"/>
          <a:chOff x="0" y="0"/>
          <a:chExt cx="0" cy="0"/>
        </a:xfrm>
      </p:grpSpPr>
      <p:sp>
        <p:nvSpPr>
          <p:cNvPr id="248" name="Google Shape;248;p16:notes">
            <a:extLst>
              <a:ext uri="{FF2B5EF4-FFF2-40B4-BE49-F238E27FC236}">
                <a16:creationId xmlns:a16="http://schemas.microsoft.com/office/drawing/2014/main" id="{BB947DD4-E324-AE1F-39C2-AF95C1E1C607}"/>
              </a:ext>
            </a:extLst>
          </p:cNvPr>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9" name="Google Shape;249;p16:notes">
            <a:extLst>
              <a:ext uri="{FF2B5EF4-FFF2-40B4-BE49-F238E27FC236}">
                <a16:creationId xmlns:a16="http://schemas.microsoft.com/office/drawing/2014/main" id="{95C4320F-C066-4171-57CE-EDB46763626E}"/>
              </a:ext>
            </a:extLst>
          </p:cNvPr>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6541575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a:extLst>
            <a:ext uri="{FF2B5EF4-FFF2-40B4-BE49-F238E27FC236}">
              <a16:creationId xmlns:a16="http://schemas.microsoft.com/office/drawing/2014/main" id="{B42448B8-96BE-3B47-F7BF-1D0F05D5EE59}"/>
            </a:ext>
          </a:extLst>
        </p:cNvPr>
        <p:cNvGrpSpPr/>
        <p:nvPr/>
      </p:nvGrpSpPr>
      <p:grpSpPr>
        <a:xfrm>
          <a:off x="0" y="0"/>
          <a:ext cx="0" cy="0"/>
          <a:chOff x="0" y="0"/>
          <a:chExt cx="0" cy="0"/>
        </a:xfrm>
      </p:grpSpPr>
      <p:sp>
        <p:nvSpPr>
          <p:cNvPr id="248" name="Google Shape;248;p16:notes">
            <a:extLst>
              <a:ext uri="{FF2B5EF4-FFF2-40B4-BE49-F238E27FC236}">
                <a16:creationId xmlns:a16="http://schemas.microsoft.com/office/drawing/2014/main" id="{330021A2-196D-4430-BC2E-4321F322CEA9}"/>
              </a:ext>
            </a:extLst>
          </p:cNvPr>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9" name="Google Shape;249;p16:notes">
            <a:extLst>
              <a:ext uri="{FF2B5EF4-FFF2-40B4-BE49-F238E27FC236}">
                <a16:creationId xmlns:a16="http://schemas.microsoft.com/office/drawing/2014/main" id="{3EF4DA6E-51E7-A1EB-42EC-76733B8DD7BB}"/>
              </a:ext>
            </a:extLst>
          </p:cNvPr>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0405617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a:extLst>
            <a:ext uri="{FF2B5EF4-FFF2-40B4-BE49-F238E27FC236}">
              <a16:creationId xmlns:a16="http://schemas.microsoft.com/office/drawing/2014/main" id="{B2F3E057-9B1B-7D47-3B44-58A5D7744E9F}"/>
            </a:ext>
          </a:extLst>
        </p:cNvPr>
        <p:cNvGrpSpPr/>
        <p:nvPr/>
      </p:nvGrpSpPr>
      <p:grpSpPr>
        <a:xfrm>
          <a:off x="0" y="0"/>
          <a:ext cx="0" cy="0"/>
          <a:chOff x="0" y="0"/>
          <a:chExt cx="0" cy="0"/>
        </a:xfrm>
      </p:grpSpPr>
      <p:sp>
        <p:nvSpPr>
          <p:cNvPr id="248" name="Google Shape;248;p16:notes">
            <a:extLst>
              <a:ext uri="{FF2B5EF4-FFF2-40B4-BE49-F238E27FC236}">
                <a16:creationId xmlns:a16="http://schemas.microsoft.com/office/drawing/2014/main" id="{A3E1EF64-934E-AACD-4CDB-62875D9F3C4C}"/>
              </a:ext>
            </a:extLst>
          </p:cNvPr>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9" name="Google Shape;249;p16:notes">
            <a:extLst>
              <a:ext uri="{FF2B5EF4-FFF2-40B4-BE49-F238E27FC236}">
                <a16:creationId xmlns:a16="http://schemas.microsoft.com/office/drawing/2014/main" id="{A7A29E90-216C-6D50-5781-6AA63068DF05}"/>
              </a:ext>
            </a:extLst>
          </p:cNvPr>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3907810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p16: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9" name="Google Shape;249;p16: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8430880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p16: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9" name="Google Shape;249;p16: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8967283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a:extLst>
            <a:ext uri="{FF2B5EF4-FFF2-40B4-BE49-F238E27FC236}">
              <a16:creationId xmlns:a16="http://schemas.microsoft.com/office/drawing/2014/main" id="{5D338515-5C8B-33B2-AEA5-B1C8AC43BAEE}"/>
            </a:ext>
          </a:extLst>
        </p:cNvPr>
        <p:cNvGrpSpPr/>
        <p:nvPr/>
      </p:nvGrpSpPr>
      <p:grpSpPr>
        <a:xfrm>
          <a:off x="0" y="0"/>
          <a:ext cx="0" cy="0"/>
          <a:chOff x="0" y="0"/>
          <a:chExt cx="0" cy="0"/>
        </a:xfrm>
      </p:grpSpPr>
      <p:sp>
        <p:nvSpPr>
          <p:cNvPr id="248" name="Google Shape;248;p16:notes">
            <a:extLst>
              <a:ext uri="{FF2B5EF4-FFF2-40B4-BE49-F238E27FC236}">
                <a16:creationId xmlns:a16="http://schemas.microsoft.com/office/drawing/2014/main" id="{71394BE4-9528-41EE-9716-273B3873E43E}"/>
              </a:ext>
            </a:extLst>
          </p:cNvPr>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9" name="Google Shape;249;p16:notes">
            <a:extLst>
              <a:ext uri="{FF2B5EF4-FFF2-40B4-BE49-F238E27FC236}">
                <a16:creationId xmlns:a16="http://schemas.microsoft.com/office/drawing/2014/main" id="{EAB82D05-6917-8BD4-DC28-4FA13A532B59}"/>
              </a:ext>
            </a:extLst>
          </p:cNvPr>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5061246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a:extLst>
            <a:ext uri="{FF2B5EF4-FFF2-40B4-BE49-F238E27FC236}">
              <a16:creationId xmlns:a16="http://schemas.microsoft.com/office/drawing/2014/main" id="{96A7D07A-A542-5938-E49B-985967390660}"/>
            </a:ext>
          </a:extLst>
        </p:cNvPr>
        <p:cNvGrpSpPr/>
        <p:nvPr/>
      </p:nvGrpSpPr>
      <p:grpSpPr>
        <a:xfrm>
          <a:off x="0" y="0"/>
          <a:ext cx="0" cy="0"/>
          <a:chOff x="0" y="0"/>
          <a:chExt cx="0" cy="0"/>
        </a:xfrm>
      </p:grpSpPr>
      <p:sp>
        <p:nvSpPr>
          <p:cNvPr id="248" name="Google Shape;248;p16:notes">
            <a:extLst>
              <a:ext uri="{FF2B5EF4-FFF2-40B4-BE49-F238E27FC236}">
                <a16:creationId xmlns:a16="http://schemas.microsoft.com/office/drawing/2014/main" id="{60553D32-156A-03EC-C543-2089B997971A}"/>
              </a:ext>
            </a:extLst>
          </p:cNvPr>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9" name="Google Shape;249;p16:notes">
            <a:extLst>
              <a:ext uri="{FF2B5EF4-FFF2-40B4-BE49-F238E27FC236}">
                <a16:creationId xmlns:a16="http://schemas.microsoft.com/office/drawing/2014/main" id="{C2BAB89C-25A2-0BF0-34CD-D0CD03F35BD9}"/>
              </a:ext>
            </a:extLst>
          </p:cNvPr>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8158936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a:extLst>
            <a:ext uri="{FF2B5EF4-FFF2-40B4-BE49-F238E27FC236}">
              <a16:creationId xmlns:a16="http://schemas.microsoft.com/office/drawing/2014/main" id="{58B04259-8121-D1D4-D407-0DA525A86927}"/>
            </a:ext>
          </a:extLst>
        </p:cNvPr>
        <p:cNvGrpSpPr/>
        <p:nvPr/>
      </p:nvGrpSpPr>
      <p:grpSpPr>
        <a:xfrm>
          <a:off x="0" y="0"/>
          <a:ext cx="0" cy="0"/>
          <a:chOff x="0" y="0"/>
          <a:chExt cx="0" cy="0"/>
        </a:xfrm>
      </p:grpSpPr>
      <p:sp>
        <p:nvSpPr>
          <p:cNvPr id="248" name="Google Shape;248;p16:notes">
            <a:extLst>
              <a:ext uri="{FF2B5EF4-FFF2-40B4-BE49-F238E27FC236}">
                <a16:creationId xmlns:a16="http://schemas.microsoft.com/office/drawing/2014/main" id="{9931B21C-8DD3-766B-30B0-FA0DD5571EB4}"/>
              </a:ext>
            </a:extLst>
          </p:cNvPr>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9" name="Google Shape;249;p16:notes">
            <a:extLst>
              <a:ext uri="{FF2B5EF4-FFF2-40B4-BE49-F238E27FC236}">
                <a16:creationId xmlns:a16="http://schemas.microsoft.com/office/drawing/2014/main" id="{14A03B89-11F1-90C8-D205-F95BB1F6F1B0}"/>
              </a:ext>
            </a:extLst>
          </p:cNvPr>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7322909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a:extLst>
            <a:ext uri="{FF2B5EF4-FFF2-40B4-BE49-F238E27FC236}">
              <a16:creationId xmlns:a16="http://schemas.microsoft.com/office/drawing/2014/main" id="{484D4E77-A29E-40FA-E813-07A757045FFA}"/>
            </a:ext>
          </a:extLst>
        </p:cNvPr>
        <p:cNvGrpSpPr/>
        <p:nvPr/>
      </p:nvGrpSpPr>
      <p:grpSpPr>
        <a:xfrm>
          <a:off x="0" y="0"/>
          <a:ext cx="0" cy="0"/>
          <a:chOff x="0" y="0"/>
          <a:chExt cx="0" cy="0"/>
        </a:xfrm>
      </p:grpSpPr>
      <p:sp>
        <p:nvSpPr>
          <p:cNvPr id="248" name="Google Shape;248;p16:notes">
            <a:extLst>
              <a:ext uri="{FF2B5EF4-FFF2-40B4-BE49-F238E27FC236}">
                <a16:creationId xmlns:a16="http://schemas.microsoft.com/office/drawing/2014/main" id="{7EAFD068-D730-221C-6FCB-18AA2E870A7E}"/>
              </a:ext>
            </a:extLst>
          </p:cNvPr>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9" name="Google Shape;249;p16:notes">
            <a:extLst>
              <a:ext uri="{FF2B5EF4-FFF2-40B4-BE49-F238E27FC236}">
                <a16:creationId xmlns:a16="http://schemas.microsoft.com/office/drawing/2014/main" id="{C9CFFAB6-DE9C-D585-3775-2C7747DC0D6F}"/>
              </a:ext>
            </a:extLst>
          </p:cNvPr>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5700373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a:extLst>
            <a:ext uri="{FF2B5EF4-FFF2-40B4-BE49-F238E27FC236}">
              <a16:creationId xmlns:a16="http://schemas.microsoft.com/office/drawing/2014/main" id="{96663248-07EF-FD9C-E668-A92D67799B43}"/>
            </a:ext>
          </a:extLst>
        </p:cNvPr>
        <p:cNvGrpSpPr/>
        <p:nvPr/>
      </p:nvGrpSpPr>
      <p:grpSpPr>
        <a:xfrm>
          <a:off x="0" y="0"/>
          <a:ext cx="0" cy="0"/>
          <a:chOff x="0" y="0"/>
          <a:chExt cx="0" cy="0"/>
        </a:xfrm>
      </p:grpSpPr>
      <p:sp>
        <p:nvSpPr>
          <p:cNvPr id="248" name="Google Shape;248;p16:notes">
            <a:extLst>
              <a:ext uri="{FF2B5EF4-FFF2-40B4-BE49-F238E27FC236}">
                <a16:creationId xmlns:a16="http://schemas.microsoft.com/office/drawing/2014/main" id="{6AB31261-2422-8CC6-1E77-0EC03562B58F}"/>
              </a:ext>
            </a:extLst>
          </p:cNvPr>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9" name="Google Shape;249;p16:notes">
            <a:extLst>
              <a:ext uri="{FF2B5EF4-FFF2-40B4-BE49-F238E27FC236}">
                <a16:creationId xmlns:a16="http://schemas.microsoft.com/office/drawing/2014/main" id="{52636795-5271-70ED-9FA0-7AA09D50C4B4}"/>
              </a:ext>
            </a:extLst>
          </p:cNvPr>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8004518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a:extLst>
            <a:ext uri="{FF2B5EF4-FFF2-40B4-BE49-F238E27FC236}">
              <a16:creationId xmlns:a16="http://schemas.microsoft.com/office/drawing/2014/main" id="{940EE078-D12D-521D-9548-16C9E296B820}"/>
            </a:ext>
          </a:extLst>
        </p:cNvPr>
        <p:cNvGrpSpPr/>
        <p:nvPr/>
      </p:nvGrpSpPr>
      <p:grpSpPr>
        <a:xfrm>
          <a:off x="0" y="0"/>
          <a:ext cx="0" cy="0"/>
          <a:chOff x="0" y="0"/>
          <a:chExt cx="0" cy="0"/>
        </a:xfrm>
      </p:grpSpPr>
      <p:sp>
        <p:nvSpPr>
          <p:cNvPr id="248" name="Google Shape;248;p16:notes">
            <a:extLst>
              <a:ext uri="{FF2B5EF4-FFF2-40B4-BE49-F238E27FC236}">
                <a16:creationId xmlns:a16="http://schemas.microsoft.com/office/drawing/2014/main" id="{01E40370-0EB1-D5E2-A48D-3400A4378D9E}"/>
              </a:ext>
            </a:extLst>
          </p:cNvPr>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9" name="Google Shape;249;p16:notes">
            <a:extLst>
              <a:ext uri="{FF2B5EF4-FFF2-40B4-BE49-F238E27FC236}">
                <a16:creationId xmlns:a16="http://schemas.microsoft.com/office/drawing/2014/main" id="{D0744E6E-F065-79E8-B868-A09189DA57FC}"/>
              </a:ext>
            </a:extLst>
          </p:cNvPr>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592664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a:extLst>
            <a:ext uri="{FF2B5EF4-FFF2-40B4-BE49-F238E27FC236}">
              <a16:creationId xmlns:a16="http://schemas.microsoft.com/office/drawing/2014/main" id="{A1EBD1CF-76B6-E273-65AB-4920492B6F78}"/>
            </a:ext>
          </a:extLst>
        </p:cNvPr>
        <p:cNvGrpSpPr/>
        <p:nvPr/>
      </p:nvGrpSpPr>
      <p:grpSpPr>
        <a:xfrm>
          <a:off x="0" y="0"/>
          <a:ext cx="0" cy="0"/>
          <a:chOff x="0" y="0"/>
          <a:chExt cx="0" cy="0"/>
        </a:xfrm>
      </p:grpSpPr>
      <p:sp>
        <p:nvSpPr>
          <p:cNvPr id="248" name="Google Shape;248;p16:notes">
            <a:extLst>
              <a:ext uri="{FF2B5EF4-FFF2-40B4-BE49-F238E27FC236}">
                <a16:creationId xmlns:a16="http://schemas.microsoft.com/office/drawing/2014/main" id="{346EF3DB-A3B6-33BC-95D4-7A7C511358C1}"/>
              </a:ext>
            </a:extLst>
          </p:cNvPr>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9" name="Google Shape;249;p16:notes">
            <a:extLst>
              <a:ext uri="{FF2B5EF4-FFF2-40B4-BE49-F238E27FC236}">
                <a16:creationId xmlns:a16="http://schemas.microsoft.com/office/drawing/2014/main" id="{2688D6A7-83E4-EDC8-7858-3417853B6D79}"/>
              </a:ext>
            </a:extLst>
          </p:cNvPr>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8415546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p16: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9" name="Google Shape;249;p16: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8315678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p16: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9" name="Google Shape;249;p16: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617540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48A87A34-81AB-432B-8DAE-1953F412C126}" type="datetimeFigureOut">
              <a:rPr lang="en-US" smtClean="0"/>
              <a:pPr/>
              <a:t>10/23/2025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a:p>
        </p:txBody>
      </p:sp>
    </p:spTree>
    <p:extLst>
      <p:ext uri="{BB962C8B-B14F-4D97-AF65-F5344CB8AC3E}">
        <p14:creationId xmlns:p14="http://schemas.microsoft.com/office/powerpoint/2010/main" val="28389576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8A87A34-81AB-432B-8DAE-1953F412C126}" type="datetimeFigureOut">
              <a:rPr lang="en-US" smtClean="0"/>
              <a:pPr/>
              <a:t>10/23/2025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a:p>
        </p:txBody>
      </p:sp>
    </p:spTree>
    <p:extLst>
      <p:ext uri="{BB962C8B-B14F-4D97-AF65-F5344CB8AC3E}">
        <p14:creationId xmlns:p14="http://schemas.microsoft.com/office/powerpoint/2010/main" val="32715996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10/23/2025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a:p>
        </p:txBody>
      </p:sp>
    </p:spTree>
    <p:extLst>
      <p:ext uri="{BB962C8B-B14F-4D97-AF65-F5344CB8AC3E}">
        <p14:creationId xmlns:p14="http://schemas.microsoft.com/office/powerpoint/2010/main" val="42765264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48A87A34-81AB-432B-8DAE-1953F412C126}" type="datetimeFigureOut">
              <a:rPr lang="en-US" smtClean="0"/>
              <a:pPr/>
              <a:t>10/23/2025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a:p>
        </p:txBody>
      </p:sp>
    </p:spTree>
    <p:extLst>
      <p:ext uri="{BB962C8B-B14F-4D97-AF65-F5344CB8AC3E}">
        <p14:creationId xmlns:p14="http://schemas.microsoft.com/office/powerpoint/2010/main" val="2486576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48A87A34-81AB-432B-8DAE-1953F412C126}" type="datetimeFigureOut">
              <a:rPr lang="en-US" smtClean="0"/>
              <a:pPr/>
              <a:t>10/23/2025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D22F896-40B5-4ADD-8801-0D06FADFA095}" type="slidenum">
              <a:rPr lang="en-US" smtClean="0"/>
              <a:pPr/>
              <a:t>‹#›</a:t>
            </a:fld>
            <a:endParaRPr lang="en-US"/>
          </a:p>
        </p:txBody>
      </p:sp>
    </p:spTree>
    <p:extLst>
      <p:ext uri="{BB962C8B-B14F-4D97-AF65-F5344CB8AC3E}">
        <p14:creationId xmlns:p14="http://schemas.microsoft.com/office/powerpoint/2010/main" val="26475751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48A87A34-81AB-432B-8DAE-1953F412C126}" type="datetimeFigureOut">
              <a:rPr lang="en-US" smtClean="0"/>
              <a:pPr/>
              <a:t>10/23/2025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D22F896-40B5-4ADD-8801-0D06FADFA095}" type="slidenum">
              <a:rPr lang="en-US" smtClean="0"/>
              <a:pPr/>
              <a:t>‹#›</a:t>
            </a:fld>
            <a:endParaRPr lang="en-US"/>
          </a:p>
        </p:txBody>
      </p:sp>
    </p:spTree>
    <p:extLst>
      <p:ext uri="{BB962C8B-B14F-4D97-AF65-F5344CB8AC3E}">
        <p14:creationId xmlns:p14="http://schemas.microsoft.com/office/powerpoint/2010/main" val="9537930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smtClean="0"/>
              <a:pPr/>
              <a:t>10/23/2025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D22F896-40B5-4ADD-8801-0D06FADFA095}" type="slidenum">
              <a:rPr lang="en-US" smtClean="0"/>
              <a:pPr/>
              <a:t>‹#›</a:t>
            </a:fld>
            <a:endParaRPr lang="en-US"/>
          </a:p>
        </p:txBody>
      </p:sp>
    </p:spTree>
    <p:extLst>
      <p:ext uri="{BB962C8B-B14F-4D97-AF65-F5344CB8AC3E}">
        <p14:creationId xmlns:p14="http://schemas.microsoft.com/office/powerpoint/2010/main" val="42510662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pPr/>
              <a:t>10/23/2025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a:p>
        </p:txBody>
      </p:sp>
    </p:spTree>
    <p:extLst>
      <p:ext uri="{BB962C8B-B14F-4D97-AF65-F5344CB8AC3E}">
        <p14:creationId xmlns:p14="http://schemas.microsoft.com/office/powerpoint/2010/main" val="28008224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pPr/>
              <a:t>10/23/2025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a:p>
        </p:txBody>
      </p:sp>
    </p:spTree>
    <p:extLst>
      <p:ext uri="{BB962C8B-B14F-4D97-AF65-F5344CB8AC3E}">
        <p14:creationId xmlns:p14="http://schemas.microsoft.com/office/powerpoint/2010/main" val="9721970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8A87A34-81AB-432B-8DAE-1953F412C126}" type="datetimeFigureOut">
              <a:rPr lang="en-US" smtClean="0"/>
              <a:pPr/>
              <a:t>10/23/2025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a:p>
        </p:txBody>
      </p:sp>
    </p:spTree>
    <p:extLst>
      <p:ext uri="{BB962C8B-B14F-4D97-AF65-F5344CB8AC3E}">
        <p14:creationId xmlns:p14="http://schemas.microsoft.com/office/powerpoint/2010/main" val="12963203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8A87A34-81AB-432B-8DAE-1953F412C126}" type="datetimeFigureOut">
              <a:rPr lang="en-US" smtClean="0"/>
              <a:pPr/>
              <a:t>10/23/2025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a:p>
        </p:txBody>
      </p:sp>
    </p:spTree>
    <p:extLst>
      <p:ext uri="{BB962C8B-B14F-4D97-AF65-F5344CB8AC3E}">
        <p14:creationId xmlns:p14="http://schemas.microsoft.com/office/powerpoint/2010/main" val="25812401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8A87A34-81AB-432B-8DAE-1953F412C126}" type="datetimeFigureOut">
              <a:rPr lang="en-US" smtClean="0"/>
              <a:pPr/>
              <a:t>10/23/2025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D22F896-40B5-4ADD-8801-0D06FADFA095}" type="slidenum">
              <a:rPr lang="en-US" smtClean="0"/>
              <a:pPr/>
              <a:t>‹#›</a:t>
            </a:fld>
            <a:endParaRPr lang="en-US"/>
          </a:p>
        </p:txBody>
      </p:sp>
    </p:spTree>
    <p:extLst>
      <p:ext uri="{BB962C8B-B14F-4D97-AF65-F5344CB8AC3E}">
        <p14:creationId xmlns:p14="http://schemas.microsoft.com/office/powerpoint/2010/main" val="2735451582"/>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9.xml"/><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3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0.xml"/><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3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1.xml"/><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3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2.xml"/><Relationship Id="rId1" Type="http://schemas.openxmlformats.org/officeDocument/2006/relationships/slideLayout" Target="../slideLayouts/slideLayout1.xml"/><Relationship Id="rId4" Type="http://schemas.openxmlformats.org/officeDocument/2006/relationships/image" Target="../media/image17.png"/></Relationships>
</file>

<file path=ppt/slides/_rels/slide3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3.xml"/><Relationship Id="rId1" Type="http://schemas.openxmlformats.org/officeDocument/2006/relationships/slideLayout" Target="../slideLayouts/slideLayout1.xml"/><Relationship Id="rId4" Type="http://schemas.openxmlformats.org/officeDocument/2006/relationships/image" Target="../media/image18.png"/></Relationships>
</file>

<file path=ppt/slides/_rels/slide3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4.xml"/><Relationship Id="rId1" Type="http://schemas.openxmlformats.org/officeDocument/2006/relationships/slideLayout" Target="../slideLayouts/slideLayout1.xml"/><Relationship Id="rId4" Type="http://schemas.openxmlformats.org/officeDocument/2006/relationships/image" Target="../media/image19.png"/></Relationships>
</file>

<file path=ppt/slides/_rels/slide3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6.xml"/><Relationship Id="rId1" Type="http://schemas.openxmlformats.org/officeDocument/2006/relationships/slideLayout" Target="../slideLayouts/slideLayout1.xml"/><Relationship Id="rId6" Type="http://schemas.openxmlformats.org/officeDocument/2006/relationships/image" Target="../media/image22.jpg"/><Relationship Id="rId5" Type="http://schemas.openxmlformats.org/officeDocument/2006/relationships/image" Target="../media/image21.jpeg"/><Relationship Id="rId4" Type="http://schemas.openxmlformats.org/officeDocument/2006/relationships/image" Target="../media/image20.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6" name="Google Shape;86;p1"/>
          <p:cNvSpPr/>
          <p:nvPr/>
        </p:nvSpPr>
        <p:spPr>
          <a:xfrm>
            <a:off x="0" y="0"/>
            <a:ext cx="2152357" cy="6858000"/>
          </a:xfrm>
          <a:prstGeom prst="rect">
            <a:avLst/>
          </a:prstGeom>
          <a:solidFill>
            <a:srgbClr val="DC1506"/>
          </a:solidFill>
          <a:ln w="12700" cap="flat" cmpd="sng">
            <a:solidFill>
              <a:schemeClr val="accent2">
                <a:lumMod val="60000"/>
                <a:lumOff val="40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88" name="Google Shape;88;p1"/>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sp>
        <p:nvSpPr>
          <p:cNvPr id="7" name="Title 6">
            <a:extLst>
              <a:ext uri="{FF2B5EF4-FFF2-40B4-BE49-F238E27FC236}">
                <a16:creationId xmlns:a16="http://schemas.microsoft.com/office/drawing/2014/main" id="{F4F5730E-852E-4AE3-A09B-543386252DB8}"/>
              </a:ext>
            </a:extLst>
          </p:cNvPr>
          <p:cNvSpPr>
            <a:spLocks noGrp="1"/>
          </p:cNvSpPr>
          <p:nvPr>
            <p:ph type="ctrTitle"/>
          </p:nvPr>
        </p:nvSpPr>
        <p:spPr>
          <a:xfrm>
            <a:off x="2487283" y="4472288"/>
            <a:ext cx="9144000" cy="2387600"/>
          </a:xfrm>
        </p:spPr>
        <p:txBody>
          <a:bodyPr>
            <a:normAutofit/>
          </a:bodyPr>
          <a:lstStyle/>
          <a:p>
            <a:br>
              <a:rPr lang="en-US"/>
            </a:br>
            <a:endParaRPr lang="en-US" sz="1400"/>
          </a:p>
          <a:p>
            <a:endParaRPr lang="en-US" sz="1400"/>
          </a:p>
        </p:txBody>
      </p:sp>
      <p:sp>
        <p:nvSpPr>
          <p:cNvPr id="8" name="Google Shape;96;p2">
            <a:extLst>
              <a:ext uri="{FF2B5EF4-FFF2-40B4-BE49-F238E27FC236}">
                <a16:creationId xmlns:a16="http://schemas.microsoft.com/office/drawing/2014/main" id="{CDCDB4F8-74F1-4CBC-8594-846C98F0C5D3}"/>
              </a:ext>
            </a:extLst>
          </p:cNvPr>
          <p:cNvSpPr txBox="1">
            <a:spLocks/>
          </p:cNvSpPr>
          <p:nvPr/>
        </p:nvSpPr>
        <p:spPr>
          <a:xfrm>
            <a:off x="2487283" y="3654533"/>
            <a:ext cx="9144000" cy="3587261"/>
          </a:xfrm>
          <a:prstGeom prst="rect">
            <a:avLst/>
          </a:prstGeom>
          <a:noFill/>
          <a:ln>
            <a:noFill/>
          </a:ln>
        </p:spPr>
        <p:txBody>
          <a:bodyPr spcFirstLastPara="1" wrap="square" lIns="91425" tIns="45700" rIns="91425" bIns="45700" anchor="b" anchorCtr="0">
            <a:normAutofit/>
          </a:bodyPr>
          <a:lstStyle>
            <a:defPPr marR="0" lvl="0" algn="l" rtl="0">
              <a:lnSpc>
                <a:spcPct val="100000"/>
              </a:lnSpc>
              <a:spcBef>
                <a:spcPts val="0"/>
              </a:spcBef>
              <a:spcAft>
                <a:spcPts val="0"/>
              </a:spcAft>
            </a:defPPr>
            <a:lvl1pPr marR="0" lvl="0" algn="ctr" rtl="0">
              <a:lnSpc>
                <a:spcPct val="90000"/>
              </a:lnSpc>
              <a:spcBef>
                <a:spcPts val="0"/>
              </a:spcBef>
              <a:spcAft>
                <a:spcPts val="0"/>
              </a:spcAft>
              <a:buClr>
                <a:schemeClr val="dk1"/>
              </a:buClr>
              <a:buSzPts val="6000"/>
              <a:buFont typeface="Calibri"/>
              <a:buNone/>
              <a:defRPr sz="60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lang="en-US" sz="9600"/>
          </a:p>
          <a:p>
            <a:endParaRPr lang="en-US" sz="6400" b="1"/>
          </a:p>
          <a:p>
            <a:endParaRPr lang="en-US" sz="16600">
              <a:latin typeface="Sassoon Penpals Joined" panose="02000400000000000000" pitchFamily="50" charset="0"/>
            </a:endParaRPr>
          </a:p>
        </p:txBody>
      </p:sp>
      <p:pic>
        <p:nvPicPr>
          <p:cNvPr id="3" name="Picture 2"/>
          <p:cNvPicPr>
            <a:picLocks noChangeAspect="1"/>
          </p:cNvPicPr>
          <p:nvPr/>
        </p:nvPicPr>
        <p:blipFill>
          <a:blip r:embed="rId3"/>
          <a:stretch>
            <a:fillRect/>
          </a:stretch>
        </p:blipFill>
        <p:spPr>
          <a:xfrm>
            <a:off x="455017" y="325363"/>
            <a:ext cx="1285875" cy="638175"/>
          </a:xfrm>
          <a:prstGeom prst="rect">
            <a:avLst/>
          </a:prstGeom>
        </p:spPr>
      </p:pic>
      <p:sp>
        <p:nvSpPr>
          <p:cNvPr id="9" name="Google Shape;245;p15"/>
          <p:cNvSpPr txBox="1"/>
          <p:nvPr/>
        </p:nvSpPr>
        <p:spPr>
          <a:xfrm>
            <a:off x="2332505" y="618356"/>
            <a:ext cx="9172754" cy="4918015"/>
          </a:xfrm>
          <a:prstGeom prst="rect">
            <a:avLst/>
          </a:prstGeom>
          <a:noFill/>
          <a:ln>
            <a:noFill/>
          </a:ln>
        </p:spPr>
        <p:txBody>
          <a:bodyPr spcFirstLastPara="1" wrap="square" lIns="91425" tIns="45700" rIns="91425" bIns="45700" anchor="b" anchorCtr="0">
            <a:normAutofit fontScale="75000" lnSpcReduction="20000"/>
          </a:bodyPr>
          <a:lstStyle/>
          <a:p>
            <a:pPr algn="ctr">
              <a:lnSpc>
                <a:spcPct val="90000"/>
              </a:lnSpc>
            </a:pPr>
            <a:endParaRPr lang="en-US" sz="9600" b="1" dirty="0">
              <a:solidFill>
                <a:srgbClr val="FF0000"/>
              </a:solidFill>
              <a:latin typeface="Times New Roman"/>
              <a:cs typeface="Calibri"/>
            </a:endParaRPr>
          </a:p>
          <a:p>
            <a:pPr algn="ctr">
              <a:lnSpc>
                <a:spcPct val="90000"/>
              </a:lnSpc>
            </a:pPr>
            <a:endParaRPr lang="en-US" sz="9600" b="1" dirty="0">
              <a:solidFill>
                <a:srgbClr val="FF0000"/>
              </a:solidFill>
              <a:latin typeface="Times New Roman"/>
              <a:cs typeface="Calibri"/>
            </a:endParaRPr>
          </a:p>
          <a:p>
            <a:pPr algn="ctr">
              <a:lnSpc>
                <a:spcPct val="90000"/>
              </a:lnSpc>
            </a:pPr>
            <a:r>
              <a:rPr lang="en-US" sz="9600" b="1" dirty="0">
                <a:solidFill>
                  <a:srgbClr val="FF0000"/>
                </a:solidFill>
                <a:latin typeface="Times New Roman"/>
                <a:cs typeface="Calibri"/>
              </a:rPr>
              <a:t>English</a:t>
            </a:r>
          </a:p>
          <a:p>
            <a:pPr algn="ctr">
              <a:lnSpc>
                <a:spcPct val="90000"/>
              </a:lnSpc>
            </a:pPr>
            <a:r>
              <a:rPr lang="en-US" sz="9600" b="1" dirty="0">
                <a:solidFill>
                  <a:srgbClr val="FF0000"/>
                </a:solidFill>
                <a:latin typeface="Times New Roman"/>
                <a:cs typeface="Calibri"/>
              </a:rPr>
              <a:t>Reading and Writing</a:t>
            </a:r>
            <a:endParaRPr lang="en-US" dirty="0"/>
          </a:p>
          <a:p>
            <a:pPr algn="ctr">
              <a:lnSpc>
                <a:spcPct val="90000"/>
              </a:lnSpc>
            </a:pPr>
            <a:endParaRPr lang="en-US" sz="9200" b="1" dirty="0">
              <a:solidFill>
                <a:srgbClr val="FF0000"/>
              </a:solidFill>
              <a:latin typeface="Calibri"/>
              <a:ea typeface="Calibri"/>
              <a:cs typeface="Calibri"/>
              <a:sym typeface="Calibri"/>
            </a:endParaRPr>
          </a:p>
          <a:p>
            <a:pPr algn="ctr">
              <a:lnSpc>
                <a:spcPct val="90000"/>
              </a:lnSpc>
            </a:pPr>
            <a:r>
              <a:rPr lang="en-US" sz="9600" b="1" dirty="0">
                <a:solidFill>
                  <a:schemeClr val="dk1"/>
                </a:solidFill>
                <a:latin typeface="Calibri"/>
                <a:ea typeface="Calibri"/>
                <a:cs typeface="Calibri"/>
                <a:sym typeface="Calibri"/>
              </a:rPr>
              <a:t>Intent</a:t>
            </a:r>
            <a:endParaRPr lang="en-US" sz="9600" b="1" dirty="0">
              <a:solidFill>
                <a:schemeClr val="dk1"/>
              </a:solidFill>
              <a:latin typeface="Calibri"/>
              <a:ea typeface="Calibri"/>
              <a:cs typeface="Calibri"/>
            </a:endParaRPr>
          </a:p>
          <a:p>
            <a:pPr algn="ctr">
              <a:lnSpc>
                <a:spcPct val="90000"/>
              </a:lnSpc>
            </a:pPr>
            <a:endParaRPr lang="en-US" sz="6600" b="1" dirty="0">
              <a:solidFill>
                <a:schemeClr val="dk1"/>
              </a:solidFill>
              <a:latin typeface="Calibri"/>
              <a:ea typeface="Calibri"/>
              <a:cs typeface="Calibri"/>
            </a:endParaRPr>
          </a:p>
          <a:p>
            <a:pPr algn="ctr">
              <a:lnSpc>
                <a:spcPct val="90000"/>
              </a:lnSpc>
            </a:pPr>
            <a:endParaRPr lang="en-US" sz="6600" b="1" dirty="0">
              <a:solidFill>
                <a:schemeClr val="dk1"/>
              </a:solidFill>
              <a:ea typeface="+mn-lt"/>
              <a:cs typeface="+mn-lt"/>
            </a:endParaRPr>
          </a:p>
          <a:p>
            <a:pPr>
              <a:lnSpc>
                <a:spcPct val="90000"/>
              </a:lnSpc>
            </a:pPr>
            <a:endParaRPr lang="en-US" sz="6600" dirty="0">
              <a:cs typeface="Calibri" panose="020F0502020204030204"/>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4"/>
        <p:cNvGrpSpPr/>
        <p:nvPr/>
      </p:nvGrpSpPr>
      <p:grpSpPr>
        <a:xfrm>
          <a:off x="0" y="0"/>
          <a:ext cx="0" cy="0"/>
          <a:chOff x="0" y="0"/>
          <a:chExt cx="0" cy="0"/>
        </a:xfrm>
      </p:grpSpPr>
      <p:sp>
        <p:nvSpPr>
          <p:cNvPr id="96" name="Google Shape;96;p2"/>
          <p:cNvSpPr txBox="1">
            <a:spLocks noGrp="1"/>
          </p:cNvSpPr>
          <p:nvPr>
            <p:ph type="ctrTitle"/>
          </p:nvPr>
        </p:nvSpPr>
        <p:spPr>
          <a:xfrm>
            <a:off x="2686292" y="229111"/>
            <a:ext cx="8971472" cy="1045397"/>
          </a:xfrm>
          <a:prstGeom prst="rect">
            <a:avLst/>
          </a:prstGeom>
          <a:noFill/>
          <a:ln>
            <a:noFill/>
          </a:ln>
        </p:spPr>
        <p:txBody>
          <a:bodyPr spcFirstLastPara="1" wrap="square" lIns="91425" tIns="45700" rIns="91425" bIns="45700" anchor="b" anchorCtr="0">
            <a:normAutofit/>
          </a:bodyPr>
          <a:lstStyle/>
          <a:p>
            <a:pPr>
              <a:spcBef>
                <a:spcPts val="0"/>
              </a:spcBef>
            </a:pPr>
            <a:r>
              <a:rPr lang="en-US" dirty="0">
                <a:solidFill>
                  <a:srgbClr val="FF0000"/>
                </a:solidFill>
                <a:latin typeface="Calibri"/>
                <a:cs typeface="Calibri"/>
              </a:rPr>
              <a:t>English</a:t>
            </a:r>
          </a:p>
        </p:txBody>
      </p:sp>
      <p:sp>
        <p:nvSpPr>
          <p:cNvPr id="101" name="Google Shape;101;p2"/>
          <p:cNvSpPr txBox="1">
            <a:spLocks noGrp="1"/>
          </p:cNvSpPr>
          <p:nvPr>
            <p:ph type="subTitle" idx="1"/>
          </p:nvPr>
        </p:nvSpPr>
        <p:spPr>
          <a:xfrm>
            <a:off x="2511122" y="1274508"/>
            <a:ext cx="9554805" cy="5102229"/>
          </a:xfrm>
          <a:prstGeom prst="rect">
            <a:avLst/>
          </a:prstGeom>
          <a:noFill/>
          <a:ln>
            <a:noFill/>
          </a:ln>
        </p:spPr>
        <p:txBody>
          <a:bodyPr spcFirstLastPara="1" wrap="square" lIns="91425" tIns="45700" rIns="91425" bIns="45700" anchor="t" anchorCtr="0">
            <a:noAutofit/>
          </a:bodyPr>
          <a:lstStyle/>
          <a:p>
            <a:pPr algn="l"/>
            <a:r>
              <a:rPr lang="en-US" sz="2300" dirty="0">
                <a:ea typeface="+mn-lt"/>
                <a:cs typeface="+mn-lt"/>
              </a:rPr>
              <a:t>At Springfield Infant and Nursery we work tirelessly to ensure that all pupils have the skills and strategies that enable them to be independent readers and writers, we strive for them to be able to:</a:t>
            </a:r>
          </a:p>
          <a:p>
            <a:pPr algn="l">
              <a:buFont typeface="Arial" pitchFamily="34" charset="0"/>
              <a:buChar char="•"/>
            </a:pPr>
            <a:r>
              <a:rPr lang="en-US" sz="2300" dirty="0">
                <a:ea typeface="+mn-lt"/>
                <a:cs typeface="+mn-lt"/>
              </a:rPr>
              <a:t> Read fluently with good comprehension (both fiction and non-fiction) and to enjoy stories and books for pleasure</a:t>
            </a:r>
          </a:p>
          <a:p>
            <a:pPr algn="l">
              <a:buFont typeface="Arial" pitchFamily="34" charset="0"/>
              <a:buChar char="•"/>
            </a:pPr>
            <a:r>
              <a:rPr lang="en-US" sz="2300" dirty="0">
                <a:ea typeface="+mn-lt"/>
                <a:cs typeface="+mn-lt"/>
              </a:rPr>
              <a:t> Increase and build upon their existing vocabulary across the curriculum in order to use it in their writing, reading and spoken language</a:t>
            </a:r>
          </a:p>
          <a:p>
            <a:pPr algn="l">
              <a:buFont typeface="Arial" pitchFamily="34" charset="0"/>
              <a:buChar char="•"/>
            </a:pPr>
            <a:r>
              <a:rPr lang="en-US" sz="2300" dirty="0">
                <a:ea typeface="+mn-lt"/>
                <a:cs typeface="+mn-lt"/>
              </a:rPr>
              <a:t> Talk clearly and define their ideas confidently</a:t>
            </a:r>
          </a:p>
          <a:p>
            <a:pPr algn="l">
              <a:buFont typeface="Arial" pitchFamily="34" charset="0"/>
              <a:buChar char="•"/>
            </a:pPr>
            <a:r>
              <a:rPr lang="en-US" sz="2300" dirty="0">
                <a:ea typeface="+mn-lt"/>
                <a:cs typeface="+mn-lt"/>
              </a:rPr>
              <a:t> Develop a secure understanding of a sentence writing to then build stamina to write at length, with accurate spelling, grammar and punctuation </a:t>
            </a:r>
          </a:p>
          <a:p>
            <a:pPr algn="l">
              <a:buFont typeface="Arial" pitchFamily="34" charset="0"/>
              <a:buChar char="•"/>
            </a:pPr>
            <a:r>
              <a:rPr lang="en-US" sz="2300" dirty="0">
                <a:ea typeface="+mn-lt"/>
                <a:cs typeface="+mn-lt"/>
              </a:rPr>
              <a:t> Independently compose different genres including; stories, non-chronological reports, poems, letters, diaries, instructions, recounts and descriptions</a:t>
            </a:r>
          </a:p>
          <a:p>
            <a:pPr algn="l"/>
            <a:endParaRPr lang="en-US" dirty="0"/>
          </a:p>
          <a:p>
            <a:pPr algn="just"/>
            <a:endParaRPr lang="en-US" dirty="0">
              <a:cs typeface="Calibri"/>
            </a:endParaRPr>
          </a:p>
          <a:p>
            <a:pPr algn="just"/>
            <a:endParaRPr lang="en-US" dirty="0"/>
          </a:p>
        </p:txBody>
      </p:sp>
      <p:sp>
        <p:nvSpPr>
          <p:cNvPr id="9" name="Google Shape;86;p1">
            <a:extLst>
              <a:ext uri="{FF2B5EF4-FFF2-40B4-BE49-F238E27FC236}">
                <a16:creationId xmlns:a16="http://schemas.microsoft.com/office/drawing/2014/main" id="{4A8FB25F-9371-479B-9CC2-2A164654F418}"/>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0" name="Google Shape;88;p1">
            <a:extLst>
              <a:ext uri="{FF2B5EF4-FFF2-40B4-BE49-F238E27FC236}">
                <a16:creationId xmlns:a16="http://schemas.microsoft.com/office/drawing/2014/main" id="{329414A7-93A6-4DE1-BF58-7B7D04797C35}"/>
              </a:ext>
            </a:extLst>
          </p:cNvPr>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8" name="Picture 7"/>
          <p:cNvPicPr>
            <a:picLocks noChangeAspect="1"/>
          </p:cNvPicPr>
          <p:nvPr/>
        </p:nvPicPr>
        <p:blipFill>
          <a:blip r:embed="rId3"/>
          <a:stretch>
            <a:fillRect/>
          </a:stretch>
        </p:blipFill>
        <p:spPr>
          <a:xfrm>
            <a:off x="399125" y="325363"/>
            <a:ext cx="1285875" cy="638175"/>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5"/>
        <p:cNvGrpSpPr/>
        <p:nvPr/>
      </p:nvGrpSpPr>
      <p:grpSpPr>
        <a:xfrm>
          <a:off x="0" y="0"/>
          <a:ext cx="0" cy="0"/>
          <a:chOff x="0" y="0"/>
          <a:chExt cx="0" cy="0"/>
        </a:xfrm>
      </p:grpSpPr>
      <p:sp>
        <p:nvSpPr>
          <p:cNvPr id="107" name="Google Shape;107;p3"/>
          <p:cNvSpPr txBox="1">
            <a:spLocks noGrp="1"/>
          </p:cNvSpPr>
          <p:nvPr>
            <p:ph type="ctrTitle"/>
          </p:nvPr>
        </p:nvSpPr>
        <p:spPr>
          <a:xfrm>
            <a:off x="2266950" y="37151"/>
            <a:ext cx="9144000" cy="871538"/>
          </a:xfrm>
          <a:prstGeom prst="rect">
            <a:avLst/>
          </a:prstGeom>
          <a:noFill/>
          <a:ln>
            <a:noFill/>
          </a:ln>
        </p:spPr>
        <p:txBody>
          <a:bodyPr spcFirstLastPara="1" wrap="square" lIns="91425" tIns="45700" rIns="91425" bIns="45700" anchor="b" anchorCtr="0">
            <a:normAutofit/>
          </a:bodyPr>
          <a:lstStyle/>
          <a:p>
            <a:pPr marL="0" lvl="0" indent="0" algn="ctr">
              <a:lnSpc>
                <a:spcPct val="90000"/>
              </a:lnSpc>
              <a:spcBef>
                <a:spcPts val="0"/>
              </a:spcBef>
              <a:spcAft>
                <a:spcPts val="0"/>
              </a:spcAft>
              <a:buNone/>
            </a:pPr>
            <a:r>
              <a:rPr lang="en-US" sz="4400" b="1" dirty="0">
                <a:solidFill>
                  <a:srgbClr val="FF0000"/>
                </a:solidFill>
                <a:latin typeface="Calibri"/>
                <a:cs typeface="Calibri"/>
              </a:rPr>
              <a:t>English</a:t>
            </a:r>
            <a:endParaRPr lang="en-US" dirty="0">
              <a:solidFill>
                <a:srgbClr val="FF0000"/>
              </a:solidFill>
              <a:latin typeface="Calibri"/>
              <a:cs typeface="Calibri"/>
            </a:endParaRPr>
          </a:p>
        </p:txBody>
      </p:sp>
      <p:sp>
        <p:nvSpPr>
          <p:cNvPr id="112" name="Google Shape;112;p3"/>
          <p:cNvSpPr txBox="1">
            <a:spLocks noGrp="1"/>
          </p:cNvSpPr>
          <p:nvPr>
            <p:ph type="subTitle" idx="1"/>
          </p:nvPr>
        </p:nvSpPr>
        <p:spPr>
          <a:xfrm>
            <a:off x="2381969" y="1061535"/>
            <a:ext cx="9727676" cy="5731195"/>
          </a:xfrm>
          <a:prstGeom prst="rect">
            <a:avLst/>
          </a:prstGeom>
          <a:noFill/>
          <a:ln>
            <a:noFill/>
          </a:ln>
        </p:spPr>
        <p:txBody>
          <a:bodyPr spcFirstLastPara="1" wrap="square" lIns="91425" tIns="45700" rIns="91425" bIns="45700" anchor="t" anchorCtr="0">
            <a:noAutofit/>
          </a:bodyPr>
          <a:lstStyle/>
          <a:p>
            <a:pPr marR="0" lvl="0" algn="l" rtl="0">
              <a:spcAft>
                <a:spcPts val="0"/>
              </a:spcAft>
              <a:buClr>
                <a:schemeClr val="dk1"/>
              </a:buClr>
              <a:buFont typeface="Arial"/>
              <a:buNone/>
            </a:pPr>
            <a:r>
              <a:rPr lang="en-US" sz="2800" b="1" dirty="0">
                <a:latin typeface="Calibri"/>
                <a:cs typeface="Calibri"/>
                <a:sym typeface="Arial"/>
              </a:rPr>
              <a:t>Aims </a:t>
            </a:r>
            <a:r>
              <a:rPr lang="en-US" sz="2800" b="1" i="0" dirty="0">
                <a:latin typeface="Calibri"/>
                <a:cs typeface="Calibri"/>
                <a:sym typeface="Arial"/>
              </a:rPr>
              <a:t>of </a:t>
            </a:r>
            <a:r>
              <a:rPr lang="en-US" sz="2800" b="1" dirty="0">
                <a:latin typeface="Calibri"/>
                <a:cs typeface="Calibri"/>
                <a:sym typeface="Arial"/>
              </a:rPr>
              <a:t>the English Curriculum</a:t>
            </a:r>
            <a:endParaRPr lang="en-US" sz="2800" dirty="0">
              <a:latin typeface="Calibri"/>
              <a:cs typeface="Calibri"/>
            </a:endParaRPr>
          </a:p>
          <a:p>
            <a:pPr algn="l"/>
            <a:r>
              <a:rPr lang="en-US" sz="2000" dirty="0">
                <a:latin typeface="Calibri"/>
                <a:ea typeface="Arial"/>
                <a:cs typeface="Calibri"/>
                <a:sym typeface="Arial"/>
              </a:rPr>
              <a:t>The national curriculum for English aims </a:t>
            </a:r>
            <a:r>
              <a:rPr lang="en-US" sz="2000" b="0" i="0" u="none" strike="noStrike" cap="none" dirty="0">
                <a:latin typeface="Calibri"/>
                <a:ea typeface="Arial"/>
                <a:cs typeface="Calibri"/>
                <a:sym typeface="Arial"/>
              </a:rPr>
              <a:t>to</a:t>
            </a:r>
            <a:r>
              <a:rPr lang="en-US" sz="2000" dirty="0">
                <a:latin typeface="Calibri"/>
                <a:ea typeface="Arial"/>
                <a:cs typeface="Calibri"/>
                <a:sym typeface="Arial"/>
              </a:rPr>
              <a:t> ensure that all pupils</a:t>
            </a:r>
            <a:r>
              <a:rPr lang="en-US" sz="2000" b="0" i="0" u="none" strike="noStrike" cap="none" dirty="0">
                <a:latin typeface="Calibri"/>
                <a:ea typeface="Arial"/>
                <a:cs typeface="Calibri"/>
                <a:sym typeface="Arial"/>
              </a:rPr>
              <a:t>:</a:t>
            </a:r>
            <a:endParaRPr sz="2000" dirty="0">
              <a:latin typeface="Calibri"/>
              <a:cs typeface="Calibri"/>
            </a:endParaRPr>
          </a:p>
          <a:p>
            <a:pPr marL="285750" indent="-285750" algn="l">
              <a:buFont typeface="Arial" pitchFamily="34" charset="0"/>
              <a:buChar char="•"/>
            </a:pPr>
            <a:r>
              <a:rPr lang="en-GB" sz="2000" dirty="0">
                <a:cs typeface="Arial"/>
              </a:rPr>
              <a:t>read easily, fluently and with good understanding</a:t>
            </a:r>
          </a:p>
          <a:p>
            <a:pPr marL="285750" indent="-285750" algn="l">
              <a:buFont typeface="Arial" pitchFamily="34" charset="0"/>
              <a:buChar char="•"/>
            </a:pPr>
            <a:r>
              <a:rPr lang="en-GB" sz="2000" dirty="0">
                <a:cs typeface="Arial"/>
              </a:rPr>
              <a:t>develop the habit of reading widely and often, for pleasure and information</a:t>
            </a:r>
          </a:p>
          <a:p>
            <a:pPr marL="285750" indent="-285750" algn="l">
              <a:buFont typeface="Arial" pitchFamily="34" charset="0"/>
              <a:buChar char="•"/>
            </a:pPr>
            <a:r>
              <a:rPr lang="en-GB" sz="2000" dirty="0">
                <a:cs typeface="Arial"/>
              </a:rPr>
              <a:t>acquire a wide vocabulary, and understanding of grammar knowledge of linguistic conventions for reading, writing and spoken language</a:t>
            </a:r>
          </a:p>
          <a:p>
            <a:pPr marL="285750" indent="-285750" algn="l">
              <a:buFont typeface="Arial" pitchFamily="34" charset="0"/>
              <a:buChar char="•"/>
            </a:pPr>
            <a:r>
              <a:rPr lang="en-GB" sz="2000" dirty="0">
                <a:cs typeface="Arial"/>
              </a:rPr>
              <a:t>appreciate our rich and varied literary heritage</a:t>
            </a:r>
          </a:p>
          <a:p>
            <a:pPr marL="285750" indent="-285750" algn="l">
              <a:buFont typeface="Arial" pitchFamily="34" charset="0"/>
              <a:buChar char="•"/>
            </a:pPr>
            <a:r>
              <a:rPr lang="en-GB" sz="2000" dirty="0">
                <a:cs typeface="Arial"/>
              </a:rPr>
              <a:t>write clearly accurately and coherently, adapting their language and style in and for a range of contexts, purposes and audiences</a:t>
            </a:r>
          </a:p>
          <a:p>
            <a:pPr marL="285750" indent="-285750" algn="l">
              <a:buFont typeface="Arial" pitchFamily="34" charset="0"/>
              <a:buChar char="•"/>
            </a:pPr>
            <a:r>
              <a:rPr lang="en-GB" sz="2000" dirty="0">
                <a:cs typeface="Arial"/>
              </a:rPr>
              <a:t>use discussion in order to learn; they should be able to elaborate and explain clearly their understanding and ideas</a:t>
            </a:r>
          </a:p>
          <a:p>
            <a:pPr marL="285750" indent="-285750" algn="l">
              <a:buFont typeface="Arial" pitchFamily="34" charset="0"/>
              <a:buChar char="•"/>
            </a:pPr>
            <a:r>
              <a:rPr lang="en-GB" sz="2000" dirty="0">
                <a:cs typeface="Arial"/>
              </a:rPr>
              <a:t>are competent in the art of speaking and listening, making formal presentations, demonstrating to others and participating in debate </a:t>
            </a:r>
            <a:endParaRPr lang="en-US" dirty="0">
              <a:cs typeface="Arial"/>
            </a:endParaRPr>
          </a:p>
          <a:p>
            <a:pPr>
              <a:buClr>
                <a:schemeClr val="dk1"/>
              </a:buClr>
              <a:buSzPts val="2000"/>
            </a:pPr>
            <a:endParaRPr lang="en-US" sz="2000" dirty="0">
              <a:cs typeface="Calibri" panose="020F0502020204030204"/>
            </a:endParaRPr>
          </a:p>
        </p:txBody>
      </p:sp>
      <p:sp>
        <p:nvSpPr>
          <p:cNvPr id="113" name="Google Shape;113;p3"/>
          <p:cNvSpPr/>
          <p:nvPr/>
        </p:nvSpPr>
        <p:spPr>
          <a:xfrm>
            <a:off x="0" y="0"/>
            <a:ext cx="12192000" cy="15875"/>
          </a:xfrm>
          <a:prstGeom prst="rect">
            <a:avLst/>
          </a:prstGeom>
          <a:solidFill>
            <a:srgbClr val="00000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 name="Google Shape;86;p1">
            <a:extLst>
              <a:ext uri="{FF2B5EF4-FFF2-40B4-BE49-F238E27FC236}">
                <a16:creationId xmlns:a16="http://schemas.microsoft.com/office/drawing/2014/main" id="{58602E39-170F-4CA8-B270-80098F1CA1B6}"/>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1" name="Google Shape;88;p1">
            <a:extLst>
              <a:ext uri="{FF2B5EF4-FFF2-40B4-BE49-F238E27FC236}">
                <a16:creationId xmlns:a16="http://schemas.microsoft.com/office/drawing/2014/main" id="{9A1CFF53-4FC4-4006-A5B0-D77088441518}"/>
              </a:ext>
            </a:extLst>
          </p:cNvPr>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9" name="Picture 8"/>
          <p:cNvPicPr>
            <a:picLocks noChangeAspect="1"/>
          </p:cNvPicPr>
          <p:nvPr/>
        </p:nvPicPr>
        <p:blipFill>
          <a:blip r:embed="rId3"/>
          <a:stretch>
            <a:fillRect/>
          </a:stretch>
        </p:blipFill>
        <p:spPr>
          <a:xfrm>
            <a:off x="399125" y="325363"/>
            <a:ext cx="1285875" cy="638175"/>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05">
          <a:extLst>
            <a:ext uri="{FF2B5EF4-FFF2-40B4-BE49-F238E27FC236}">
              <a16:creationId xmlns:a16="http://schemas.microsoft.com/office/drawing/2014/main" id="{2A06718C-A4FD-C45F-0FF8-D4EE3E127C45}"/>
            </a:ext>
          </a:extLst>
        </p:cNvPr>
        <p:cNvGrpSpPr/>
        <p:nvPr/>
      </p:nvGrpSpPr>
      <p:grpSpPr>
        <a:xfrm>
          <a:off x="0" y="0"/>
          <a:ext cx="0" cy="0"/>
          <a:chOff x="0" y="0"/>
          <a:chExt cx="0" cy="0"/>
        </a:xfrm>
      </p:grpSpPr>
      <p:sp>
        <p:nvSpPr>
          <p:cNvPr id="107" name="Google Shape;107;p3">
            <a:extLst>
              <a:ext uri="{FF2B5EF4-FFF2-40B4-BE49-F238E27FC236}">
                <a16:creationId xmlns:a16="http://schemas.microsoft.com/office/drawing/2014/main" id="{44A6AEE1-2858-CF5C-ED9E-2146535AD48E}"/>
              </a:ext>
            </a:extLst>
          </p:cNvPr>
          <p:cNvSpPr txBox="1">
            <a:spLocks noGrp="1"/>
          </p:cNvSpPr>
          <p:nvPr>
            <p:ph type="ctrTitle"/>
          </p:nvPr>
        </p:nvSpPr>
        <p:spPr>
          <a:xfrm>
            <a:off x="2266950" y="37151"/>
            <a:ext cx="9144000" cy="871538"/>
          </a:xfrm>
          <a:prstGeom prst="rect">
            <a:avLst/>
          </a:prstGeom>
          <a:noFill/>
          <a:ln>
            <a:noFill/>
          </a:ln>
        </p:spPr>
        <p:txBody>
          <a:bodyPr spcFirstLastPara="1" wrap="square" lIns="91425" tIns="45700" rIns="91425" bIns="45700" anchor="b" anchorCtr="0">
            <a:normAutofit/>
          </a:bodyPr>
          <a:lstStyle/>
          <a:p>
            <a:pPr marL="0" lvl="0" indent="0" algn="ctr">
              <a:lnSpc>
                <a:spcPct val="90000"/>
              </a:lnSpc>
              <a:spcBef>
                <a:spcPts val="0"/>
              </a:spcBef>
              <a:spcAft>
                <a:spcPts val="0"/>
              </a:spcAft>
              <a:buNone/>
            </a:pPr>
            <a:r>
              <a:rPr lang="en-US" sz="4400" b="1" dirty="0">
                <a:solidFill>
                  <a:srgbClr val="FF0000"/>
                </a:solidFill>
                <a:latin typeface="Calibri"/>
                <a:cs typeface="Calibri"/>
              </a:rPr>
              <a:t>English</a:t>
            </a:r>
            <a:endParaRPr lang="en-US" dirty="0">
              <a:solidFill>
                <a:srgbClr val="FF0000"/>
              </a:solidFill>
              <a:latin typeface="Calibri"/>
              <a:cs typeface="Calibri"/>
            </a:endParaRPr>
          </a:p>
        </p:txBody>
      </p:sp>
      <p:sp>
        <p:nvSpPr>
          <p:cNvPr id="112" name="Google Shape;112;p3">
            <a:extLst>
              <a:ext uri="{FF2B5EF4-FFF2-40B4-BE49-F238E27FC236}">
                <a16:creationId xmlns:a16="http://schemas.microsoft.com/office/drawing/2014/main" id="{C40B1CB3-2656-E787-697F-73C2E3EA82F4}"/>
              </a:ext>
            </a:extLst>
          </p:cNvPr>
          <p:cNvSpPr txBox="1">
            <a:spLocks noGrp="1"/>
          </p:cNvSpPr>
          <p:nvPr>
            <p:ph type="subTitle" idx="1"/>
          </p:nvPr>
        </p:nvSpPr>
        <p:spPr>
          <a:xfrm>
            <a:off x="2308340" y="908689"/>
            <a:ext cx="9727676" cy="5731195"/>
          </a:xfrm>
          <a:prstGeom prst="rect">
            <a:avLst/>
          </a:prstGeom>
          <a:noFill/>
          <a:ln>
            <a:noFill/>
          </a:ln>
        </p:spPr>
        <p:txBody>
          <a:bodyPr spcFirstLastPara="1" wrap="square" lIns="91425" tIns="45700" rIns="91425" bIns="45700" anchor="t" anchorCtr="0">
            <a:noAutofit/>
          </a:bodyPr>
          <a:lstStyle/>
          <a:p>
            <a:pPr marR="0" lvl="0" algn="l" rtl="0">
              <a:spcAft>
                <a:spcPts val="0"/>
              </a:spcAft>
              <a:buClr>
                <a:schemeClr val="dk1"/>
              </a:buClr>
              <a:buFont typeface="Arial"/>
              <a:buNone/>
            </a:pPr>
            <a:r>
              <a:rPr lang="en-US" sz="2800" b="1" dirty="0">
                <a:latin typeface="Calibri"/>
                <a:cs typeface="Calibri"/>
                <a:sym typeface="Arial"/>
              </a:rPr>
              <a:t>Aims </a:t>
            </a:r>
            <a:r>
              <a:rPr lang="en-US" sz="2800" b="1" i="0" dirty="0">
                <a:latin typeface="Calibri"/>
                <a:cs typeface="Calibri"/>
                <a:sym typeface="Arial"/>
              </a:rPr>
              <a:t>of </a:t>
            </a:r>
            <a:r>
              <a:rPr lang="en-US" sz="2800" b="1" dirty="0">
                <a:latin typeface="Calibri"/>
                <a:cs typeface="Calibri"/>
                <a:sym typeface="Arial"/>
              </a:rPr>
              <a:t>the </a:t>
            </a:r>
            <a:r>
              <a:rPr lang="en-US" sz="2800" b="1" u="sng" dirty="0">
                <a:latin typeface="Calibri"/>
                <a:cs typeface="Calibri"/>
                <a:sym typeface="Arial"/>
              </a:rPr>
              <a:t>writing</a:t>
            </a:r>
            <a:r>
              <a:rPr lang="en-US" sz="2800" b="1" dirty="0">
                <a:latin typeface="Calibri"/>
                <a:cs typeface="Calibri"/>
                <a:sym typeface="Arial"/>
              </a:rPr>
              <a:t> Curriculum</a:t>
            </a:r>
          </a:p>
          <a:p>
            <a:pPr algn="l"/>
            <a:r>
              <a:rPr lang="en-GB" sz="2000" dirty="0"/>
              <a:t>Our writing curriculum at Springfield Infant School is designed with a coherent progression of skills across Reception and Key Stage 1. </a:t>
            </a:r>
          </a:p>
          <a:p>
            <a:pPr algn="l"/>
            <a:r>
              <a:rPr lang="en-GB" sz="2000" dirty="0"/>
              <a:t>We are committed to:</a:t>
            </a:r>
          </a:p>
          <a:p>
            <a:pPr marL="342900" indent="-342900" algn="l">
              <a:buFont typeface="Arial" panose="020B0604020202020204" pitchFamily="34" charset="0"/>
              <a:buChar char="•"/>
            </a:pPr>
            <a:r>
              <a:rPr lang="en-GB" sz="2000" dirty="0"/>
              <a:t>Building early language and writing skills through rich, purposeful opportunities that are engaging and relevant to children’s experiences.</a:t>
            </a:r>
          </a:p>
          <a:p>
            <a:pPr marL="342900" indent="-342900" algn="l">
              <a:buFont typeface="Arial" panose="020B0604020202020204" pitchFamily="34" charset="0"/>
              <a:buChar char="•"/>
            </a:pPr>
            <a:r>
              <a:rPr lang="en-GB" sz="2000" dirty="0"/>
              <a:t>Developing phonics knowledge and fine motor skills to support accurate spelling and fluent handwriting.</a:t>
            </a:r>
          </a:p>
          <a:p>
            <a:pPr marL="342900" indent="-342900" algn="l">
              <a:buFont typeface="Arial" panose="020B0604020202020204" pitchFamily="34" charset="0"/>
              <a:buChar char="•"/>
            </a:pPr>
            <a:r>
              <a:rPr lang="en-GB" sz="2000" dirty="0"/>
              <a:t>Encouraging children to express themselves creatively and with confidence, using varied vocabulary and sentence structures.</a:t>
            </a:r>
          </a:p>
          <a:p>
            <a:pPr marL="342900" indent="-342900" algn="l">
              <a:buFont typeface="Arial" panose="020B0604020202020204" pitchFamily="34" charset="0"/>
              <a:buChar char="•"/>
            </a:pPr>
            <a:r>
              <a:rPr lang="en-GB" sz="2000" dirty="0"/>
              <a:t>Embedding reading and writing as interconnected skills, understanding that strong reading underpins effective writing.</a:t>
            </a:r>
          </a:p>
          <a:p>
            <a:pPr marL="342900" indent="-342900" algn="l">
              <a:buFont typeface="Arial" panose="020B0604020202020204" pitchFamily="34" charset="0"/>
              <a:buChar char="•"/>
            </a:pPr>
            <a:r>
              <a:rPr lang="en-GB" sz="2000" dirty="0"/>
              <a:t>Promoting inclusive practices that meet the diverse needs of all learners, ensuring equity of opportunity.</a:t>
            </a:r>
          </a:p>
          <a:p>
            <a:pPr marL="342900" indent="-342900" algn="l">
              <a:buFont typeface="Arial" panose="020B0604020202020204" pitchFamily="34" charset="0"/>
              <a:buChar char="•"/>
            </a:pPr>
            <a:r>
              <a:rPr lang="en-GB" sz="2000" dirty="0"/>
              <a:t>Providing a broad and balanced curriculum that connects writing with real-world contexts, making learning meaningful and purposeful.</a:t>
            </a:r>
          </a:p>
          <a:p>
            <a:pPr marR="0" lvl="0" algn="l" rtl="0">
              <a:spcAft>
                <a:spcPts val="0"/>
              </a:spcAft>
              <a:buClr>
                <a:schemeClr val="dk1"/>
              </a:buClr>
              <a:buFont typeface="Arial"/>
              <a:buNone/>
            </a:pPr>
            <a:endParaRPr lang="en-US" sz="2800" dirty="0">
              <a:latin typeface="Calibri"/>
              <a:cs typeface="Calibri"/>
            </a:endParaRPr>
          </a:p>
          <a:p>
            <a:pPr>
              <a:buClr>
                <a:schemeClr val="dk1"/>
              </a:buClr>
              <a:buSzPts val="2000"/>
            </a:pPr>
            <a:endParaRPr lang="en-US" sz="2000" dirty="0">
              <a:cs typeface="Calibri" panose="020F0502020204030204"/>
            </a:endParaRPr>
          </a:p>
        </p:txBody>
      </p:sp>
      <p:sp>
        <p:nvSpPr>
          <p:cNvPr id="113" name="Google Shape;113;p3">
            <a:extLst>
              <a:ext uri="{FF2B5EF4-FFF2-40B4-BE49-F238E27FC236}">
                <a16:creationId xmlns:a16="http://schemas.microsoft.com/office/drawing/2014/main" id="{D115A0FB-41EE-CAD5-BF18-5C1D9E974A56}"/>
              </a:ext>
            </a:extLst>
          </p:cNvPr>
          <p:cNvSpPr/>
          <p:nvPr/>
        </p:nvSpPr>
        <p:spPr>
          <a:xfrm>
            <a:off x="0" y="0"/>
            <a:ext cx="12192000" cy="15875"/>
          </a:xfrm>
          <a:prstGeom prst="rect">
            <a:avLst/>
          </a:prstGeom>
          <a:solidFill>
            <a:srgbClr val="00000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 name="Google Shape;86;p1">
            <a:extLst>
              <a:ext uri="{FF2B5EF4-FFF2-40B4-BE49-F238E27FC236}">
                <a16:creationId xmlns:a16="http://schemas.microsoft.com/office/drawing/2014/main" id="{383AD88E-DCC7-76C1-CD5D-58E05D465F61}"/>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1" name="Google Shape;88;p1">
            <a:extLst>
              <a:ext uri="{FF2B5EF4-FFF2-40B4-BE49-F238E27FC236}">
                <a16:creationId xmlns:a16="http://schemas.microsoft.com/office/drawing/2014/main" id="{BD8F01DF-32A2-0B28-BB11-910CBDC94C30}"/>
              </a:ext>
            </a:extLst>
          </p:cNvPr>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9" name="Picture 8">
            <a:extLst>
              <a:ext uri="{FF2B5EF4-FFF2-40B4-BE49-F238E27FC236}">
                <a16:creationId xmlns:a16="http://schemas.microsoft.com/office/drawing/2014/main" id="{E9312C8B-84B6-8500-DD1C-C52D75F78628}"/>
              </a:ext>
            </a:extLst>
          </p:cNvPr>
          <p:cNvPicPr>
            <a:picLocks noChangeAspect="1"/>
          </p:cNvPicPr>
          <p:nvPr/>
        </p:nvPicPr>
        <p:blipFill>
          <a:blip r:embed="rId3"/>
          <a:stretch>
            <a:fillRect/>
          </a:stretch>
        </p:blipFill>
        <p:spPr>
          <a:xfrm>
            <a:off x="399125" y="325363"/>
            <a:ext cx="1285875" cy="638175"/>
          </a:xfrm>
          <a:prstGeom prst="rect">
            <a:avLst/>
          </a:prstGeom>
        </p:spPr>
      </p:pic>
    </p:spTree>
    <p:extLst>
      <p:ext uri="{BB962C8B-B14F-4D97-AF65-F5344CB8AC3E}">
        <p14:creationId xmlns:p14="http://schemas.microsoft.com/office/powerpoint/2010/main" val="35976852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05">
          <a:extLst>
            <a:ext uri="{FF2B5EF4-FFF2-40B4-BE49-F238E27FC236}">
              <a16:creationId xmlns:a16="http://schemas.microsoft.com/office/drawing/2014/main" id="{6CDC35EB-8466-BEF8-151B-66C0D9916CAB}"/>
            </a:ext>
          </a:extLst>
        </p:cNvPr>
        <p:cNvGrpSpPr/>
        <p:nvPr/>
      </p:nvGrpSpPr>
      <p:grpSpPr>
        <a:xfrm>
          <a:off x="0" y="0"/>
          <a:ext cx="0" cy="0"/>
          <a:chOff x="0" y="0"/>
          <a:chExt cx="0" cy="0"/>
        </a:xfrm>
      </p:grpSpPr>
      <p:sp>
        <p:nvSpPr>
          <p:cNvPr id="107" name="Google Shape;107;p3">
            <a:extLst>
              <a:ext uri="{FF2B5EF4-FFF2-40B4-BE49-F238E27FC236}">
                <a16:creationId xmlns:a16="http://schemas.microsoft.com/office/drawing/2014/main" id="{3E7F766D-B742-0D90-666E-E2DFF09B5E1D}"/>
              </a:ext>
            </a:extLst>
          </p:cNvPr>
          <p:cNvSpPr txBox="1">
            <a:spLocks noGrp="1"/>
          </p:cNvSpPr>
          <p:nvPr>
            <p:ph type="ctrTitle"/>
          </p:nvPr>
        </p:nvSpPr>
        <p:spPr>
          <a:xfrm>
            <a:off x="2266950" y="37151"/>
            <a:ext cx="9144000" cy="871538"/>
          </a:xfrm>
          <a:prstGeom prst="rect">
            <a:avLst/>
          </a:prstGeom>
          <a:noFill/>
          <a:ln>
            <a:noFill/>
          </a:ln>
        </p:spPr>
        <p:txBody>
          <a:bodyPr spcFirstLastPara="1" wrap="square" lIns="91425" tIns="45700" rIns="91425" bIns="45700" anchor="b" anchorCtr="0">
            <a:normAutofit/>
          </a:bodyPr>
          <a:lstStyle/>
          <a:p>
            <a:pPr marL="0" lvl="0" indent="0" algn="ctr">
              <a:lnSpc>
                <a:spcPct val="90000"/>
              </a:lnSpc>
              <a:spcBef>
                <a:spcPts val="0"/>
              </a:spcBef>
              <a:spcAft>
                <a:spcPts val="0"/>
              </a:spcAft>
              <a:buNone/>
            </a:pPr>
            <a:r>
              <a:rPr lang="en-US" sz="4400" b="1" dirty="0">
                <a:solidFill>
                  <a:srgbClr val="FF0000"/>
                </a:solidFill>
                <a:latin typeface="Calibri"/>
                <a:cs typeface="Calibri"/>
              </a:rPr>
              <a:t>English</a:t>
            </a:r>
            <a:endParaRPr lang="en-US" dirty="0">
              <a:solidFill>
                <a:srgbClr val="FF0000"/>
              </a:solidFill>
              <a:latin typeface="Calibri"/>
              <a:cs typeface="Calibri"/>
            </a:endParaRPr>
          </a:p>
        </p:txBody>
      </p:sp>
      <p:sp>
        <p:nvSpPr>
          <p:cNvPr id="112" name="Google Shape;112;p3">
            <a:extLst>
              <a:ext uri="{FF2B5EF4-FFF2-40B4-BE49-F238E27FC236}">
                <a16:creationId xmlns:a16="http://schemas.microsoft.com/office/drawing/2014/main" id="{25757727-2E49-9201-98E0-CB2F951B92E7}"/>
              </a:ext>
            </a:extLst>
          </p:cNvPr>
          <p:cNvSpPr txBox="1">
            <a:spLocks noGrp="1"/>
          </p:cNvSpPr>
          <p:nvPr>
            <p:ph type="subTitle" idx="1"/>
          </p:nvPr>
        </p:nvSpPr>
        <p:spPr>
          <a:xfrm>
            <a:off x="2381969" y="1061535"/>
            <a:ext cx="9727676" cy="5731195"/>
          </a:xfrm>
          <a:prstGeom prst="rect">
            <a:avLst/>
          </a:prstGeom>
          <a:noFill/>
          <a:ln>
            <a:noFill/>
          </a:ln>
        </p:spPr>
        <p:txBody>
          <a:bodyPr spcFirstLastPara="1" wrap="square" lIns="91425" tIns="45700" rIns="91425" bIns="45700" anchor="t" anchorCtr="0">
            <a:noAutofit/>
          </a:bodyPr>
          <a:lstStyle/>
          <a:p>
            <a:pPr marR="0" lvl="0" algn="l" rtl="0">
              <a:spcAft>
                <a:spcPts val="0"/>
              </a:spcAft>
              <a:buClr>
                <a:schemeClr val="dk1"/>
              </a:buClr>
              <a:buFont typeface="Arial"/>
              <a:buNone/>
            </a:pPr>
            <a:r>
              <a:rPr lang="en-US" sz="2800" b="1" dirty="0">
                <a:latin typeface="Calibri"/>
                <a:cs typeface="Calibri"/>
                <a:sym typeface="Arial"/>
              </a:rPr>
              <a:t>Aims </a:t>
            </a:r>
            <a:r>
              <a:rPr lang="en-US" sz="2800" b="1" i="0" dirty="0">
                <a:latin typeface="Calibri"/>
                <a:cs typeface="Calibri"/>
                <a:sym typeface="Arial"/>
              </a:rPr>
              <a:t>of </a:t>
            </a:r>
            <a:r>
              <a:rPr lang="en-US" sz="2800" b="1" dirty="0">
                <a:latin typeface="Calibri"/>
                <a:cs typeface="Calibri"/>
                <a:sym typeface="Arial"/>
              </a:rPr>
              <a:t>the </a:t>
            </a:r>
            <a:r>
              <a:rPr lang="en-US" sz="2800" b="1" u="sng" dirty="0">
                <a:latin typeface="Calibri"/>
                <a:cs typeface="Calibri"/>
                <a:sym typeface="Arial"/>
              </a:rPr>
              <a:t>reading</a:t>
            </a:r>
            <a:r>
              <a:rPr lang="en-US" sz="2800" b="1" dirty="0">
                <a:latin typeface="Calibri"/>
                <a:cs typeface="Calibri"/>
                <a:sym typeface="Arial"/>
              </a:rPr>
              <a:t> Curriculum</a:t>
            </a:r>
          </a:p>
          <a:p>
            <a:pPr marL="342900" lvl="0" indent="-342900" algn="l">
              <a:buClr>
                <a:schemeClr val="dk1"/>
              </a:buClr>
              <a:buFont typeface="Arial" panose="020B0604020202020204" pitchFamily="34" charset="0"/>
              <a:buChar char="•"/>
            </a:pPr>
            <a:r>
              <a:rPr lang="en-US" dirty="0"/>
              <a:t>To teach pupils the skills to read confidently with prosody and clear comprehension skills. </a:t>
            </a:r>
          </a:p>
          <a:p>
            <a:pPr marL="342900" lvl="0" indent="-342900" algn="l">
              <a:buClr>
                <a:schemeClr val="dk1"/>
              </a:buClr>
              <a:buFont typeface="Arial" panose="020B0604020202020204" pitchFamily="34" charset="0"/>
              <a:buChar char="•"/>
            </a:pPr>
            <a:r>
              <a:rPr lang="en-US" dirty="0"/>
              <a:t>To enable children to become independent in their own reading and learning, for them to develop their own interests and choose the types of texts they want to read. </a:t>
            </a:r>
          </a:p>
          <a:p>
            <a:pPr marL="342900" lvl="0" indent="-342900" algn="l">
              <a:buClr>
                <a:schemeClr val="dk1"/>
              </a:buClr>
              <a:buFont typeface="Arial" panose="020B0604020202020204" pitchFamily="34" charset="0"/>
              <a:buChar char="•"/>
            </a:pPr>
            <a:r>
              <a:rPr lang="en-US" dirty="0"/>
              <a:t>To introduce our young learners to the world of knowledge through texts that provide breadth and variety, both through shared stories and independent reading.</a:t>
            </a:r>
          </a:p>
          <a:p>
            <a:pPr marL="342900" lvl="0" indent="-342900" algn="l">
              <a:buClr>
                <a:schemeClr val="dk1"/>
              </a:buClr>
              <a:buFont typeface="Arial" panose="020B0604020202020204" pitchFamily="34" charset="0"/>
              <a:buChar char="•"/>
            </a:pPr>
            <a:r>
              <a:rPr lang="en-US" dirty="0"/>
              <a:t>For pupils to develop culturally, emotionally, intellectually, socially and spiritually, through carefully chosen texts. </a:t>
            </a:r>
          </a:p>
          <a:p>
            <a:pPr marL="342900" lvl="0" indent="-342900" algn="l">
              <a:buClr>
                <a:schemeClr val="dk1"/>
              </a:buClr>
              <a:buFont typeface="Arial" panose="020B0604020202020204" pitchFamily="34" charset="0"/>
              <a:buChar char="•"/>
            </a:pPr>
            <a:r>
              <a:rPr lang="en-US" dirty="0"/>
              <a:t>For competent readers to be able to acquire both new knowledge and to build on what they already know. </a:t>
            </a:r>
          </a:p>
          <a:p>
            <a:pPr marL="342900" lvl="0" indent="-342900" algn="l">
              <a:buClr>
                <a:schemeClr val="dk1"/>
              </a:buClr>
              <a:buFont typeface="Arial" panose="020B0604020202020204" pitchFamily="34" charset="0"/>
              <a:buChar char="•"/>
            </a:pPr>
            <a:r>
              <a:rPr lang="en-US" dirty="0"/>
              <a:t>To develop the skills to discuss and compare characters, stories and genres</a:t>
            </a:r>
            <a:endParaRPr lang="en-US" sz="2800" dirty="0">
              <a:latin typeface="Calibri"/>
              <a:cs typeface="Calibri"/>
            </a:endParaRPr>
          </a:p>
          <a:p>
            <a:pPr>
              <a:buClr>
                <a:schemeClr val="dk1"/>
              </a:buClr>
              <a:buSzPts val="2000"/>
            </a:pPr>
            <a:endParaRPr lang="en-US" sz="2000" dirty="0">
              <a:cs typeface="Calibri" panose="020F0502020204030204"/>
            </a:endParaRPr>
          </a:p>
        </p:txBody>
      </p:sp>
      <p:sp>
        <p:nvSpPr>
          <p:cNvPr id="113" name="Google Shape;113;p3">
            <a:extLst>
              <a:ext uri="{FF2B5EF4-FFF2-40B4-BE49-F238E27FC236}">
                <a16:creationId xmlns:a16="http://schemas.microsoft.com/office/drawing/2014/main" id="{18FDA3B3-5874-CA35-BD5E-4E0E9A1AFDD2}"/>
              </a:ext>
            </a:extLst>
          </p:cNvPr>
          <p:cNvSpPr/>
          <p:nvPr/>
        </p:nvSpPr>
        <p:spPr>
          <a:xfrm>
            <a:off x="0" y="0"/>
            <a:ext cx="12192000" cy="15875"/>
          </a:xfrm>
          <a:prstGeom prst="rect">
            <a:avLst/>
          </a:prstGeom>
          <a:solidFill>
            <a:srgbClr val="00000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 name="Google Shape;86;p1">
            <a:extLst>
              <a:ext uri="{FF2B5EF4-FFF2-40B4-BE49-F238E27FC236}">
                <a16:creationId xmlns:a16="http://schemas.microsoft.com/office/drawing/2014/main" id="{48171827-DB8C-571C-4E68-53ED8B5F2FA2}"/>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1" name="Google Shape;88;p1">
            <a:extLst>
              <a:ext uri="{FF2B5EF4-FFF2-40B4-BE49-F238E27FC236}">
                <a16:creationId xmlns:a16="http://schemas.microsoft.com/office/drawing/2014/main" id="{4CD70803-1EB3-75CE-ECE5-3F04ED264F59}"/>
              </a:ext>
            </a:extLst>
          </p:cNvPr>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9" name="Picture 8">
            <a:extLst>
              <a:ext uri="{FF2B5EF4-FFF2-40B4-BE49-F238E27FC236}">
                <a16:creationId xmlns:a16="http://schemas.microsoft.com/office/drawing/2014/main" id="{49807BD8-9313-6F15-9B2B-F40111D58D38}"/>
              </a:ext>
            </a:extLst>
          </p:cNvPr>
          <p:cNvPicPr>
            <a:picLocks noChangeAspect="1"/>
          </p:cNvPicPr>
          <p:nvPr/>
        </p:nvPicPr>
        <p:blipFill>
          <a:blip r:embed="rId3"/>
          <a:stretch>
            <a:fillRect/>
          </a:stretch>
        </p:blipFill>
        <p:spPr>
          <a:xfrm>
            <a:off x="399125" y="325363"/>
            <a:ext cx="1285875" cy="638175"/>
          </a:xfrm>
          <a:prstGeom prst="rect">
            <a:avLst/>
          </a:prstGeom>
        </p:spPr>
      </p:pic>
    </p:spTree>
    <p:extLst>
      <p:ext uri="{BB962C8B-B14F-4D97-AF65-F5344CB8AC3E}">
        <p14:creationId xmlns:p14="http://schemas.microsoft.com/office/powerpoint/2010/main" val="24608140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05"/>
        <p:cNvGrpSpPr/>
        <p:nvPr/>
      </p:nvGrpSpPr>
      <p:grpSpPr>
        <a:xfrm>
          <a:off x="0" y="0"/>
          <a:ext cx="0" cy="0"/>
          <a:chOff x="0" y="0"/>
          <a:chExt cx="0" cy="0"/>
        </a:xfrm>
      </p:grpSpPr>
      <p:sp>
        <p:nvSpPr>
          <p:cNvPr id="107" name="Google Shape;107;p3"/>
          <p:cNvSpPr txBox="1">
            <a:spLocks noGrp="1"/>
          </p:cNvSpPr>
          <p:nvPr>
            <p:ph type="ctrTitle"/>
          </p:nvPr>
        </p:nvSpPr>
        <p:spPr>
          <a:xfrm>
            <a:off x="2266950" y="37151"/>
            <a:ext cx="9144000" cy="871538"/>
          </a:xfrm>
          <a:prstGeom prst="rect">
            <a:avLst/>
          </a:prstGeom>
          <a:noFill/>
          <a:ln>
            <a:noFill/>
          </a:ln>
        </p:spPr>
        <p:txBody>
          <a:bodyPr spcFirstLastPara="1" wrap="square" lIns="91425" tIns="45700" rIns="91425" bIns="45700" anchor="b" anchorCtr="0">
            <a:normAutofit fontScale="90000"/>
          </a:bodyPr>
          <a:lstStyle/>
          <a:p>
            <a:pPr marL="0" lvl="0" indent="0" algn="ctr">
              <a:lnSpc>
                <a:spcPct val="90000"/>
              </a:lnSpc>
              <a:spcBef>
                <a:spcPts val="0"/>
              </a:spcBef>
              <a:spcAft>
                <a:spcPts val="0"/>
              </a:spcAft>
              <a:buNone/>
            </a:pPr>
            <a:r>
              <a:rPr lang="en-US" dirty="0">
                <a:solidFill>
                  <a:srgbClr val="FF0000"/>
                </a:solidFill>
                <a:latin typeface="Calibri"/>
                <a:cs typeface="Calibri"/>
              </a:rPr>
              <a:t>English</a:t>
            </a:r>
          </a:p>
        </p:txBody>
      </p:sp>
      <p:sp>
        <p:nvSpPr>
          <p:cNvPr id="112" name="Google Shape;112;p3"/>
          <p:cNvSpPr txBox="1">
            <a:spLocks noGrp="1"/>
          </p:cNvSpPr>
          <p:nvPr>
            <p:ph type="subTitle" idx="1"/>
          </p:nvPr>
        </p:nvSpPr>
        <p:spPr>
          <a:xfrm>
            <a:off x="2381969" y="1061535"/>
            <a:ext cx="9727676" cy="5731195"/>
          </a:xfrm>
          <a:prstGeom prst="rect">
            <a:avLst/>
          </a:prstGeom>
          <a:noFill/>
          <a:ln>
            <a:noFill/>
          </a:ln>
        </p:spPr>
        <p:txBody>
          <a:bodyPr spcFirstLastPara="1" wrap="square" lIns="91425" tIns="45700" rIns="91425" bIns="45700" anchor="t" anchorCtr="0">
            <a:noAutofit/>
          </a:bodyPr>
          <a:lstStyle/>
          <a:p>
            <a:pPr marR="0" lvl="0" algn="l" rtl="0">
              <a:spcAft>
                <a:spcPts val="0"/>
              </a:spcAft>
              <a:buClr>
                <a:schemeClr val="dk1"/>
              </a:buClr>
              <a:buFont typeface="Arial"/>
              <a:buNone/>
            </a:pPr>
            <a:r>
              <a:rPr lang="en-GB" sz="2800" b="1" dirty="0">
                <a:solidFill>
                  <a:srgbClr val="FF0000"/>
                </a:solidFill>
                <a:latin typeface="Calibri"/>
                <a:cs typeface="Calibri"/>
                <a:sym typeface="Arial"/>
              </a:rPr>
              <a:t>Reading </a:t>
            </a:r>
          </a:p>
          <a:p>
            <a:pPr marR="0" lvl="0" algn="l" rtl="0">
              <a:spcAft>
                <a:spcPts val="0"/>
              </a:spcAft>
              <a:buClr>
                <a:schemeClr val="dk1"/>
              </a:buClr>
              <a:buFont typeface="Arial"/>
              <a:buNone/>
            </a:pPr>
            <a:r>
              <a:rPr lang="en-GB" dirty="0">
                <a:latin typeface="Calibri"/>
                <a:cs typeface="Calibri"/>
                <a:sym typeface="Arial"/>
              </a:rPr>
              <a:t>Word reading</a:t>
            </a:r>
          </a:p>
          <a:p>
            <a:pPr marR="0" lvl="0" algn="l" rtl="0">
              <a:spcAft>
                <a:spcPts val="0"/>
              </a:spcAft>
              <a:buClr>
                <a:schemeClr val="dk1"/>
              </a:buClr>
              <a:buFont typeface="Arial"/>
              <a:buNone/>
            </a:pPr>
            <a:r>
              <a:rPr lang="en-GB" dirty="0">
                <a:latin typeface="Calibri"/>
                <a:cs typeface="Calibri"/>
                <a:sym typeface="Arial"/>
              </a:rPr>
              <a:t>Prosody and fluency</a:t>
            </a:r>
          </a:p>
          <a:p>
            <a:pPr marR="0" lvl="0" algn="l" rtl="0">
              <a:spcAft>
                <a:spcPts val="0"/>
              </a:spcAft>
              <a:buClr>
                <a:schemeClr val="dk1"/>
              </a:buClr>
              <a:buFont typeface="Arial"/>
              <a:buNone/>
            </a:pPr>
            <a:r>
              <a:rPr lang="en-GB" dirty="0">
                <a:latin typeface="Calibri"/>
                <a:cs typeface="Calibri"/>
                <a:sym typeface="Arial"/>
              </a:rPr>
              <a:t>Comprehension (</a:t>
            </a:r>
            <a:r>
              <a:rPr lang="en-GB" i="1" dirty="0">
                <a:latin typeface="Calibri"/>
                <a:cs typeface="Calibri"/>
                <a:sym typeface="Arial"/>
              </a:rPr>
              <a:t>both listening and reading</a:t>
            </a:r>
            <a:r>
              <a:rPr lang="en-GB" dirty="0">
                <a:latin typeface="Calibri"/>
                <a:cs typeface="Calibri"/>
                <a:sym typeface="Arial"/>
              </a:rPr>
              <a:t>)</a:t>
            </a:r>
          </a:p>
          <a:p>
            <a:pPr marR="0" lvl="0" algn="l" rtl="0">
              <a:spcAft>
                <a:spcPts val="0"/>
              </a:spcAft>
              <a:buClr>
                <a:schemeClr val="dk1"/>
              </a:buClr>
              <a:buFont typeface="Arial"/>
              <a:buNone/>
            </a:pPr>
            <a:endParaRPr lang="en-GB" sz="2800" b="1" dirty="0">
              <a:solidFill>
                <a:srgbClr val="FF0000"/>
              </a:solidFill>
              <a:latin typeface="Calibri"/>
              <a:cs typeface="Calibri"/>
              <a:sym typeface="Arial"/>
            </a:endParaRPr>
          </a:p>
          <a:p>
            <a:pPr marR="0" lvl="0" algn="l" rtl="0">
              <a:spcAft>
                <a:spcPts val="0"/>
              </a:spcAft>
              <a:buClr>
                <a:schemeClr val="dk1"/>
              </a:buClr>
              <a:buFont typeface="Arial"/>
              <a:buNone/>
            </a:pPr>
            <a:r>
              <a:rPr lang="en-GB" sz="2800" b="1" dirty="0">
                <a:solidFill>
                  <a:srgbClr val="FF0000"/>
                </a:solidFill>
                <a:latin typeface="Calibri"/>
                <a:cs typeface="Calibri"/>
                <a:sym typeface="Arial"/>
              </a:rPr>
              <a:t>Writing </a:t>
            </a:r>
          </a:p>
          <a:p>
            <a:pPr marR="0" lvl="0" algn="l" rtl="0">
              <a:spcAft>
                <a:spcPts val="0"/>
              </a:spcAft>
              <a:buClr>
                <a:schemeClr val="dk1"/>
              </a:buClr>
              <a:buFont typeface="Arial"/>
              <a:buNone/>
            </a:pPr>
            <a:r>
              <a:rPr lang="en-GB" dirty="0">
                <a:latin typeface="Calibri"/>
                <a:cs typeface="Calibri"/>
                <a:sym typeface="Arial"/>
              </a:rPr>
              <a:t>Transcription (</a:t>
            </a:r>
            <a:r>
              <a:rPr lang="en-GB" i="1" dirty="0">
                <a:latin typeface="Calibri"/>
                <a:cs typeface="Calibri"/>
                <a:sym typeface="Arial"/>
              </a:rPr>
              <a:t>spelling and handwriting</a:t>
            </a:r>
            <a:r>
              <a:rPr lang="en-GB" dirty="0">
                <a:latin typeface="Calibri"/>
                <a:cs typeface="Calibri"/>
                <a:sym typeface="Arial"/>
              </a:rPr>
              <a:t>)</a:t>
            </a:r>
          </a:p>
          <a:p>
            <a:pPr marR="0" lvl="0" algn="l" rtl="0">
              <a:spcAft>
                <a:spcPts val="0"/>
              </a:spcAft>
              <a:buClr>
                <a:schemeClr val="dk1"/>
              </a:buClr>
              <a:buFont typeface="Arial"/>
              <a:buNone/>
            </a:pPr>
            <a:r>
              <a:rPr lang="en-GB" dirty="0">
                <a:latin typeface="Calibri"/>
                <a:cs typeface="Calibri"/>
                <a:sym typeface="Arial"/>
              </a:rPr>
              <a:t>Composition </a:t>
            </a:r>
            <a:r>
              <a:rPr lang="en-GB" i="1" dirty="0">
                <a:latin typeface="Calibri"/>
                <a:cs typeface="Calibri"/>
                <a:sym typeface="Arial"/>
              </a:rPr>
              <a:t>(articulating ideas and structuring them into speech and writing</a:t>
            </a:r>
            <a:r>
              <a:rPr lang="en-GB" dirty="0">
                <a:latin typeface="Calibri"/>
                <a:cs typeface="Calibri"/>
                <a:sym typeface="Arial"/>
              </a:rPr>
              <a:t>)</a:t>
            </a:r>
          </a:p>
          <a:p>
            <a:pPr lvl="0" algn="l">
              <a:buClr>
                <a:schemeClr val="dk1"/>
              </a:buClr>
            </a:pPr>
            <a:r>
              <a:rPr lang="en-GB" dirty="0"/>
              <a:t>Vocabulary, grammar and punctuation</a:t>
            </a:r>
            <a:endParaRPr lang="en-GB" dirty="0">
              <a:latin typeface="Calibri"/>
              <a:cs typeface="Calibri"/>
              <a:sym typeface="Arial"/>
            </a:endParaRPr>
          </a:p>
          <a:p>
            <a:pPr marR="0" lvl="0" algn="l" rtl="0">
              <a:spcAft>
                <a:spcPts val="0"/>
              </a:spcAft>
              <a:buClr>
                <a:schemeClr val="dk1"/>
              </a:buClr>
              <a:buFont typeface="Arial"/>
              <a:buNone/>
            </a:pPr>
            <a:endParaRPr lang="en-GB" sz="2800" b="1" dirty="0">
              <a:solidFill>
                <a:srgbClr val="FF0000"/>
              </a:solidFill>
              <a:latin typeface="Calibri"/>
              <a:cs typeface="Calibri"/>
              <a:sym typeface="Arial"/>
            </a:endParaRPr>
          </a:p>
          <a:p>
            <a:pPr marR="0" lvl="0" algn="l" rtl="0">
              <a:spcAft>
                <a:spcPts val="0"/>
              </a:spcAft>
              <a:buClr>
                <a:schemeClr val="dk1"/>
              </a:buClr>
              <a:buFont typeface="Arial"/>
              <a:buNone/>
            </a:pPr>
            <a:r>
              <a:rPr lang="en-GB" b="1" dirty="0">
                <a:solidFill>
                  <a:srgbClr val="FF0000"/>
                </a:solidFill>
                <a:latin typeface="Calibri"/>
                <a:cs typeface="Calibri"/>
                <a:sym typeface="Arial"/>
              </a:rPr>
              <a:t> </a:t>
            </a:r>
            <a:endParaRPr lang="en-US" dirty="0">
              <a:solidFill>
                <a:srgbClr val="FF0000"/>
              </a:solidFill>
              <a:cs typeface="Calibri"/>
            </a:endParaRPr>
          </a:p>
          <a:p>
            <a:pPr algn="l">
              <a:lnSpc>
                <a:spcPct val="100000"/>
              </a:lnSpc>
              <a:spcBef>
                <a:spcPts val="0"/>
              </a:spcBef>
              <a:buSzPts val="2000"/>
            </a:pPr>
            <a:endParaRPr lang="en-US" b="1" dirty="0">
              <a:cs typeface="Arial"/>
            </a:endParaRPr>
          </a:p>
          <a:p>
            <a:pPr>
              <a:buClr>
                <a:schemeClr val="dk1"/>
              </a:buClr>
              <a:buSzPts val="2000"/>
            </a:pPr>
            <a:endParaRPr lang="en-US" sz="2000" dirty="0">
              <a:cs typeface="Calibri" panose="020F0502020204030204"/>
            </a:endParaRPr>
          </a:p>
        </p:txBody>
      </p:sp>
      <p:sp>
        <p:nvSpPr>
          <p:cNvPr id="113" name="Google Shape;113;p3"/>
          <p:cNvSpPr/>
          <p:nvPr/>
        </p:nvSpPr>
        <p:spPr>
          <a:xfrm>
            <a:off x="0" y="0"/>
            <a:ext cx="12192000" cy="15875"/>
          </a:xfrm>
          <a:prstGeom prst="rect">
            <a:avLst/>
          </a:prstGeom>
          <a:solidFill>
            <a:srgbClr val="00000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 name="Google Shape;86;p1">
            <a:extLst>
              <a:ext uri="{FF2B5EF4-FFF2-40B4-BE49-F238E27FC236}">
                <a16:creationId xmlns:a16="http://schemas.microsoft.com/office/drawing/2014/main" id="{58602E39-170F-4CA8-B270-80098F1CA1B6}"/>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1" name="Google Shape;88;p1">
            <a:extLst>
              <a:ext uri="{FF2B5EF4-FFF2-40B4-BE49-F238E27FC236}">
                <a16:creationId xmlns:a16="http://schemas.microsoft.com/office/drawing/2014/main" id="{9A1CFF53-4FC4-4006-A5B0-D77088441518}"/>
              </a:ext>
            </a:extLst>
          </p:cNvPr>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9" name="Picture 8"/>
          <p:cNvPicPr>
            <a:picLocks noChangeAspect="1"/>
          </p:cNvPicPr>
          <p:nvPr/>
        </p:nvPicPr>
        <p:blipFill>
          <a:blip r:embed="rId3"/>
          <a:stretch>
            <a:fillRect/>
          </a:stretch>
        </p:blipFill>
        <p:spPr>
          <a:xfrm>
            <a:off x="399125" y="325363"/>
            <a:ext cx="1285875" cy="638175"/>
          </a:xfrm>
          <a:prstGeom prst="rect">
            <a:avLst/>
          </a:prstGeom>
        </p:spPr>
      </p:pic>
    </p:spTree>
    <p:extLst>
      <p:ext uri="{BB962C8B-B14F-4D97-AF65-F5344CB8AC3E}">
        <p14:creationId xmlns:p14="http://schemas.microsoft.com/office/powerpoint/2010/main" val="15219349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05">
          <a:extLst>
            <a:ext uri="{FF2B5EF4-FFF2-40B4-BE49-F238E27FC236}">
              <a16:creationId xmlns:a16="http://schemas.microsoft.com/office/drawing/2014/main" id="{F795B99F-625F-14EA-468D-67368769D326}"/>
            </a:ext>
          </a:extLst>
        </p:cNvPr>
        <p:cNvGrpSpPr/>
        <p:nvPr/>
      </p:nvGrpSpPr>
      <p:grpSpPr>
        <a:xfrm>
          <a:off x="0" y="0"/>
          <a:ext cx="0" cy="0"/>
          <a:chOff x="0" y="0"/>
          <a:chExt cx="0" cy="0"/>
        </a:xfrm>
      </p:grpSpPr>
      <p:sp>
        <p:nvSpPr>
          <p:cNvPr id="107" name="Google Shape;107;p3">
            <a:extLst>
              <a:ext uri="{FF2B5EF4-FFF2-40B4-BE49-F238E27FC236}">
                <a16:creationId xmlns:a16="http://schemas.microsoft.com/office/drawing/2014/main" id="{419AB698-89C2-D24D-DBFE-A10ED5DD4025}"/>
              </a:ext>
            </a:extLst>
          </p:cNvPr>
          <p:cNvSpPr txBox="1">
            <a:spLocks noGrp="1"/>
          </p:cNvSpPr>
          <p:nvPr>
            <p:ph type="ctrTitle"/>
          </p:nvPr>
        </p:nvSpPr>
        <p:spPr>
          <a:xfrm>
            <a:off x="2266950" y="37151"/>
            <a:ext cx="9144000" cy="871538"/>
          </a:xfrm>
          <a:prstGeom prst="rect">
            <a:avLst/>
          </a:prstGeom>
          <a:noFill/>
          <a:ln>
            <a:noFill/>
          </a:ln>
        </p:spPr>
        <p:txBody>
          <a:bodyPr spcFirstLastPara="1" wrap="square" lIns="91425" tIns="45700" rIns="91425" bIns="45700" anchor="b" anchorCtr="0">
            <a:normAutofit fontScale="90000"/>
          </a:bodyPr>
          <a:lstStyle/>
          <a:p>
            <a:pPr marL="0" lvl="0" indent="0" algn="ctr">
              <a:lnSpc>
                <a:spcPct val="90000"/>
              </a:lnSpc>
              <a:spcBef>
                <a:spcPts val="0"/>
              </a:spcBef>
              <a:spcAft>
                <a:spcPts val="0"/>
              </a:spcAft>
              <a:buNone/>
            </a:pPr>
            <a:r>
              <a:rPr lang="en-US" dirty="0">
                <a:solidFill>
                  <a:srgbClr val="FF0000"/>
                </a:solidFill>
                <a:latin typeface="Calibri"/>
                <a:cs typeface="Calibri"/>
              </a:rPr>
              <a:t>English</a:t>
            </a:r>
          </a:p>
        </p:txBody>
      </p:sp>
      <p:sp>
        <p:nvSpPr>
          <p:cNvPr id="112" name="Google Shape;112;p3">
            <a:extLst>
              <a:ext uri="{FF2B5EF4-FFF2-40B4-BE49-F238E27FC236}">
                <a16:creationId xmlns:a16="http://schemas.microsoft.com/office/drawing/2014/main" id="{E27A3A25-4F6F-260A-9067-04E927DEEDB2}"/>
              </a:ext>
            </a:extLst>
          </p:cNvPr>
          <p:cNvSpPr txBox="1">
            <a:spLocks noGrp="1"/>
          </p:cNvSpPr>
          <p:nvPr>
            <p:ph type="subTitle" idx="1"/>
          </p:nvPr>
        </p:nvSpPr>
        <p:spPr>
          <a:xfrm>
            <a:off x="2511122" y="689142"/>
            <a:ext cx="9296356" cy="5731195"/>
          </a:xfrm>
          <a:prstGeom prst="rect">
            <a:avLst/>
          </a:prstGeom>
          <a:noFill/>
          <a:ln>
            <a:noFill/>
          </a:ln>
        </p:spPr>
        <p:txBody>
          <a:bodyPr spcFirstLastPara="1" wrap="square" lIns="91425" tIns="45700" rIns="91425" bIns="45700" anchor="t" anchorCtr="0">
            <a:noAutofit/>
          </a:bodyPr>
          <a:lstStyle/>
          <a:p>
            <a:pPr marL="0" marR="0" lvl="0" indent="0" algn="l">
              <a:lnSpc>
                <a:spcPct val="100000"/>
              </a:lnSpc>
              <a:spcBef>
                <a:spcPts val="0"/>
              </a:spcBef>
              <a:spcAft>
                <a:spcPts val="0"/>
              </a:spcAft>
              <a:buSzPts val="2000"/>
            </a:pPr>
            <a:endParaRPr lang="en-US" b="1" dirty="0">
              <a:latin typeface="Calibri"/>
              <a:cs typeface="Arial"/>
            </a:endParaRPr>
          </a:p>
          <a:p>
            <a:pPr algn="l">
              <a:spcBef>
                <a:spcPts val="0"/>
              </a:spcBef>
            </a:pPr>
            <a:r>
              <a:rPr lang="en-US" sz="2800" b="1" dirty="0">
                <a:cs typeface="Calibri"/>
              </a:rPr>
              <a:t>Early Years</a:t>
            </a:r>
          </a:p>
          <a:p>
            <a:pPr algn="l">
              <a:spcBef>
                <a:spcPts val="0"/>
              </a:spcBef>
            </a:pPr>
            <a:r>
              <a:rPr lang="en-US" sz="2000" dirty="0">
                <a:cs typeface="Calibri"/>
              </a:rPr>
              <a:t>In EYFS at Springfield Infant school we:</a:t>
            </a:r>
          </a:p>
          <a:p>
            <a:pPr lvl="0" algn="l" eaLnBrk="0" fontAlgn="base" hangingPunct="0">
              <a:lnSpc>
                <a:spcPct val="100000"/>
              </a:lnSpc>
              <a:spcBef>
                <a:spcPct val="0"/>
              </a:spcBef>
              <a:spcAft>
                <a:spcPct val="0"/>
              </a:spcAft>
              <a:buFontTx/>
              <a:buChar char="•"/>
            </a:pPr>
            <a:r>
              <a:rPr lang="en-US" altLang="en-US" sz="2000" dirty="0"/>
              <a:t> Support children from mark-making to forming letters and simple sentences, building fine motor skills alongside writing.</a:t>
            </a:r>
          </a:p>
          <a:p>
            <a:pPr lvl="0" algn="l" eaLnBrk="0" fontAlgn="base" hangingPunct="0">
              <a:lnSpc>
                <a:spcPct val="100000"/>
              </a:lnSpc>
              <a:spcBef>
                <a:spcPct val="0"/>
              </a:spcBef>
              <a:spcAft>
                <a:spcPct val="0"/>
              </a:spcAft>
              <a:buFontTx/>
              <a:buChar char="•"/>
            </a:pPr>
            <a:r>
              <a:rPr lang="en-US" altLang="en-US" sz="2000" dirty="0"/>
              <a:t> Teach strong phonics integration: systematic phonics  (RWI) teaching to help children connect sounds to letters and apply this in their writing.</a:t>
            </a:r>
          </a:p>
          <a:p>
            <a:pPr lvl="0" algn="l" eaLnBrk="0" fontAlgn="base" hangingPunct="0">
              <a:lnSpc>
                <a:spcPct val="100000"/>
              </a:lnSpc>
              <a:spcBef>
                <a:spcPct val="0"/>
              </a:spcBef>
              <a:spcAft>
                <a:spcPct val="0"/>
              </a:spcAft>
              <a:buFontTx/>
              <a:buChar char="•"/>
            </a:pPr>
            <a:r>
              <a:rPr lang="en-US" altLang="en-US" sz="2000" dirty="0"/>
              <a:t> Provide meaningful contexts: Writing opportunities are linked to children’s interests, play, stories, and real-life experiences.</a:t>
            </a:r>
          </a:p>
          <a:p>
            <a:pPr lvl="0" algn="l" eaLnBrk="0" fontAlgn="base" hangingPunct="0">
              <a:lnSpc>
                <a:spcPct val="100000"/>
              </a:lnSpc>
              <a:spcBef>
                <a:spcPct val="0"/>
              </a:spcBef>
              <a:spcAft>
                <a:spcPct val="0"/>
              </a:spcAft>
              <a:buFontTx/>
              <a:buChar char="•"/>
            </a:pPr>
            <a:r>
              <a:rPr lang="en-US" altLang="en-US" sz="2000" dirty="0"/>
              <a:t> Allow for creativity and exploration: we encourage children to experiment with marks and express their ideas freely both inside and outside the classroom</a:t>
            </a:r>
          </a:p>
          <a:p>
            <a:pPr lvl="0" algn="l" eaLnBrk="0" fontAlgn="base" hangingPunct="0">
              <a:lnSpc>
                <a:spcPct val="100000"/>
              </a:lnSpc>
              <a:spcBef>
                <a:spcPct val="0"/>
              </a:spcBef>
              <a:spcAft>
                <a:spcPct val="0"/>
              </a:spcAft>
              <a:buFontTx/>
              <a:buChar char="•"/>
            </a:pPr>
            <a:r>
              <a:rPr lang="en-US" altLang="en-US" sz="2000" dirty="0"/>
              <a:t> Teach explicit skills in letter formation, sentence structure, and punctuation, balanced with play-based learning.</a:t>
            </a:r>
          </a:p>
          <a:p>
            <a:pPr lvl="0" algn="l" eaLnBrk="0" fontAlgn="base" hangingPunct="0">
              <a:lnSpc>
                <a:spcPct val="100000"/>
              </a:lnSpc>
              <a:spcBef>
                <a:spcPct val="0"/>
              </a:spcBef>
              <a:spcAft>
                <a:spcPct val="0"/>
              </a:spcAft>
              <a:buFontTx/>
              <a:buChar char="•"/>
            </a:pPr>
            <a:r>
              <a:rPr lang="en-US" altLang="en-US" sz="2000" dirty="0"/>
              <a:t> Maintain an inclusive and supportive learning environment with differentiated approaches to meet the needs of all learners, including SEND and EAL children.</a:t>
            </a:r>
          </a:p>
          <a:p>
            <a:pPr lvl="0" algn="l" eaLnBrk="0" fontAlgn="base" hangingPunct="0">
              <a:lnSpc>
                <a:spcPct val="100000"/>
              </a:lnSpc>
              <a:spcBef>
                <a:spcPct val="0"/>
              </a:spcBef>
              <a:spcAft>
                <a:spcPct val="0"/>
              </a:spcAft>
              <a:buFontTx/>
              <a:buChar char="•"/>
            </a:pPr>
            <a:r>
              <a:rPr lang="en-US" altLang="en-US" sz="2000" dirty="0"/>
              <a:t> English-rich environment allowing the children to access writing materials, inspiration  and support writing throughout the setting.</a:t>
            </a:r>
          </a:p>
          <a:p>
            <a:pPr algn="l">
              <a:spcBef>
                <a:spcPts val="0"/>
              </a:spcBef>
            </a:pPr>
            <a:endParaRPr lang="en-US" sz="2800" b="1" dirty="0">
              <a:cs typeface="Calibri"/>
            </a:endParaRPr>
          </a:p>
          <a:p>
            <a:pPr algn="l">
              <a:spcBef>
                <a:spcPts val="0"/>
              </a:spcBef>
            </a:pPr>
            <a:endParaRPr lang="en-US" sz="2000" dirty="0">
              <a:cs typeface="Calibri"/>
            </a:endParaRPr>
          </a:p>
          <a:p>
            <a:pPr marL="342900" indent="-342900" algn="l">
              <a:spcBef>
                <a:spcPts val="0"/>
              </a:spcBef>
              <a:buFont typeface="Arial" pitchFamily="34" charset="0"/>
              <a:buChar char="•"/>
            </a:pPr>
            <a:endParaRPr lang="en-US" dirty="0">
              <a:cs typeface="Calibri"/>
            </a:endParaRPr>
          </a:p>
          <a:p>
            <a:pPr marL="342900" indent="-342900" algn="l">
              <a:spcBef>
                <a:spcPts val="0"/>
              </a:spcBef>
              <a:buFont typeface="Arial" pitchFamily="34" charset="0"/>
              <a:buChar char="•"/>
            </a:pPr>
            <a:endParaRPr lang="en-US" dirty="0">
              <a:cs typeface="Calibri"/>
            </a:endParaRPr>
          </a:p>
          <a:p>
            <a:pPr marL="342900" indent="-342900" algn="l">
              <a:spcBef>
                <a:spcPts val="0"/>
              </a:spcBef>
              <a:buFont typeface="Arial" pitchFamily="34" charset="0"/>
              <a:buChar char="•"/>
            </a:pPr>
            <a:endParaRPr lang="en-US" dirty="0">
              <a:cs typeface="Calibri"/>
            </a:endParaRPr>
          </a:p>
          <a:p>
            <a:pPr algn="l">
              <a:spcBef>
                <a:spcPts val="0"/>
              </a:spcBef>
            </a:pPr>
            <a:endParaRPr lang="en-US" sz="2000" i="1" dirty="0">
              <a:cs typeface="Calibri"/>
            </a:endParaRPr>
          </a:p>
        </p:txBody>
      </p:sp>
      <p:sp>
        <p:nvSpPr>
          <p:cNvPr id="113" name="Google Shape;113;p3">
            <a:extLst>
              <a:ext uri="{FF2B5EF4-FFF2-40B4-BE49-F238E27FC236}">
                <a16:creationId xmlns:a16="http://schemas.microsoft.com/office/drawing/2014/main" id="{E8060324-C210-0B6A-8D11-27E574D00359}"/>
              </a:ext>
            </a:extLst>
          </p:cNvPr>
          <p:cNvSpPr/>
          <p:nvPr/>
        </p:nvSpPr>
        <p:spPr>
          <a:xfrm>
            <a:off x="0" y="0"/>
            <a:ext cx="12192000" cy="15875"/>
          </a:xfrm>
          <a:prstGeom prst="rect">
            <a:avLst/>
          </a:prstGeom>
          <a:solidFill>
            <a:srgbClr val="00000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 name="Google Shape;86;p1">
            <a:extLst>
              <a:ext uri="{FF2B5EF4-FFF2-40B4-BE49-F238E27FC236}">
                <a16:creationId xmlns:a16="http://schemas.microsoft.com/office/drawing/2014/main" id="{09D6D66B-58DF-E74A-499F-569DB80C6C7F}"/>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1" name="Google Shape;88;p1">
            <a:extLst>
              <a:ext uri="{FF2B5EF4-FFF2-40B4-BE49-F238E27FC236}">
                <a16:creationId xmlns:a16="http://schemas.microsoft.com/office/drawing/2014/main" id="{BA23D9F7-5131-8DF1-0B3D-EF607C6693D9}"/>
              </a:ext>
            </a:extLst>
          </p:cNvPr>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9" name="Picture 8">
            <a:extLst>
              <a:ext uri="{FF2B5EF4-FFF2-40B4-BE49-F238E27FC236}">
                <a16:creationId xmlns:a16="http://schemas.microsoft.com/office/drawing/2014/main" id="{4EC09C2A-04BA-744B-D06C-2355BD624D8D}"/>
              </a:ext>
            </a:extLst>
          </p:cNvPr>
          <p:cNvPicPr>
            <a:picLocks noChangeAspect="1"/>
          </p:cNvPicPr>
          <p:nvPr/>
        </p:nvPicPr>
        <p:blipFill>
          <a:blip r:embed="rId3"/>
          <a:stretch>
            <a:fillRect/>
          </a:stretch>
        </p:blipFill>
        <p:spPr>
          <a:xfrm>
            <a:off x="399125" y="325363"/>
            <a:ext cx="1285875" cy="638175"/>
          </a:xfrm>
          <a:prstGeom prst="rect">
            <a:avLst/>
          </a:prstGeom>
        </p:spPr>
      </p:pic>
    </p:spTree>
    <p:extLst>
      <p:ext uri="{BB962C8B-B14F-4D97-AF65-F5344CB8AC3E}">
        <p14:creationId xmlns:p14="http://schemas.microsoft.com/office/powerpoint/2010/main" val="2098291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05"/>
        <p:cNvGrpSpPr/>
        <p:nvPr/>
      </p:nvGrpSpPr>
      <p:grpSpPr>
        <a:xfrm>
          <a:off x="0" y="0"/>
          <a:ext cx="0" cy="0"/>
          <a:chOff x="0" y="0"/>
          <a:chExt cx="0" cy="0"/>
        </a:xfrm>
      </p:grpSpPr>
      <p:sp>
        <p:nvSpPr>
          <p:cNvPr id="107" name="Google Shape;107;p3"/>
          <p:cNvSpPr txBox="1">
            <a:spLocks noGrp="1"/>
          </p:cNvSpPr>
          <p:nvPr>
            <p:ph type="ctrTitle"/>
          </p:nvPr>
        </p:nvSpPr>
        <p:spPr>
          <a:xfrm>
            <a:off x="2266950" y="37151"/>
            <a:ext cx="9144000" cy="871538"/>
          </a:xfrm>
          <a:prstGeom prst="rect">
            <a:avLst/>
          </a:prstGeom>
          <a:noFill/>
          <a:ln>
            <a:noFill/>
          </a:ln>
        </p:spPr>
        <p:txBody>
          <a:bodyPr spcFirstLastPara="1" wrap="square" lIns="91425" tIns="45700" rIns="91425" bIns="45700" anchor="b" anchorCtr="0">
            <a:normAutofit fontScale="90000"/>
          </a:bodyPr>
          <a:lstStyle/>
          <a:p>
            <a:pPr marL="0" lvl="0" indent="0" algn="ctr">
              <a:lnSpc>
                <a:spcPct val="90000"/>
              </a:lnSpc>
              <a:spcBef>
                <a:spcPts val="0"/>
              </a:spcBef>
              <a:spcAft>
                <a:spcPts val="0"/>
              </a:spcAft>
              <a:buNone/>
            </a:pPr>
            <a:r>
              <a:rPr lang="en-US" dirty="0">
                <a:solidFill>
                  <a:srgbClr val="FF0000"/>
                </a:solidFill>
                <a:latin typeface="Calibri"/>
                <a:cs typeface="Calibri"/>
              </a:rPr>
              <a:t>English</a:t>
            </a:r>
          </a:p>
        </p:txBody>
      </p:sp>
      <p:sp>
        <p:nvSpPr>
          <p:cNvPr id="112" name="Google Shape;112;p3"/>
          <p:cNvSpPr txBox="1">
            <a:spLocks noGrp="1"/>
          </p:cNvSpPr>
          <p:nvPr>
            <p:ph type="subTitle" idx="1"/>
          </p:nvPr>
        </p:nvSpPr>
        <p:spPr>
          <a:xfrm>
            <a:off x="2511122" y="689142"/>
            <a:ext cx="9296356" cy="5731195"/>
          </a:xfrm>
          <a:prstGeom prst="rect">
            <a:avLst/>
          </a:prstGeom>
          <a:noFill/>
          <a:ln>
            <a:noFill/>
          </a:ln>
        </p:spPr>
        <p:txBody>
          <a:bodyPr spcFirstLastPara="1" wrap="square" lIns="91425" tIns="45700" rIns="91425" bIns="45700" anchor="t" anchorCtr="0">
            <a:noAutofit/>
          </a:bodyPr>
          <a:lstStyle/>
          <a:p>
            <a:pPr marL="0" marR="0" lvl="0" indent="0" algn="l">
              <a:lnSpc>
                <a:spcPct val="100000"/>
              </a:lnSpc>
              <a:spcBef>
                <a:spcPts val="0"/>
              </a:spcBef>
              <a:spcAft>
                <a:spcPts val="0"/>
              </a:spcAft>
              <a:buSzPts val="2000"/>
            </a:pPr>
            <a:endParaRPr lang="en-US" b="1" dirty="0">
              <a:latin typeface="Calibri"/>
              <a:cs typeface="Arial"/>
            </a:endParaRPr>
          </a:p>
          <a:p>
            <a:pPr algn="l">
              <a:spcBef>
                <a:spcPts val="0"/>
              </a:spcBef>
            </a:pPr>
            <a:r>
              <a:rPr lang="en-US" sz="2800" b="1" dirty="0">
                <a:cs typeface="Calibri"/>
              </a:rPr>
              <a:t>Early Years</a:t>
            </a:r>
          </a:p>
          <a:p>
            <a:pPr algn="l">
              <a:spcBef>
                <a:spcPts val="0"/>
              </a:spcBef>
            </a:pPr>
            <a:endParaRPr lang="en-US" sz="2000" dirty="0">
              <a:cs typeface="Calibri"/>
            </a:endParaRPr>
          </a:p>
          <a:p>
            <a:pPr algn="l">
              <a:spcBef>
                <a:spcPts val="0"/>
              </a:spcBef>
            </a:pPr>
            <a:r>
              <a:rPr lang="en-US" dirty="0">
                <a:cs typeface="Calibri"/>
              </a:rPr>
              <a:t>In Early Years, English is taught firstly through dedicated systematic synthetic phonics sessions and interleaved the curriculum. Each carefully designed session is created to provide children with the regular opportunities needed to practise their literacy skills:</a:t>
            </a:r>
          </a:p>
          <a:p>
            <a:pPr marL="342900" indent="-342900" algn="l">
              <a:spcBef>
                <a:spcPts val="0"/>
              </a:spcBef>
              <a:buFont typeface="Arial" pitchFamily="34" charset="0"/>
              <a:buChar char="•"/>
            </a:pPr>
            <a:r>
              <a:rPr lang="en-US" dirty="0">
                <a:cs typeface="Calibri"/>
              </a:rPr>
              <a:t>Read, Write Inc daily phonics session</a:t>
            </a:r>
          </a:p>
          <a:p>
            <a:pPr marL="342900" indent="-342900" algn="l">
              <a:spcBef>
                <a:spcPts val="0"/>
              </a:spcBef>
              <a:buFont typeface="Arial" pitchFamily="34" charset="0"/>
              <a:buChar char="•"/>
            </a:pPr>
            <a:r>
              <a:rPr lang="en-US" dirty="0">
                <a:cs typeface="Calibri"/>
              </a:rPr>
              <a:t>Shared reading to build listening skills, vocabulary and comprehension</a:t>
            </a:r>
          </a:p>
          <a:p>
            <a:pPr marL="342900" indent="-342900" algn="l">
              <a:spcBef>
                <a:spcPts val="0"/>
              </a:spcBef>
              <a:buFont typeface="Arial" pitchFamily="34" charset="0"/>
              <a:buChar char="•"/>
            </a:pPr>
            <a:r>
              <a:rPr lang="en-US" dirty="0">
                <a:cs typeface="Calibri"/>
              </a:rPr>
              <a:t>Story scripts and ‘active story-telling’ help build oracy skills and allows the children to try out the new vocabulary they are being taught.</a:t>
            </a:r>
          </a:p>
          <a:p>
            <a:pPr marL="342900" indent="-342900" algn="l">
              <a:spcBef>
                <a:spcPts val="0"/>
              </a:spcBef>
              <a:buFont typeface="Arial" pitchFamily="34" charset="0"/>
              <a:buChar char="•"/>
            </a:pPr>
            <a:r>
              <a:rPr lang="en-US" dirty="0">
                <a:cs typeface="Calibri"/>
              </a:rPr>
              <a:t>Role play with specific themes to support vocabulary</a:t>
            </a:r>
          </a:p>
          <a:p>
            <a:pPr marL="342900" indent="-342900" algn="l">
              <a:spcBef>
                <a:spcPts val="0"/>
              </a:spcBef>
              <a:buFont typeface="Arial" pitchFamily="34" charset="0"/>
              <a:buChar char="•"/>
            </a:pPr>
            <a:r>
              <a:rPr lang="en-US" dirty="0">
                <a:cs typeface="Calibri"/>
              </a:rPr>
              <a:t>Fine motor sessions to strengthen hands and improve pencil control</a:t>
            </a:r>
          </a:p>
          <a:p>
            <a:pPr marL="342900" indent="-342900" algn="l">
              <a:spcBef>
                <a:spcPts val="0"/>
              </a:spcBef>
              <a:buFont typeface="Arial" pitchFamily="34" charset="0"/>
              <a:buChar char="•"/>
            </a:pPr>
            <a:r>
              <a:rPr lang="en-US" dirty="0">
                <a:cs typeface="Calibri"/>
              </a:rPr>
              <a:t>Handwriting sessions focus on name writing, letter and number formation. </a:t>
            </a:r>
          </a:p>
          <a:p>
            <a:pPr marL="342900" indent="-342900" algn="l">
              <a:spcBef>
                <a:spcPts val="0"/>
              </a:spcBef>
              <a:buFont typeface="Arial" pitchFamily="34" charset="0"/>
              <a:buChar char="•"/>
            </a:pPr>
            <a:r>
              <a:rPr lang="en-US" dirty="0">
                <a:cs typeface="Calibri"/>
              </a:rPr>
              <a:t>Opportunities to read, mark make and write across the curriculum  </a:t>
            </a:r>
          </a:p>
          <a:p>
            <a:pPr marL="342900" indent="-342900" algn="l">
              <a:spcBef>
                <a:spcPts val="0"/>
              </a:spcBef>
              <a:buFont typeface="Arial" pitchFamily="34" charset="0"/>
              <a:buChar char="•"/>
            </a:pPr>
            <a:endParaRPr lang="en-US" dirty="0">
              <a:cs typeface="Calibri"/>
            </a:endParaRPr>
          </a:p>
          <a:p>
            <a:pPr marL="342900" indent="-342900" algn="l">
              <a:spcBef>
                <a:spcPts val="0"/>
              </a:spcBef>
              <a:buFont typeface="Arial" pitchFamily="34" charset="0"/>
              <a:buChar char="•"/>
            </a:pPr>
            <a:endParaRPr lang="en-US" dirty="0">
              <a:cs typeface="Calibri"/>
            </a:endParaRPr>
          </a:p>
          <a:p>
            <a:pPr marL="342900" indent="-342900" algn="l">
              <a:spcBef>
                <a:spcPts val="0"/>
              </a:spcBef>
              <a:buFont typeface="Arial" pitchFamily="34" charset="0"/>
              <a:buChar char="•"/>
            </a:pPr>
            <a:endParaRPr lang="en-US" dirty="0">
              <a:cs typeface="Calibri"/>
            </a:endParaRPr>
          </a:p>
          <a:p>
            <a:pPr algn="l">
              <a:spcBef>
                <a:spcPts val="0"/>
              </a:spcBef>
            </a:pPr>
            <a:endParaRPr lang="en-US" sz="2000" i="1" dirty="0">
              <a:cs typeface="Calibri"/>
            </a:endParaRPr>
          </a:p>
        </p:txBody>
      </p:sp>
      <p:sp>
        <p:nvSpPr>
          <p:cNvPr id="113" name="Google Shape;113;p3"/>
          <p:cNvSpPr/>
          <p:nvPr/>
        </p:nvSpPr>
        <p:spPr>
          <a:xfrm>
            <a:off x="0" y="0"/>
            <a:ext cx="12192000" cy="15875"/>
          </a:xfrm>
          <a:prstGeom prst="rect">
            <a:avLst/>
          </a:prstGeom>
          <a:solidFill>
            <a:srgbClr val="00000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 name="Google Shape;86;p1">
            <a:extLst>
              <a:ext uri="{FF2B5EF4-FFF2-40B4-BE49-F238E27FC236}">
                <a16:creationId xmlns:a16="http://schemas.microsoft.com/office/drawing/2014/main" id="{58602E39-170F-4CA8-B270-80098F1CA1B6}"/>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1" name="Google Shape;88;p1">
            <a:extLst>
              <a:ext uri="{FF2B5EF4-FFF2-40B4-BE49-F238E27FC236}">
                <a16:creationId xmlns:a16="http://schemas.microsoft.com/office/drawing/2014/main" id="{9A1CFF53-4FC4-4006-A5B0-D77088441518}"/>
              </a:ext>
            </a:extLst>
          </p:cNvPr>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9" name="Picture 8"/>
          <p:cNvPicPr>
            <a:picLocks noChangeAspect="1"/>
          </p:cNvPicPr>
          <p:nvPr/>
        </p:nvPicPr>
        <p:blipFill>
          <a:blip r:embed="rId3"/>
          <a:stretch>
            <a:fillRect/>
          </a:stretch>
        </p:blipFill>
        <p:spPr>
          <a:xfrm>
            <a:off x="399125" y="325363"/>
            <a:ext cx="1285875" cy="638175"/>
          </a:xfrm>
          <a:prstGeom prst="rect">
            <a:avLst/>
          </a:prstGeom>
        </p:spPr>
      </p:pic>
    </p:spTree>
    <p:extLst>
      <p:ext uri="{BB962C8B-B14F-4D97-AF65-F5344CB8AC3E}">
        <p14:creationId xmlns:p14="http://schemas.microsoft.com/office/powerpoint/2010/main" val="20204059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5" name="Rectangle 4">
            <a:extLst>
              <a:ext uri="{FF2B5EF4-FFF2-40B4-BE49-F238E27FC236}">
                <a16:creationId xmlns:a16="http://schemas.microsoft.com/office/drawing/2014/main" id="{13C16D39-36DA-4F22-A10E-A97DF431D596}"/>
              </a:ext>
            </a:extLst>
          </p:cNvPr>
          <p:cNvSpPr/>
          <p:nvPr/>
        </p:nvSpPr>
        <p:spPr>
          <a:xfrm>
            <a:off x="2360762" y="800819"/>
            <a:ext cx="1222074" cy="92015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18AE8D5C-B57C-485A-80F8-D09BADFEC05C}"/>
              </a:ext>
            </a:extLst>
          </p:cNvPr>
          <p:cNvSpPr/>
          <p:nvPr/>
        </p:nvSpPr>
        <p:spPr>
          <a:xfrm>
            <a:off x="5725063" y="570780"/>
            <a:ext cx="2631055" cy="69011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EC3C737-17A3-43DD-B2D2-01FD8F13E8AA}"/>
              </a:ext>
            </a:extLst>
          </p:cNvPr>
          <p:cNvSpPr txBox="1"/>
          <p:nvPr/>
        </p:nvSpPr>
        <p:spPr>
          <a:xfrm>
            <a:off x="2788758" y="440318"/>
            <a:ext cx="9596776" cy="523220"/>
          </a:xfrm>
          <a:prstGeom prst="rect">
            <a:avLst/>
          </a:prstGeom>
          <a:noFill/>
        </p:spPr>
        <p:txBody>
          <a:bodyPr wrap="square" lIns="91440" tIns="45720" rIns="91440" bIns="45720" rtlCol="0" anchor="t">
            <a:spAutoFit/>
          </a:bodyPr>
          <a:lstStyle/>
          <a:p>
            <a:r>
              <a:rPr lang="en-GB" sz="2800" b="1" dirty="0">
                <a:solidFill>
                  <a:srgbClr val="FF0000"/>
                </a:solidFill>
                <a:latin typeface="Calibri"/>
                <a:cs typeface="Calibri"/>
              </a:rPr>
              <a:t>Content and Sequence - Word Reading</a:t>
            </a:r>
            <a:r>
              <a:rPr lang="en-GB" sz="2800" b="1" dirty="0">
                <a:latin typeface="Calibri"/>
                <a:cs typeface="Calibri"/>
              </a:rPr>
              <a:t>- </a:t>
            </a:r>
            <a:r>
              <a:rPr lang="en-GB" sz="2400" dirty="0">
                <a:latin typeface="Calibri"/>
                <a:cs typeface="Calibri"/>
              </a:rPr>
              <a:t>EYFS to Key Stage 1</a:t>
            </a:r>
          </a:p>
        </p:txBody>
      </p:sp>
      <p:sp>
        <p:nvSpPr>
          <p:cNvPr id="12" name="Google Shape;86;p1">
            <a:extLst>
              <a:ext uri="{FF2B5EF4-FFF2-40B4-BE49-F238E27FC236}">
                <a16:creationId xmlns:a16="http://schemas.microsoft.com/office/drawing/2014/main" id="{366BEC32-D32A-411B-AE25-AC2E1C5FB863}"/>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4" name="Google Shape;88;p1">
            <a:extLst>
              <a:ext uri="{FF2B5EF4-FFF2-40B4-BE49-F238E27FC236}">
                <a16:creationId xmlns:a16="http://schemas.microsoft.com/office/drawing/2014/main" id="{B2F99051-5FCF-42EA-8FDC-01A7EDA64AD1}"/>
              </a:ext>
            </a:extLst>
          </p:cNvPr>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10" name="Picture 9"/>
          <p:cNvPicPr>
            <a:picLocks noChangeAspect="1"/>
          </p:cNvPicPr>
          <p:nvPr/>
        </p:nvPicPr>
        <p:blipFill>
          <a:blip r:embed="rId3"/>
          <a:stretch>
            <a:fillRect/>
          </a:stretch>
        </p:blipFill>
        <p:spPr>
          <a:xfrm>
            <a:off x="399125" y="325363"/>
            <a:ext cx="1285875" cy="638175"/>
          </a:xfrm>
          <a:prstGeom prst="rect">
            <a:avLst/>
          </a:prstGeom>
        </p:spPr>
      </p:pic>
      <p:pic>
        <p:nvPicPr>
          <p:cNvPr id="26625" name="Picture 1"/>
          <p:cNvPicPr>
            <a:picLocks noChangeAspect="1" noChangeArrowheads="1"/>
          </p:cNvPicPr>
          <p:nvPr/>
        </p:nvPicPr>
        <p:blipFill>
          <a:blip r:embed="rId4"/>
          <a:srcRect/>
          <a:stretch>
            <a:fillRect/>
          </a:stretch>
        </p:blipFill>
        <p:spPr bwMode="auto">
          <a:xfrm>
            <a:off x="2894825" y="1010868"/>
            <a:ext cx="8696630" cy="3986434"/>
          </a:xfrm>
          <a:prstGeom prst="rect">
            <a:avLst/>
          </a:prstGeom>
          <a:noFill/>
          <a:ln w="9525">
            <a:noFill/>
            <a:miter lim="800000"/>
            <a:headEnd/>
            <a:tailEnd/>
          </a:ln>
          <a:effectLst/>
        </p:spPr>
      </p:pic>
    </p:spTree>
    <p:extLst>
      <p:ext uri="{BB962C8B-B14F-4D97-AF65-F5344CB8AC3E}">
        <p14:creationId xmlns:p14="http://schemas.microsoft.com/office/powerpoint/2010/main" val="40676529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5" name="Rectangle 4">
            <a:extLst>
              <a:ext uri="{FF2B5EF4-FFF2-40B4-BE49-F238E27FC236}">
                <a16:creationId xmlns:a16="http://schemas.microsoft.com/office/drawing/2014/main" id="{13C16D39-36DA-4F22-A10E-A97DF431D596}"/>
              </a:ext>
            </a:extLst>
          </p:cNvPr>
          <p:cNvSpPr/>
          <p:nvPr/>
        </p:nvSpPr>
        <p:spPr>
          <a:xfrm>
            <a:off x="2360762" y="800819"/>
            <a:ext cx="1222074" cy="92015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18AE8D5C-B57C-485A-80F8-D09BADFEC05C}"/>
              </a:ext>
            </a:extLst>
          </p:cNvPr>
          <p:cNvSpPr/>
          <p:nvPr/>
        </p:nvSpPr>
        <p:spPr>
          <a:xfrm>
            <a:off x="5725063" y="570780"/>
            <a:ext cx="2631055" cy="69011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EC3C737-17A3-43DD-B2D2-01FD8F13E8AA}"/>
              </a:ext>
            </a:extLst>
          </p:cNvPr>
          <p:cNvSpPr txBox="1"/>
          <p:nvPr/>
        </p:nvSpPr>
        <p:spPr>
          <a:xfrm>
            <a:off x="2648061" y="309170"/>
            <a:ext cx="9596776" cy="523220"/>
          </a:xfrm>
          <a:prstGeom prst="rect">
            <a:avLst/>
          </a:prstGeom>
          <a:noFill/>
        </p:spPr>
        <p:txBody>
          <a:bodyPr wrap="square" lIns="91440" tIns="45720" rIns="91440" bIns="45720" rtlCol="0" anchor="t">
            <a:spAutoFit/>
          </a:bodyPr>
          <a:lstStyle/>
          <a:p>
            <a:r>
              <a:rPr lang="en-GB" sz="2800" b="1" dirty="0">
                <a:solidFill>
                  <a:srgbClr val="FF0000"/>
                </a:solidFill>
                <a:latin typeface="Calibri"/>
                <a:cs typeface="Calibri"/>
              </a:rPr>
              <a:t>Content and Sequence - Writing </a:t>
            </a:r>
            <a:r>
              <a:rPr lang="en-GB" sz="2800" b="1" dirty="0">
                <a:latin typeface="Calibri"/>
                <a:cs typeface="Calibri"/>
              </a:rPr>
              <a:t>- </a:t>
            </a:r>
            <a:r>
              <a:rPr lang="en-GB" sz="2400" dirty="0">
                <a:latin typeface="Calibri"/>
                <a:cs typeface="Calibri"/>
              </a:rPr>
              <a:t>EYFS to Key Stage 1</a:t>
            </a:r>
          </a:p>
        </p:txBody>
      </p:sp>
      <p:sp>
        <p:nvSpPr>
          <p:cNvPr id="12" name="Google Shape;86;p1">
            <a:extLst>
              <a:ext uri="{FF2B5EF4-FFF2-40B4-BE49-F238E27FC236}">
                <a16:creationId xmlns:a16="http://schemas.microsoft.com/office/drawing/2014/main" id="{366BEC32-D32A-411B-AE25-AC2E1C5FB863}"/>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4" name="Google Shape;88;p1">
            <a:extLst>
              <a:ext uri="{FF2B5EF4-FFF2-40B4-BE49-F238E27FC236}">
                <a16:creationId xmlns:a16="http://schemas.microsoft.com/office/drawing/2014/main" id="{B2F99051-5FCF-42EA-8FDC-01A7EDA64AD1}"/>
              </a:ext>
            </a:extLst>
          </p:cNvPr>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10" name="Picture 9"/>
          <p:cNvPicPr>
            <a:picLocks noChangeAspect="1"/>
          </p:cNvPicPr>
          <p:nvPr/>
        </p:nvPicPr>
        <p:blipFill>
          <a:blip r:embed="rId3"/>
          <a:stretch>
            <a:fillRect/>
          </a:stretch>
        </p:blipFill>
        <p:spPr>
          <a:xfrm>
            <a:off x="399125" y="325363"/>
            <a:ext cx="1285875" cy="638175"/>
          </a:xfrm>
          <a:prstGeom prst="rect">
            <a:avLst/>
          </a:prstGeom>
        </p:spPr>
      </p:pic>
      <p:pic>
        <p:nvPicPr>
          <p:cNvPr id="51202" name="Picture 2"/>
          <p:cNvPicPr>
            <a:picLocks noChangeAspect="1" noChangeArrowheads="1"/>
          </p:cNvPicPr>
          <p:nvPr/>
        </p:nvPicPr>
        <p:blipFill>
          <a:blip r:embed="rId4"/>
          <a:srcRect/>
          <a:stretch>
            <a:fillRect/>
          </a:stretch>
        </p:blipFill>
        <p:spPr bwMode="auto">
          <a:xfrm>
            <a:off x="2648061" y="948179"/>
            <a:ext cx="9103409" cy="4219243"/>
          </a:xfrm>
          <a:prstGeom prst="rect">
            <a:avLst/>
          </a:prstGeom>
          <a:noFill/>
          <a:ln w="9525">
            <a:noFill/>
            <a:miter lim="800000"/>
            <a:headEnd/>
            <a:tailEnd/>
          </a:ln>
          <a:effectLst/>
        </p:spPr>
      </p:pic>
    </p:spTree>
    <p:extLst>
      <p:ext uri="{BB962C8B-B14F-4D97-AF65-F5344CB8AC3E}">
        <p14:creationId xmlns:p14="http://schemas.microsoft.com/office/powerpoint/2010/main" val="40676529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5" name="Rectangle 4">
            <a:extLst>
              <a:ext uri="{FF2B5EF4-FFF2-40B4-BE49-F238E27FC236}">
                <a16:creationId xmlns:a16="http://schemas.microsoft.com/office/drawing/2014/main" id="{13C16D39-36DA-4F22-A10E-A97DF431D596}"/>
              </a:ext>
            </a:extLst>
          </p:cNvPr>
          <p:cNvSpPr/>
          <p:nvPr/>
        </p:nvSpPr>
        <p:spPr>
          <a:xfrm>
            <a:off x="2360762" y="800819"/>
            <a:ext cx="1222074" cy="92015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18AE8D5C-B57C-485A-80F8-D09BADFEC05C}"/>
              </a:ext>
            </a:extLst>
          </p:cNvPr>
          <p:cNvSpPr/>
          <p:nvPr/>
        </p:nvSpPr>
        <p:spPr>
          <a:xfrm>
            <a:off x="5725063" y="570780"/>
            <a:ext cx="2631055" cy="69011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EC3C737-17A3-43DD-B2D2-01FD8F13E8AA}"/>
              </a:ext>
            </a:extLst>
          </p:cNvPr>
          <p:cNvSpPr txBox="1"/>
          <p:nvPr/>
        </p:nvSpPr>
        <p:spPr>
          <a:xfrm>
            <a:off x="2595224" y="481201"/>
            <a:ext cx="9596776" cy="523220"/>
          </a:xfrm>
          <a:prstGeom prst="rect">
            <a:avLst/>
          </a:prstGeom>
          <a:noFill/>
        </p:spPr>
        <p:txBody>
          <a:bodyPr wrap="square" lIns="91440" tIns="45720" rIns="91440" bIns="45720" rtlCol="0" anchor="t">
            <a:spAutoFit/>
          </a:bodyPr>
          <a:lstStyle/>
          <a:p>
            <a:r>
              <a:rPr lang="en-GB" sz="2800" b="1" dirty="0">
                <a:solidFill>
                  <a:srgbClr val="FF0000"/>
                </a:solidFill>
                <a:latin typeface="Calibri"/>
                <a:cs typeface="Calibri"/>
              </a:rPr>
              <a:t>Content and Sequence - Speaking </a:t>
            </a:r>
            <a:r>
              <a:rPr lang="en-GB" sz="2800" b="1" dirty="0">
                <a:latin typeface="Calibri"/>
                <a:cs typeface="Calibri"/>
              </a:rPr>
              <a:t>- </a:t>
            </a:r>
            <a:r>
              <a:rPr lang="en-GB" sz="2400" dirty="0">
                <a:latin typeface="Calibri"/>
                <a:cs typeface="Calibri"/>
              </a:rPr>
              <a:t>EYFS to Key Stage 1</a:t>
            </a:r>
          </a:p>
        </p:txBody>
      </p:sp>
      <p:sp>
        <p:nvSpPr>
          <p:cNvPr id="12" name="Google Shape;86;p1">
            <a:extLst>
              <a:ext uri="{FF2B5EF4-FFF2-40B4-BE49-F238E27FC236}">
                <a16:creationId xmlns:a16="http://schemas.microsoft.com/office/drawing/2014/main" id="{366BEC32-D32A-411B-AE25-AC2E1C5FB863}"/>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4" name="Google Shape;88;p1">
            <a:extLst>
              <a:ext uri="{FF2B5EF4-FFF2-40B4-BE49-F238E27FC236}">
                <a16:creationId xmlns:a16="http://schemas.microsoft.com/office/drawing/2014/main" id="{B2F99051-5FCF-42EA-8FDC-01A7EDA64AD1}"/>
              </a:ext>
            </a:extLst>
          </p:cNvPr>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10" name="Picture 9"/>
          <p:cNvPicPr>
            <a:picLocks noChangeAspect="1"/>
          </p:cNvPicPr>
          <p:nvPr/>
        </p:nvPicPr>
        <p:blipFill>
          <a:blip r:embed="rId3"/>
          <a:stretch>
            <a:fillRect/>
          </a:stretch>
        </p:blipFill>
        <p:spPr>
          <a:xfrm>
            <a:off x="399125" y="325363"/>
            <a:ext cx="1285875" cy="638175"/>
          </a:xfrm>
          <a:prstGeom prst="rect">
            <a:avLst/>
          </a:prstGeom>
        </p:spPr>
      </p:pic>
      <p:pic>
        <p:nvPicPr>
          <p:cNvPr id="1026" name="Picture 2"/>
          <p:cNvPicPr>
            <a:picLocks noChangeAspect="1" noChangeArrowheads="1"/>
          </p:cNvPicPr>
          <p:nvPr/>
        </p:nvPicPr>
        <p:blipFill>
          <a:blip r:embed="rId4"/>
          <a:srcRect/>
          <a:stretch>
            <a:fillRect/>
          </a:stretch>
        </p:blipFill>
        <p:spPr bwMode="auto">
          <a:xfrm>
            <a:off x="2481263" y="1116419"/>
            <a:ext cx="9283104" cy="3987209"/>
          </a:xfrm>
          <a:prstGeom prst="rect">
            <a:avLst/>
          </a:prstGeom>
          <a:noFill/>
          <a:ln w="9525">
            <a:noFill/>
            <a:miter lim="800000"/>
            <a:headEnd/>
            <a:tailEnd/>
          </a:ln>
          <a:effectLst/>
        </p:spPr>
      </p:pic>
    </p:spTree>
    <p:extLst>
      <p:ext uri="{BB962C8B-B14F-4D97-AF65-F5344CB8AC3E}">
        <p14:creationId xmlns:p14="http://schemas.microsoft.com/office/powerpoint/2010/main" val="40676529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5" name="Google Shape;145;p6"/>
          <p:cNvSpPr txBox="1">
            <a:spLocks noGrp="1"/>
          </p:cNvSpPr>
          <p:nvPr>
            <p:ph type="subTitle" idx="1"/>
          </p:nvPr>
        </p:nvSpPr>
        <p:spPr>
          <a:xfrm>
            <a:off x="2470047" y="392022"/>
            <a:ext cx="9310392" cy="6191657"/>
          </a:xfrm>
          <a:prstGeom prst="rect">
            <a:avLst/>
          </a:prstGeom>
          <a:noFill/>
          <a:ln>
            <a:noFill/>
          </a:ln>
        </p:spPr>
        <p:txBody>
          <a:bodyPr spcFirstLastPara="1" wrap="square" lIns="91425" tIns="45700" rIns="91425" bIns="45700" anchor="t" anchorCtr="0">
            <a:normAutofit fontScale="92500" lnSpcReduction="10000"/>
          </a:bodyPr>
          <a:lstStyle/>
          <a:p>
            <a:pPr marL="0" indent="0" algn="l">
              <a:spcBef>
                <a:spcPts val="0"/>
              </a:spcBef>
            </a:pPr>
            <a:r>
              <a:rPr lang="en-US" sz="2800" b="1" dirty="0">
                <a:latin typeface="Calibri" panose="020F0502020204030204" pitchFamily="34" charset="0"/>
                <a:cs typeface="Calibri" panose="020F0502020204030204" pitchFamily="34" charset="0"/>
              </a:rPr>
              <a:t>Reading and Writing</a:t>
            </a:r>
          </a:p>
          <a:p>
            <a:pPr lvl="0" algn="l"/>
            <a:r>
              <a:rPr lang="en-GB" dirty="0"/>
              <a:t>At Springfield Infants we know there  is a symbiotic relationship between reading and writing, and that this reciprocal relationship also heavily relies on oral language and vocabulary. To help us deliver targeted support for all learners we follow Read Write Inc consistently throughout Reception, Year 1 and into the start of Year 2. Our aim is to ensure all children develop their reading ability from their own starting point, with the intention of all children ultimately becoming competent readers, who can enjoy a range of texts for pleasure and as a source of learning. </a:t>
            </a:r>
          </a:p>
          <a:p>
            <a:pPr lvl="0" algn="l"/>
            <a:endParaRPr lang="en-GB" dirty="0"/>
          </a:p>
          <a:p>
            <a:pPr lvl="0" algn="l"/>
            <a:r>
              <a:rPr lang="en-GB" dirty="0"/>
              <a:t>Reading:</a:t>
            </a:r>
            <a:endParaRPr lang="en-US" b="1" dirty="0">
              <a:latin typeface="Calibri" panose="020F0502020204030204" pitchFamily="34" charset="0"/>
              <a:cs typeface="Calibri" panose="020F0502020204030204" pitchFamily="34" charset="0"/>
            </a:endParaRPr>
          </a:p>
          <a:p>
            <a:pPr algn="l">
              <a:spcBef>
                <a:spcPts val="0"/>
              </a:spcBef>
            </a:pPr>
            <a:r>
              <a:rPr lang="en-US" dirty="0">
                <a:latin typeface="Calibri" panose="020F0502020204030204" pitchFamily="34" charset="0"/>
                <a:cs typeface="Calibri" panose="020F0502020204030204" pitchFamily="34" charset="0"/>
              </a:rPr>
              <a:t>The skills for ‘Paired Reading’ continues into whole class sessions in KS1. High quality stories and targeted questioning support the wider development and enjoyment of reading texts in sessions supported by the teacher. </a:t>
            </a:r>
          </a:p>
          <a:p>
            <a:pPr algn="l">
              <a:spcBef>
                <a:spcPts val="0"/>
              </a:spcBef>
            </a:pPr>
            <a:r>
              <a:rPr lang="en-US" dirty="0">
                <a:latin typeface="Calibri" panose="020F0502020204030204" pitchFamily="34" charset="0"/>
                <a:cs typeface="Calibri" panose="020F0502020204030204" pitchFamily="34" charset="0"/>
              </a:rPr>
              <a:t>Each year group have targeted skills to develop:</a:t>
            </a:r>
          </a:p>
          <a:p>
            <a:pPr algn="l">
              <a:spcBef>
                <a:spcPts val="0"/>
              </a:spcBef>
            </a:pPr>
            <a:r>
              <a:rPr lang="en-US" dirty="0">
                <a:latin typeface="Calibri" panose="020F0502020204030204" pitchFamily="34" charset="0"/>
                <a:cs typeface="Calibri" panose="020F0502020204030204" pitchFamily="34" charset="0"/>
              </a:rPr>
              <a:t>EYFS: decoding </a:t>
            </a:r>
          </a:p>
          <a:p>
            <a:pPr algn="l">
              <a:spcBef>
                <a:spcPts val="0"/>
              </a:spcBef>
            </a:pPr>
            <a:r>
              <a:rPr lang="en-US" dirty="0">
                <a:latin typeface="Calibri" panose="020F0502020204030204" pitchFamily="34" charset="0"/>
                <a:cs typeface="Calibri" panose="020F0502020204030204" pitchFamily="34" charset="0"/>
              </a:rPr>
              <a:t>Year 1: consolidation of reading graphemes, phonics screening preparation and fluency</a:t>
            </a:r>
          </a:p>
          <a:p>
            <a:pPr algn="l">
              <a:spcBef>
                <a:spcPts val="0"/>
              </a:spcBef>
            </a:pPr>
            <a:r>
              <a:rPr lang="en-US" dirty="0">
                <a:latin typeface="Calibri" panose="020F0502020204030204" pitchFamily="34" charset="0"/>
                <a:cs typeface="Calibri" panose="020F0502020204030204" pitchFamily="34" charset="0"/>
              </a:rPr>
              <a:t>Year 2: Prosody and comprehension</a:t>
            </a:r>
          </a:p>
        </p:txBody>
      </p:sp>
      <p:sp>
        <p:nvSpPr>
          <p:cNvPr id="7" name="Google Shape;86;p1">
            <a:extLst>
              <a:ext uri="{FF2B5EF4-FFF2-40B4-BE49-F238E27FC236}">
                <a16:creationId xmlns:a16="http://schemas.microsoft.com/office/drawing/2014/main" id="{29A7F84E-39F4-4220-9960-B704231C03F4}"/>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8" name="Google Shape;88;p1">
            <a:extLst>
              <a:ext uri="{FF2B5EF4-FFF2-40B4-BE49-F238E27FC236}">
                <a16:creationId xmlns:a16="http://schemas.microsoft.com/office/drawing/2014/main" id="{36E1172D-EB59-4D19-BFDF-60B6D44E171C}"/>
              </a:ext>
            </a:extLst>
          </p:cNvPr>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11" name="Picture 10"/>
          <p:cNvPicPr>
            <a:picLocks noChangeAspect="1"/>
          </p:cNvPicPr>
          <p:nvPr/>
        </p:nvPicPr>
        <p:blipFill>
          <a:blip r:embed="rId3"/>
          <a:stretch>
            <a:fillRect/>
          </a:stretch>
        </p:blipFill>
        <p:spPr>
          <a:xfrm>
            <a:off x="399125" y="325363"/>
            <a:ext cx="1285875" cy="638175"/>
          </a:xfrm>
          <a:prstGeom prst="rect">
            <a:avLst/>
          </a:prstGeom>
        </p:spPr>
      </p:pic>
    </p:spTree>
    <p:extLst>
      <p:ext uri="{BB962C8B-B14F-4D97-AF65-F5344CB8AC3E}">
        <p14:creationId xmlns:p14="http://schemas.microsoft.com/office/powerpoint/2010/main" val="10342287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43">
          <a:extLst>
            <a:ext uri="{FF2B5EF4-FFF2-40B4-BE49-F238E27FC236}">
              <a16:creationId xmlns:a16="http://schemas.microsoft.com/office/drawing/2014/main" id="{05FE0F24-6001-BE56-D602-59062854A8EC}"/>
            </a:ext>
          </a:extLst>
        </p:cNvPr>
        <p:cNvGrpSpPr/>
        <p:nvPr/>
      </p:nvGrpSpPr>
      <p:grpSpPr>
        <a:xfrm>
          <a:off x="0" y="0"/>
          <a:ext cx="0" cy="0"/>
          <a:chOff x="0" y="0"/>
          <a:chExt cx="0" cy="0"/>
        </a:xfrm>
      </p:grpSpPr>
      <p:sp>
        <p:nvSpPr>
          <p:cNvPr id="145" name="Google Shape;145;p6">
            <a:extLst>
              <a:ext uri="{FF2B5EF4-FFF2-40B4-BE49-F238E27FC236}">
                <a16:creationId xmlns:a16="http://schemas.microsoft.com/office/drawing/2014/main" id="{ACF32B09-35FE-D239-DC0A-DCDF371EE007}"/>
              </a:ext>
            </a:extLst>
          </p:cNvPr>
          <p:cNvSpPr txBox="1">
            <a:spLocks noGrp="1"/>
          </p:cNvSpPr>
          <p:nvPr>
            <p:ph type="subTitle" idx="1"/>
          </p:nvPr>
        </p:nvSpPr>
        <p:spPr>
          <a:xfrm>
            <a:off x="2470047" y="392022"/>
            <a:ext cx="9310392" cy="6191657"/>
          </a:xfrm>
          <a:prstGeom prst="rect">
            <a:avLst/>
          </a:prstGeom>
          <a:noFill/>
          <a:ln>
            <a:noFill/>
          </a:ln>
        </p:spPr>
        <p:txBody>
          <a:bodyPr spcFirstLastPara="1" wrap="square" lIns="91425" tIns="45700" rIns="91425" bIns="45700" anchor="t" anchorCtr="0">
            <a:normAutofit/>
          </a:bodyPr>
          <a:lstStyle/>
          <a:p>
            <a:pPr marL="0" indent="0" algn="l">
              <a:spcBef>
                <a:spcPts val="0"/>
              </a:spcBef>
            </a:pPr>
            <a:r>
              <a:rPr lang="en-US" sz="2800" b="1" dirty="0">
                <a:latin typeface="Calibri" panose="020F0502020204030204" pitchFamily="34" charset="0"/>
                <a:cs typeface="Calibri" panose="020F0502020204030204" pitchFamily="34" charset="0"/>
              </a:rPr>
              <a:t>Writing</a:t>
            </a:r>
          </a:p>
          <a:p>
            <a:pPr algn="l"/>
            <a:r>
              <a:rPr lang="en-GB" dirty="0"/>
              <a:t>At Springfield Infant School, our writing curriculum is thoughtfully designed to engage and develop every child’s writing ability from EYFS through to Year 2. We provide </a:t>
            </a:r>
            <a:r>
              <a:rPr lang="en-GB" b="1" dirty="0"/>
              <a:t>daily handwriting and fine motor skill activities</a:t>
            </a:r>
            <a:r>
              <a:rPr lang="en-GB" dirty="0"/>
              <a:t> to build the physical foundations of writing. Our bespoke curriculum is </a:t>
            </a:r>
            <a:r>
              <a:rPr lang="en-GB" b="1" dirty="0"/>
              <a:t>exciting and linked closely to other curriculum areas</a:t>
            </a:r>
            <a:r>
              <a:rPr lang="en-GB" dirty="0"/>
              <a:t>, ensuring writing is meaningful and relevant.</a:t>
            </a:r>
          </a:p>
          <a:p>
            <a:pPr algn="l"/>
            <a:r>
              <a:rPr lang="en-GB" dirty="0"/>
              <a:t>We follow a </a:t>
            </a:r>
            <a:r>
              <a:rPr lang="en-GB" b="1" dirty="0"/>
              <a:t>carefully structured progression</a:t>
            </a:r>
            <a:r>
              <a:rPr lang="en-GB" dirty="0"/>
              <a:t> that explicitly develops key skills, including spelling, grammar, and punctuation. Children experience a wide </a:t>
            </a:r>
            <a:r>
              <a:rPr lang="en-GB" b="1" dirty="0"/>
              <a:t>range of rich texts</a:t>
            </a:r>
            <a:r>
              <a:rPr lang="en-GB" dirty="0"/>
              <a:t> that inspire and support their writing across diverse genres.</a:t>
            </a:r>
          </a:p>
          <a:p>
            <a:pPr algn="l"/>
            <a:r>
              <a:rPr lang="en-GB" dirty="0"/>
              <a:t>Our teaching balances </a:t>
            </a:r>
            <a:r>
              <a:rPr lang="en-GB" b="1" dirty="0"/>
              <a:t>short burst writing tasks</a:t>
            </a:r>
            <a:r>
              <a:rPr lang="en-GB" dirty="0"/>
              <a:t> to develop fluency and confidence, with </a:t>
            </a:r>
            <a:r>
              <a:rPr lang="en-GB" b="1" dirty="0"/>
              <a:t>longer, purposeful writing opportunities</a:t>
            </a:r>
            <a:r>
              <a:rPr lang="en-GB" dirty="0"/>
              <a:t> that encourage creativity and deeper learning. This approach ensures children build a secure foundation in writing, preparing them to become confident and independent writers by the end of Key Stage 1.</a:t>
            </a:r>
          </a:p>
          <a:p>
            <a:pPr algn="l">
              <a:spcBef>
                <a:spcPts val="0"/>
              </a:spcBef>
            </a:pPr>
            <a:endParaRPr lang="en-US" sz="2800" dirty="0">
              <a:latin typeface="Calibri" panose="020F0502020204030204" pitchFamily="34" charset="0"/>
              <a:cs typeface="Calibri" panose="020F0502020204030204" pitchFamily="34" charset="0"/>
            </a:endParaRPr>
          </a:p>
          <a:p>
            <a:pPr algn="l">
              <a:spcBef>
                <a:spcPts val="0"/>
              </a:spcBef>
            </a:pPr>
            <a:endParaRPr lang="en-US" sz="2800" dirty="0">
              <a:latin typeface="Calibri" panose="020F0502020204030204" pitchFamily="34" charset="0"/>
              <a:cs typeface="Calibri" panose="020F0502020204030204" pitchFamily="34" charset="0"/>
            </a:endParaRPr>
          </a:p>
        </p:txBody>
      </p:sp>
      <p:sp>
        <p:nvSpPr>
          <p:cNvPr id="7" name="Google Shape;86;p1">
            <a:extLst>
              <a:ext uri="{FF2B5EF4-FFF2-40B4-BE49-F238E27FC236}">
                <a16:creationId xmlns:a16="http://schemas.microsoft.com/office/drawing/2014/main" id="{CF860615-661C-FE96-49F1-02E4E0E83449}"/>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8" name="Google Shape;88;p1">
            <a:extLst>
              <a:ext uri="{FF2B5EF4-FFF2-40B4-BE49-F238E27FC236}">
                <a16:creationId xmlns:a16="http://schemas.microsoft.com/office/drawing/2014/main" id="{26664E9B-1A17-9C8C-DC50-F308C505EA0C}"/>
              </a:ext>
            </a:extLst>
          </p:cNvPr>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11" name="Picture 10">
            <a:extLst>
              <a:ext uri="{FF2B5EF4-FFF2-40B4-BE49-F238E27FC236}">
                <a16:creationId xmlns:a16="http://schemas.microsoft.com/office/drawing/2014/main" id="{0305A6DE-8A5B-AC74-7B8C-3D32250C503E}"/>
              </a:ext>
            </a:extLst>
          </p:cNvPr>
          <p:cNvPicPr>
            <a:picLocks noChangeAspect="1"/>
          </p:cNvPicPr>
          <p:nvPr/>
        </p:nvPicPr>
        <p:blipFill>
          <a:blip r:embed="rId3"/>
          <a:stretch>
            <a:fillRect/>
          </a:stretch>
        </p:blipFill>
        <p:spPr>
          <a:xfrm>
            <a:off x="399125" y="325363"/>
            <a:ext cx="1285875" cy="638175"/>
          </a:xfrm>
          <a:prstGeom prst="rect">
            <a:avLst/>
          </a:prstGeom>
        </p:spPr>
      </p:pic>
    </p:spTree>
    <p:extLst>
      <p:ext uri="{BB962C8B-B14F-4D97-AF65-F5344CB8AC3E}">
        <p14:creationId xmlns:p14="http://schemas.microsoft.com/office/powerpoint/2010/main" val="20993014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40"/>
        <p:cNvGrpSpPr/>
        <p:nvPr/>
      </p:nvGrpSpPr>
      <p:grpSpPr>
        <a:xfrm>
          <a:off x="0" y="0"/>
          <a:ext cx="0" cy="0"/>
          <a:chOff x="0" y="0"/>
          <a:chExt cx="0" cy="0"/>
        </a:xfrm>
      </p:grpSpPr>
      <p:sp>
        <p:nvSpPr>
          <p:cNvPr id="245" name="Google Shape;245;p15"/>
          <p:cNvSpPr txBox="1"/>
          <p:nvPr/>
        </p:nvSpPr>
        <p:spPr>
          <a:xfrm>
            <a:off x="2332505" y="618356"/>
            <a:ext cx="9172754" cy="4918015"/>
          </a:xfrm>
          <a:prstGeom prst="rect">
            <a:avLst/>
          </a:prstGeom>
          <a:noFill/>
          <a:ln>
            <a:noFill/>
          </a:ln>
        </p:spPr>
        <p:txBody>
          <a:bodyPr spcFirstLastPara="1" wrap="square" lIns="91425" tIns="45700" rIns="91425" bIns="45700" anchor="b" anchorCtr="0">
            <a:normAutofit fontScale="97500"/>
          </a:bodyPr>
          <a:lstStyle/>
          <a:p>
            <a:pPr algn="ctr">
              <a:lnSpc>
                <a:spcPct val="90000"/>
              </a:lnSpc>
            </a:pPr>
            <a:r>
              <a:rPr lang="en-US" sz="9200" b="1" dirty="0">
                <a:solidFill>
                  <a:srgbClr val="FF0000"/>
                </a:solidFill>
                <a:latin typeface="Calibri"/>
                <a:ea typeface="Calibri"/>
                <a:cs typeface="Calibri"/>
                <a:sym typeface="Calibri"/>
              </a:rPr>
              <a:t>English</a:t>
            </a:r>
          </a:p>
          <a:p>
            <a:pPr algn="ctr">
              <a:lnSpc>
                <a:spcPct val="90000"/>
              </a:lnSpc>
            </a:pPr>
            <a:br>
              <a:rPr lang="en-US" sz="12000" b="1" dirty="0">
                <a:latin typeface="Calibri"/>
                <a:ea typeface="Calibri"/>
                <a:cs typeface="Calibri"/>
              </a:rPr>
            </a:br>
            <a:r>
              <a:rPr lang="en-US" sz="6600" b="1" dirty="0">
                <a:solidFill>
                  <a:schemeClr val="dk1"/>
                </a:solidFill>
                <a:latin typeface="Calibri"/>
                <a:ea typeface="Calibri"/>
                <a:cs typeface="Calibri"/>
                <a:sym typeface="Calibri"/>
              </a:rPr>
              <a:t>Implementation</a:t>
            </a:r>
            <a:endParaRPr lang="en-US" sz="6600" b="1" dirty="0">
              <a:solidFill>
                <a:schemeClr val="dk1"/>
              </a:solidFill>
              <a:latin typeface="Calibri"/>
              <a:ea typeface="Calibri"/>
              <a:cs typeface="Calibri"/>
            </a:endParaRPr>
          </a:p>
        </p:txBody>
      </p:sp>
      <p:sp>
        <p:nvSpPr>
          <p:cNvPr id="8" name="Google Shape;86;p1">
            <a:extLst>
              <a:ext uri="{FF2B5EF4-FFF2-40B4-BE49-F238E27FC236}">
                <a16:creationId xmlns:a16="http://schemas.microsoft.com/office/drawing/2014/main" id="{67182A32-80EE-4D4C-A6B0-02525D200177}"/>
              </a:ext>
            </a:extLst>
          </p:cNvPr>
          <p:cNvSpPr/>
          <p:nvPr/>
        </p:nvSpPr>
        <p:spPr>
          <a:xfrm>
            <a:off x="9295"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9" name="Google Shape;88;p1">
            <a:extLst>
              <a:ext uri="{FF2B5EF4-FFF2-40B4-BE49-F238E27FC236}">
                <a16:creationId xmlns:a16="http://schemas.microsoft.com/office/drawing/2014/main" id="{8CFFBD99-CF48-4A97-B488-92165E9A8A6F}"/>
              </a:ext>
            </a:extLst>
          </p:cNvPr>
          <p:cNvSpPr txBox="1"/>
          <p:nvPr/>
        </p:nvSpPr>
        <p:spPr>
          <a:xfrm rot="-5400000">
            <a:off x="-445250" y="3365715"/>
            <a:ext cx="3255328"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b="1" i="0" u="none" strike="noStrike" cap="none">
                <a:solidFill>
                  <a:schemeClr val="lt1"/>
                </a:solidFill>
                <a:latin typeface="Calibri"/>
                <a:ea typeface="Calibri"/>
                <a:cs typeface="Calibri"/>
                <a:sym typeface="Calibri"/>
              </a:rPr>
              <a:t>Implementation</a:t>
            </a:r>
            <a:endParaRPr sz="3600" b="1">
              <a:solidFill>
                <a:schemeClr val="lt1"/>
              </a:solidFill>
              <a:latin typeface="Calibri"/>
              <a:ea typeface="Calibri"/>
              <a:cs typeface="Calibri"/>
              <a:sym typeface="Calibri"/>
            </a:endParaRPr>
          </a:p>
        </p:txBody>
      </p:sp>
      <p:pic>
        <p:nvPicPr>
          <p:cNvPr id="7" name="Picture 6"/>
          <p:cNvPicPr>
            <a:picLocks noChangeAspect="1"/>
          </p:cNvPicPr>
          <p:nvPr/>
        </p:nvPicPr>
        <p:blipFill>
          <a:blip r:embed="rId3"/>
          <a:stretch>
            <a:fillRect/>
          </a:stretch>
        </p:blipFill>
        <p:spPr>
          <a:xfrm>
            <a:off x="399125" y="325363"/>
            <a:ext cx="1285875" cy="638175"/>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40"/>
        <p:cNvGrpSpPr/>
        <p:nvPr/>
      </p:nvGrpSpPr>
      <p:grpSpPr>
        <a:xfrm>
          <a:off x="0" y="0"/>
          <a:ext cx="0" cy="0"/>
          <a:chOff x="0" y="0"/>
          <a:chExt cx="0" cy="0"/>
        </a:xfrm>
      </p:grpSpPr>
      <p:sp>
        <p:nvSpPr>
          <p:cNvPr id="245" name="Google Shape;245;p15"/>
          <p:cNvSpPr txBox="1"/>
          <p:nvPr/>
        </p:nvSpPr>
        <p:spPr>
          <a:xfrm>
            <a:off x="2332505" y="618356"/>
            <a:ext cx="9172754" cy="4918015"/>
          </a:xfrm>
          <a:prstGeom prst="rect">
            <a:avLst/>
          </a:prstGeom>
          <a:noFill/>
          <a:ln>
            <a:noFill/>
          </a:ln>
        </p:spPr>
        <p:txBody>
          <a:bodyPr spcFirstLastPara="1" wrap="square" lIns="91425" tIns="45700" rIns="91425" bIns="45700" anchor="b" anchorCtr="0">
            <a:normAutofit fontScale="97500"/>
          </a:bodyPr>
          <a:lstStyle/>
          <a:p>
            <a:pPr algn="ctr">
              <a:lnSpc>
                <a:spcPct val="90000"/>
              </a:lnSpc>
            </a:pPr>
            <a:br>
              <a:rPr lang="en-US" sz="12000" b="1" dirty="0">
                <a:latin typeface="Calibri"/>
                <a:ea typeface="Calibri"/>
                <a:cs typeface="Calibri"/>
              </a:rPr>
            </a:br>
            <a:endParaRPr lang="en-US" sz="6600" b="1" dirty="0">
              <a:solidFill>
                <a:schemeClr val="dk1"/>
              </a:solidFill>
              <a:latin typeface="Calibri"/>
              <a:ea typeface="Calibri"/>
              <a:cs typeface="Calibri"/>
            </a:endParaRPr>
          </a:p>
        </p:txBody>
      </p:sp>
      <p:sp>
        <p:nvSpPr>
          <p:cNvPr id="8" name="Google Shape;86;p1">
            <a:extLst>
              <a:ext uri="{FF2B5EF4-FFF2-40B4-BE49-F238E27FC236}">
                <a16:creationId xmlns:a16="http://schemas.microsoft.com/office/drawing/2014/main" id="{67182A32-80EE-4D4C-A6B0-02525D200177}"/>
              </a:ext>
            </a:extLst>
          </p:cNvPr>
          <p:cNvSpPr/>
          <p:nvPr/>
        </p:nvSpPr>
        <p:spPr>
          <a:xfrm>
            <a:off x="9295"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9" name="Google Shape;88;p1">
            <a:extLst>
              <a:ext uri="{FF2B5EF4-FFF2-40B4-BE49-F238E27FC236}">
                <a16:creationId xmlns:a16="http://schemas.microsoft.com/office/drawing/2014/main" id="{8CFFBD99-CF48-4A97-B488-92165E9A8A6F}"/>
              </a:ext>
            </a:extLst>
          </p:cNvPr>
          <p:cNvSpPr txBox="1"/>
          <p:nvPr/>
        </p:nvSpPr>
        <p:spPr>
          <a:xfrm rot="-5400000">
            <a:off x="-445250" y="3365715"/>
            <a:ext cx="3255328"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b="1" i="0" u="none" strike="noStrike" cap="none">
                <a:solidFill>
                  <a:schemeClr val="lt1"/>
                </a:solidFill>
                <a:latin typeface="Calibri"/>
                <a:ea typeface="Calibri"/>
                <a:cs typeface="Calibri"/>
                <a:sym typeface="Calibri"/>
              </a:rPr>
              <a:t>Implementation</a:t>
            </a:r>
            <a:endParaRPr sz="3600" b="1">
              <a:solidFill>
                <a:schemeClr val="lt1"/>
              </a:solidFill>
              <a:latin typeface="Calibri"/>
              <a:ea typeface="Calibri"/>
              <a:cs typeface="Calibri"/>
              <a:sym typeface="Calibri"/>
            </a:endParaRPr>
          </a:p>
        </p:txBody>
      </p:sp>
      <p:pic>
        <p:nvPicPr>
          <p:cNvPr id="7" name="Picture 6"/>
          <p:cNvPicPr>
            <a:picLocks noChangeAspect="1"/>
          </p:cNvPicPr>
          <p:nvPr/>
        </p:nvPicPr>
        <p:blipFill>
          <a:blip r:embed="rId3"/>
          <a:stretch>
            <a:fillRect/>
          </a:stretch>
        </p:blipFill>
        <p:spPr>
          <a:xfrm>
            <a:off x="399125" y="325363"/>
            <a:ext cx="1285875" cy="638175"/>
          </a:xfrm>
          <a:prstGeom prst="rect">
            <a:avLst/>
          </a:prstGeom>
        </p:spPr>
      </p:pic>
      <p:sp>
        <p:nvSpPr>
          <p:cNvPr id="6" name="Rectangle 5"/>
          <p:cNvSpPr/>
          <p:nvPr/>
        </p:nvSpPr>
        <p:spPr>
          <a:xfrm>
            <a:off x="3048000" y="1166843"/>
            <a:ext cx="8158716" cy="3477875"/>
          </a:xfrm>
          <a:prstGeom prst="rect">
            <a:avLst/>
          </a:prstGeom>
        </p:spPr>
        <p:txBody>
          <a:bodyPr wrap="square">
            <a:spAutoFit/>
          </a:bodyPr>
          <a:lstStyle/>
          <a:p>
            <a:r>
              <a:rPr lang="en-US" sz="2000" b="1" dirty="0">
                <a:latin typeface="Calibri" panose="020F0502020204030204" pitchFamily="34" charset="0"/>
                <a:cs typeface="Calibri" panose="020F0502020204030204" pitchFamily="34" charset="0"/>
              </a:rPr>
              <a:t>Reading</a:t>
            </a:r>
            <a:r>
              <a:rPr lang="en-US" sz="2000" dirty="0">
                <a:latin typeface="Calibri" panose="020F0502020204030204" pitchFamily="34" charset="0"/>
                <a:cs typeface="Calibri" panose="020F0502020204030204" pitchFamily="34" charset="0"/>
              </a:rPr>
              <a:t>:</a:t>
            </a:r>
          </a:p>
          <a:p>
            <a:r>
              <a:rPr lang="en-US" sz="2000" dirty="0">
                <a:latin typeface="Calibri" panose="020F0502020204030204" pitchFamily="34" charset="0"/>
                <a:cs typeface="Calibri" panose="020F0502020204030204" pitchFamily="34" charset="0"/>
              </a:rPr>
              <a:t>Our reading is taught with fidelity and consistency using the ‘Read, Write Inc’ programme. All staff are trained and equipped to teach RWI in all the year groups, this means that teachers are adept at helping young learners progress along their reading journey. Children are assessed regularly throughout the year and grouped according to their level of need. The skills that the children have learned in decoding and word reading through the EYFS are later supported through whole reading class sessions in KS1. High quality stories and targeted questioning support the wider development and enjoyment of reading texts in sessions supported by the teacher. </a:t>
            </a:r>
          </a:p>
          <a:p>
            <a:r>
              <a:rPr lang="en-US" sz="2000" dirty="0">
                <a:highlight>
                  <a:srgbClr val="FFFF00"/>
                </a:highlight>
                <a:latin typeface="Calibri" panose="020F0502020204030204" pitchFamily="34" charset="0"/>
                <a:cs typeface="Calibri" panose="020F0502020204030204" pitchFamily="34" charset="0"/>
              </a:rPr>
              <a:t> </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40">
          <a:extLst>
            <a:ext uri="{FF2B5EF4-FFF2-40B4-BE49-F238E27FC236}">
              <a16:creationId xmlns:a16="http://schemas.microsoft.com/office/drawing/2014/main" id="{5A135D8F-64E8-142A-EECB-2C4E1A748F52}"/>
            </a:ext>
          </a:extLst>
        </p:cNvPr>
        <p:cNvGrpSpPr/>
        <p:nvPr/>
      </p:nvGrpSpPr>
      <p:grpSpPr>
        <a:xfrm>
          <a:off x="0" y="0"/>
          <a:ext cx="0" cy="0"/>
          <a:chOff x="0" y="0"/>
          <a:chExt cx="0" cy="0"/>
        </a:xfrm>
      </p:grpSpPr>
      <p:sp>
        <p:nvSpPr>
          <p:cNvPr id="245" name="Google Shape;245;p15">
            <a:extLst>
              <a:ext uri="{FF2B5EF4-FFF2-40B4-BE49-F238E27FC236}">
                <a16:creationId xmlns:a16="http://schemas.microsoft.com/office/drawing/2014/main" id="{3D423138-776A-4ED9-0DB1-F2B8826EE8A4}"/>
              </a:ext>
            </a:extLst>
          </p:cNvPr>
          <p:cNvSpPr txBox="1"/>
          <p:nvPr/>
        </p:nvSpPr>
        <p:spPr>
          <a:xfrm>
            <a:off x="2332505" y="618356"/>
            <a:ext cx="9172754" cy="4918015"/>
          </a:xfrm>
          <a:prstGeom prst="rect">
            <a:avLst/>
          </a:prstGeom>
          <a:noFill/>
          <a:ln>
            <a:noFill/>
          </a:ln>
        </p:spPr>
        <p:txBody>
          <a:bodyPr spcFirstLastPara="1" wrap="square" lIns="91425" tIns="45700" rIns="91425" bIns="45700" anchor="b" anchorCtr="0">
            <a:normAutofit fontScale="97500"/>
          </a:bodyPr>
          <a:lstStyle/>
          <a:p>
            <a:pPr algn="ctr">
              <a:lnSpc>
                <a:spcPct val="90000"/>
              </a:lnSpc>
            </a:pPr>
            <a:br>
              <a:rPr lang="en-US" sz="12000" b="1" dirty="0">
                <a:latin typeface="Calibri"/>
                <a:ea typeface="Calibri"/>
                <a:cs typeface="Calibri"/>
              </a:rPr>
            </a:br>
            <a:endParaRPr lang="en-US" sz="6600" b="1" dirty="0">
              <a:solidFill>
                <a:schemeClr val="dk1"/>
              </a:solidFill>
              <a:latin typeface="Calibri"/>
              <a:ea typeface="Calibri"/>
              <a:cs typeface="Calibri"/>
            </a:endParaRPr>
          </a:p>
        </p:txBody>
      </p:sp>
      <p:sp>
        <p:nvSpPr>
          <p:cNvPr id="8" name="Google Shape;86;p1">
            <a:extLst>
              <a:ext uri="{FF2B5EF4-FFF2-40B4-BE49-F238E27FC236}">
                <a16:creationId xmlns:a16="http://schemas.microsoft.com/office/drawing/2014/main" id="{69D4F09E-AF63-6FAE-A242-69C2055768ED}"/>
              </a:ext>
            </a:extLst>
          </p:cNvPr>
          <p:cNvSpPr/>
          <p:nvPr/>
        </p:nvSpPr>
        <p:spPr>
          <a:xfrm>
            <a:off x="9295"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9" name="Google Shape;88;p1">
            <a:extLst>
              <a:ext uri="{FF2B5EF4-FFF2-40B4-BE49-F238E27FC236}">
                <a16:creationId xmlns:a16="http://schemas.microsoft.com/office/drawing/2014/main" id="{5192C90A-250E-4CD3-76D7-09980C75FDE8}"/>
              </a:ext>
            </a:extLst>
          </p:cNvPr>
          <p:cNvSpPr txBox="1"/>
          <p:nvPr/>
        </p:nvSpPr>
        <p:spPr>
          <a:xfrm rot="-5400000">
            <a:off x="-445250" y="3365715"/>
            <a:ext cx="3255328"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b="1" i="0" u="none" strike="noStrike" cap="none">
                <a:solidFill>
                  <a:schemeClr val="lt1"/>
                </a:solidFill>
                <a:latin typeface="Calibri"/>
                <a:ea typeface="Calibri"/>
                <a:cs typeface="Calibri"/>
                <a:sym typeface="Calibri"/>
              </a:rPr>
              <a:t>Implementation</a:t>
            </a:r>
            <a:endParaRPr sz="3600" b="1">
              <a:solidFill>
                <a:schemeClr val="lt1"/>
              </a:solidFill>
              <a:latin typeface="Calibri"/>
              <a:ea typeface="Calibri"/>
              <a:cs typeface="Calibri"/>
              <a:sym typeface="Calibri"/>
            </a:endParaRPr>
          </a:p>
        </p:txBody>
      </p:sp>
      <p:pic>
        <p:nvPicPr>
          <p:cNvPr id="7" name="Picture 6">
            <a:extLst>
              <a:ext uri="{FF2B5EF4-FFF2-40B4-BE49-F238E27FC236}">
                <a16:creationId xmlns:a16="http://schemas.microsoft.com/office/drawing/2014/main" id="{737E254D-BE14-FF2C-620F-08572EDB8247}"/>
              </a:ext>
            </a:extLst>
          </p:cNvPr>
          <p:cNvPicPr>
            <a:picLocks noChangeAspect="1"/>
          </p:cNvPicPr>
          <p:nvPr/>
        </p:nvPicPr>
        <p:blipFill>
          <a:blip r:embed="rId3"/>
          <a:stretch>
            <a:fillRect/>
          </a:stretch>
        </p:blipFill>
        <p:spPr>
          <a:xfrm>
            <a:off x="399125" y="325363"/>
            <a:ext cx="1285875" cy="638175"/>
          </a:xfrm>
          <a:prstGeom prst="rect">
            <a:avLst/>
          </a:prstGeom>
        </p:spPr>
      </p:pic>
      <p:sp>
        <p:nvSpPr>
          <p:cNvPr id="6" name="Rectangle 5">
            <a:extLst>
              <a:ext uri="{FF2B5EF4-FFF2-40B4-BE49-F238E27FC236}">
                <a16:creationId xmlns:a16="http://schemas.microsoft.com/office/drawing/2014/main" id="{2D81573B-6D1A-61C2-9AA8-BFF2FDF2FDDB}"/>
              </a:ext>
            </a:extLst>
          </p:cNvPr>
          <p:cNvSpPr/>
          <p:nvPr/>
        </p:nvSpPr>
        <p:spPr>
          <a:xfrm>
            <a:off x="2459736" y="618356"/>
            <a:ext cx="8746980" cy="5324535"/>
          </a:xfrm>
          <a:prstGeom prst="rect">
            <a:avLst/>
          </a:prstGeom>
        </p:spPr>
        <p:txBody>
          <a:bodyPr wrap="square">
            <a:spAutoFit/>
          </a:bodyPr>
          <a:lstStyle/>
          <a:p>
            <a:r>
              <a:rPr lang="en-US" sz="2000" b="1" dirty="0">
                <a:latin typeface="Calibri" panose="020F0502020204030204" pitchFamily="34" charset="0"/>
                <a:cs typeface="Calibri" panose="020F0502020204030204" pitchFamily="34" charset="0"/>
              </a:rPr>
              <a:t>Writing</a:t>
            </a:r>
            <a:r>
              <a:rPr lang="en-US" sz="2000" dirty="0">
                <a:latin typeface="Calibri" panose="020F0502020204030204" pitchFamily="34" charset="0"/>
                <a:cs typeface="Calibri" panose="020F0502020204030204" pitchFamily="34" charset="0"/>
              </a:rPr>
              <a:t>:</a:t>
            </a:r>
          </a:p>
          <a:p>
            <a:r>
              <a:rPr lang="en-GB" sz="2000" dirty="0"/>
              <a:t>We implement our writing curriculum through a carefully sequenced and engaging approach that ensures clear progression from EYFS to Year 2. </a:t>
            </a:r>
          </a:p>
          <a:p>
            <a:r>
              <a:rPr lang="en-GB" sz="2000" dirty="0"/>
              <a:t>Our bespoke curriculum is delivered daily, embedding handwriting and fine motor skill development to build essential physical foundations.</a:t>
            </a:r>
          </a:p>
          <a:p>
            <a:r>
              <a:rPr lang="en-GB" sz="2000" dirty="0"/>
              <a:t>We use a rich range of carefully selected texts linked to other curriculum areas to inspire purposeful writing across a variety of genres. Teaching balances short burst writing tasks that build fluency with longer, meaningful writing opportunities to develop creativity and stamina.</a:t>
            </a:r>
          </a:p>
          <a:p>
            <a:r>
              <a:rPr lang="en-GB" sz="2000" dirty="0"/>
              <a:t>Grammar, punctuation, and spelling are explicitly taught and revisited regularly, ensuring children acquire and apply these skills confidently over time. </a:t>
            </a:r>
          </a:p>
          <a:p>
            <a:r>
              <a:rPr lang="en-GB" sz="2000" dirty="0"/>
              <a:t>Our curriculum is inclusive and differentiated, ensuring all children, including those with additional needs, access appropriate challenge and support. </a:t>
            </a:r>
          </a:p>
          <a:p>
            <a:r>
              <a:rPr lang="en-GB" sz="2000" dirty="0"/>
              <a:t>Ongoing assessment is embedded in daily teaching, enabling teachers to identify individual needs, adapt in real time, inform planning and provide constructive feedback that supports children’s confidence and continuous improvement in writing.</a:t>
            </a:r>
            <a:endParaRPr lang="en-US" sz="20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15660375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sp>
        <p:nvSpPr>
          <p:cNvPr id="7" name="Google Shape;86;p1">
            <a:extLst>
              <a:ext uri="{FF2B5EF4-FFF2-40B4-BE49-F238E27FC236}">
                <a16:creationId xmlns:a16="http://schemas.microsoft.com/office/drawing/2014/main" id="{5DC349D4-E82D-4F3F-B574-7E1BFA622E24}"/>
              </a:ext>
            </a:extLst>
          </p:cNvPr>
          <p:cNvSpPr/>
          <p:nvPr/>
        </p:nvSpPr>
        <p:spPr>
          <a:xfrm>
            <a:off x="9295"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8" name="Google Shape;88;p1">
            <a:extLst>
              <a:ext uri="{FF2B5EF4-FFF2-40B4-BE49-F238E27FC236}">
                <a16:creationId xmlns:a16="http://schemas.microsoft.com/office/drawing/2014/main" id="{73611A6C-6F30-408F-99F0-B51BD293421F}"/>
              </a:ext>
            </a:extLst>
          </p:cNvPr>
          <p:cNvSpPr txBox="1"/>
          <p:nvPr/>
        </p:nvSpPr>
        <p:spPr>
          <a:xfrm rot="-5400000">
            <a:off x="-445250" y="3365715"/>
            <a:ext cx="3255328"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b="1" i="0" u="none" strike="noStrike" cap="none">
                <a:solidFill>
                  <a:schemeClr val="lt1"/>
                </a:solidFill>
                <a:latin typeface="Calibri"/>
                <a:ea typeface="Calibri"/>
                <a:cs typeface="Calibri"/>
                <a:sym typeface="Calibri"/>
              </a:rPr>
              <a:t>Implementation</a:t>
            </a:r>
            <a:endParaRPr sz="3600" b="1">
              <a:solidFill>
                <a:schemeClr val="lt1"/>
              </a:solidFill>
              <a:latin typeface="Calibri"/>
              <a:ea typeface="Calibri"/>
              <a:cs typeface="Calibri"/>
              <a:sym typeface="Calibri"/>
            </a:endParaRPr>
          </a:p>
        </p:txBody>
      </p:sp>
      <p:sp>
        <p:nvSpPr>
          <p:cNvPr id="2" name="Rectangle 1">
            <a:extLst>
              <a:ext uri="{FF2B5EF4-FFF2-40B4-BE49-F238E27FC236}">
                <a16:creationId xmlns:a16="http://schemas.microsoft.com/office/drawing/2014/main" id="{1A170186-88E1-408C-AAE6-48F2472C21F5}"/>
              </a:ext>
            </a:extLst>
          </p:cNvPr>
          <p:cNvSpPr/>
          <p:nvPr/>
        </p:nvSpPr>
        <p:spPr>
          <a:xfrm>
            <a:off x="2383352" y="181957"/>
            <a:ext cx="9613998" cy="553998"/>
          </a:xfrm>
          <a:prstGeom prst="rect">
            <a:avLst/>
          </a:prstGeom>
        </p:spPr>
        <p:txBody>
          <a:bodyPr wrap="square" lIns="91440" tIns="45720" rIns="91440" bIns="45720" anchor="t">
            <a:spAutoFit/>
          </a:bodyPr>
          <a:lstStyle/>
          <a:p>
            <a:r>
              <a:rPr lang="en-US" dirty="0">
                <a:latin typeface="Calibri" panose="020F0502020204030204" pitchFamily="34" charset="0"/>
                <a:cs typeface="Calibri" panose="020F0502020204030204" pitchFamily="34" charset="0"/>
              </a:rPr>
              <a:t>EYFS through to KS1 </a:t>
            </a:r>
            <a:r>
              <a:rPr lang="en-US" b="1" dirty="0">
                <a:latin typeface="Calibri" panose="020F0502020204030204" pitchFamily="34" charset="0"/>
                <a:cs typeface="Calibri" panose="020F0502020204030204" pitchFamily="34" charset="0"/>
              </a:rPr>
              <a:t>reading</a:t>
            </a:r>
            <a:r>
              <a:rPr lang="en-US" dirty="0">
                <a:latin typeface="Calibri" panose="020F0502020204030204" pitchFamily="34" charset="0"/>
                <a:cs typeface="Calibri" panose="020F0502020204030204" pitchFamily="34" charset="0"/>
              </a:rPr>
              <a:t> progression</a:t>
            </a:r>
          </a:p>
          <a:p>
            <a:pPr lvl="0"/>
            <a:endParaRPr lang="en-GB" sz="1200" dirty="0"/>
          </a:p>
        </p:txBody>
      </p:sp>
      <p:pic>
        <p:nvPicPr>
          <p:cNvPr id="6" name="Picture 5"/>
          <p:cNvPicPr>
            <a:picLocks noChangeAspect="1"/>
          </p:cNvPicPr>
          <p:nvPr/>
        </p:nvPicPr>
        <p:blipFill>
          <a:blip r:embed="rId3"/>
          <a:stretch>
            <a:fillRect/>
          </a:stretch>
        </p:blipFill>
        <p:spPr>
          <a:xfrm>
            <a:off x="399125" y="325363"/>
            <a:ext cx="1285875" cy="638175"/>
          </a:xfrm>
          <a:prstGeom prst="rect">
            <a:avLst/>
          </a:prstGeom>
        </p:spPr>
      </p:pic>
      <p:pic>
        <p:nvPicPr>
          <p:cNvPr id="3" name="Picture 2"/>
          <p:cNvPicPr>
            <a:picLocks noChangeAspect="1"/>
          </p:cNvPicPr>
          <p:nvPr/>
        </p:nvPicPr>
        <p:blipFill>
          <a:blip r:embed="rId4"/>
          <a:stretch>
            <a:fillRect/>
          </a:stretch>
        </p:blipFill>
        <p:spPr>
          <a:xfrm>
            <a:off x="2484146" y="1053681"/>
            <a:ext cx="8479946" cy="3796605"/>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50">
          <a:extLst>
            <a:ext uri="{FF2B5EF4-FFF2-40B4-BE49-F238E27FC236}">
              <a16:creationId xmlns:a16="http://schemas.microsoft.com/office/drawing/2014/main" id="{F458B8C0-B928-3BDF-AFCD-EA60BD5C7D8F}"/>
            </a:ext>
          </a:extLst>
        </p:cNvPr>
        <p:cNvGrpSpPr/>
        <p:nvPr/>
      </p:nvGrpSpPr>
      <p:grpSpPr>
        <a:xfrm>
          <a:off x="0" y="0"/>
          <a:ext cx="0" cy="0"/>
          <a:chOff x="0" y="0"/>
          <a:chExt cx="0" cy="0"/>
        </a:xfrm>
      </p:grpSpPr>
      <p:sp>
        <p:nvSpPr>
          <p:cNvPr id="7" name="Google Shape;86;p1">
            <a:extLst>
              <a:ext uri="{FF2B5EF4-FFF2-40B4-BE49-F238E27FC236}">
                <a16:creationId xmlns:a16="http://schemas.microsoft.com/office/drawing/2014/main" id="{B5BA3D04-256B-3277-F058-4A6392001946}"/>
              </a:ext>
            </a:extLst>
          </p:cNvPr>
          <p:cNvSpPr/>
          <p:nvPr/>
        </p:nvSpPr>
        <p:spPr>
          <a:xfrm>
            <a:off x="9295"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8" name="Google Shape;88;p1">
            <a:extLst>
              <a:ext uri="{FF2B5EF4-FFF2-40B4-BE49-F238E27FC236}">
                <a16:creationId xmlns:a16="http://schemas.microsoft.com/office/drawing/2014/main" id="{0804A6A8-5892-1AC8-9F5B-B18BBF14CD89}"/>
              </a:ext>
            </a:extLst>
          </p:cNvPr>
          <p:cNvSpPr txBox="1"/>
          <p:nvPr/>
        </p:nvSpPr>
        <p:spPr>
          <a:xfrm rot="-5400000">
            <a:off x="-445250" y="3365715"/>
            <a:ext cx="3255328"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b="1" i="0" u="none" strike="noStrike" cap="none">
                <a:solidFill>
                  <a:schemeClr val="lt1"/>
                </a:solidFill>
                <a:latin typeface="Calibri"/>
                <a:ea typeface="Calibri"/>
                <a:cs typeface="Calibri"/>
                <a:sym typeface="Calibri"/>
              </a:rPr>
              <a:t>Implementation</a:t>
            </a:r>
            <a:endParaRPr sz="3600" b="1">
              <a:solidFill>
                <a:schemeClr val="lt1"/>
              </a:solidFill>
              <a:latin typeface="Calibri"/>
              <a:ea typeface="Calibri"/>
              <a:cs typeface="Calibri"/>
              <a:sym typeface="Calibri"/>
            </a:endParaRPr>
          </a:p>
        </p:txBody>
      </p:sp>
      <p:sp>
        <p:nvSpPr>
          <p:cNvPr id="2" name="Rectangle 1">
            <a:extLst>
              <a:ext uri="{FF2B5EF4-FFF2-40B4-BE49-F238E27FC236}">
                <a16:creationId xmlns:a16="http://schemas.microsoft.com/office/drawing/2014/main" id="{CD892673-F23E-C2C3-84BC-3552C0AC7DFD}"/>
              </a:ext>
            </a:extLst>
          </p:cNvPr>
          <p:cNvSpPr/>
          <p:nvPr/>
        </p:nvSpPr>
        <p:spPr>
          <a:xfrm>
            <a:off x="2383352" y="181957"/>
            <a:ext cx="9613998" cy="553998"/>
          </a:xfrm>
          <a:prstGeom prst="rect">
            <a:avLst/>
          </a:prstGeom>
        </p:spPr>
        <p:txBody>
          <a:bodyPr wrap="square" lIns="91440" tIns="45720" rIns="91440" bIns="45720" anchor="t">
            <a:spAutoFit/>
          </a:bodyPr>
          <a:lstStyle/>
          <a:p>
            <a:r>
              <a:rPr lang="en-US" dirty="0">
                <a:latin typeface="Calibri" panose="020F0502020204030204" pitchFamily="34" charset="0"/>
                <a:cs typeface="Calibri" panose="020F0502020204030204" pitchFamily="34" charset="0"/>
              </a:rPr>
              <a:t>EYFS through to KS1 </a:t>
            </a:r>
            <a:r>
              <a:rPr lang="en-US" b="1" dirty="0">
                <a:latin typeface="Calibri" panose="020F0502020204030204" pitchFamily="34" charset="0"/>
                <a:cs typeface="Calibri" panose="020F0502020204030204" pitchFamily="34" charset="0"/>
              </a:rPr>
              <a:t>writing</a:t>
            </a:r>
            <a:r>
              <a:rPr lang="en-US" dirty="0">
                <a:latin typeface="Calibri" panose="020F0502020204030204" pitchFamily="34" charset="0"/>
                <a:cs typeface="Calibri" panose="020F0502020204030204" pitchFamily="34" charset="0"/>
              </a:rPr>
              <a:t> progression</a:t>
            </a:r>
          </a:p>
          <a:p>
            <a:pPr lvl="0"/>
            <a:endParaRPr lang="en-GB" sz="1200" dirty="0"/>
          </a:p>
        </p:txBody>
      </p:sp>
      <p:pic>
        <p:nvPicPr>
          <p:cNvPr id="6" name="Picture 5">
            <a:extLst>
              <a:ext uri="{FF2B5EF4-FFF2-40B4-BE49-F238E27FC236}">
                <a16:creationId xmlns:a16="http://schemas.microsoft.com/office/drawing/2014/main" id="{84A2546D-79D2-A099-614A-92082C668915}"/>
              </a:ext>
            </a:extLst>
          </p:cNvPr>
          <p:cNvPicPr>
            <a:picLocks noChangeAspect="1"/>
          </p:cNvPicPr>
          <p:nvPr/>
        </p:nvPicPr>
        <p:blipFill>
          <a:blip r:embed="rId3"/>
          <a:stretch>
            <a:fillRect/>
          </a:stretch>
        </p:blipFill>
        <p:spPr>
          <a:xfrm>
            <a:off x="399125" y="325363"/>
            <a:ext cx="1285875" cy="638175"/>
          </a:xfrm>
          <a:prstGeom prst="rect">
            <a:avLst/>
          </a:prstGeom>
        </p:spPr>
      </p:pic>
      <p:pic>
        <p:nvPicPr>
          <p:cNvPr id="5" name="Picture 4">
            <a:extLst>
              <a:ext uri="{FF2B5EF4-FFF2-40B4-BE49-F238E27FC236}">
                <a16:creationId xmlns:a16="http://schemas.microsoft.com/office/drawing/2014/main" id="{C2DC7CD4-0691-25F5-F99C-4CEDF9CCEC8A}"/>
              </a:ext>
            </a:extLst>
          </p:cNvPr>
          <p:cNvPicPr>
            <a:picLocks noChangeAspect="1"/>
          </p:cNvPicPr>
          <p:nvPr/>
        </p:nvPicPr>
        <p:blipFill>
          <a:blip r:embed="rId4"/>
          <a:stretch>
            <a:fillRect/>
          </a:stretch>
        </p:blipFill>
        <p:spPr>
          <a:xfrm>
            <a:off x="2383352" y="644450"/>
            <a:ext cx="9508416" cy="5838646"/>
          </a:xfrm>
          <a:prstGeom prst="rect">
            <a:avLst/>
          </a:prstGeom>
        </p:spPr>
      </p:pic>
    </p:spTree>
    <p:extLst>
      <p:ext uri="{BB962C8B-B14F-4D97-AF65-F5344CB8AC3E}">
        <p14:creationId xmlns:p14="http://schemas.microsoft.com/office/powerpoint/2010/main" val="362548988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sp>
        <p:nvSpPr>
          <p:cNvPr id="7" name="Google Shape;86;p1">
            <a:extLst>
              <a:ext uri="{FF2B5EF4-FFF2-40B4-BE49-F238E27FC236}">
                <a16:creationId xmlns:a16="http://schemas.microsoft.com/office/drawing/2014/main" id="{5DC349D4-E82D-4F3F-B574-7E1BFA622E24}"/>
              </a:ext>
            </a:extLst>
          </p:cNvPr>
          <p:cNvSpPr/>
          <p:nvPr/>
        </p:nvSpPr>
        <p:spPr>
          <a:xfrm>
            <a:off x="9295"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8" name="Google Shape;88;p1">
            <a:extLst>
              <a:ext uri="{FF2B5EF4-FFF2-40B4-BE49-F238E27FC236}">
                <a16:creationId xmlns:a16="http://schemas.microsoft.com/office/drawing/2014/main" id="{73611A6C-6F30-408F-99F0-B51BD293421F}"/>
              </a:ext>
            </a:extLst>
          </p:cNvPr>
          <p:cNvSpPr txBox="1"/>
          <p:nvPr/>
        </p:nvSpPr>
        <p:spPr>
          <a:xfrm rot="-5400000">
            <a:off x="-445250" y="3365715"/>
            <a:ext cx="3255328"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b="1" i="0" u="none" strike="noStrike" cap="none">
                <a:solidFill>
                  <a:schemeClr val="lt1"/>
                </a:solidFill>
                <a:latin typeface="Calibri"/>
                <a:ea typeface="Calibri"/>
                <a:cs typeface="Calibri"/>
                <a:sym typeface="Calibri"/>
              </a:rPr>
              <a:t>Implementation</a:t>
            </a:r>
            <a:endParaRPr sz="3600" b="1">
              <a:solidFill>
                <a:schemeClr val="lt1"/>
              </a:solidFill>
              <a:latin typeface="Calibri"/>
              <a:ea typeface="Calibri"/>
              <a:cs typeface="Calibri"/>
              <a:sym typeface="Calibri"/>
            </a:endParaRPr>
          </a:p>
        </p:txBody>
      </p:sp>
      <p:sp>
        <p:nvSpPr>
          <p:cNvPr id="2" name="Rectangle 1">
            <a:extLst>
              <a:ext uri="{FF2B5EF4-FFF2-40B4-BE49-F238E27FC236}">
                <a16:creationId xmlns:a16="http://schemas.microsoft.com/office/drawing/2014/main" id="{1A170186-88E1-408C-AAE6-48F2472C21F5}"/>
              </a:ext>
            </a:extLst>
          </p:cNvPr>
          <p:cNvSpPr/>
          <p:nvPr/>
        </p:nvSpPr>
        <p:spPr>
          <a:xfrm>
            <a:off x="2383352" y="181957"/>
            <a:ext cx="9613998" cy="553998"/>
          </a:xfrm>
          <a:prstGeom prst="rect">
            <a:avLst/>
          </a:prstGeom>
        </p:spPr>
        <p:txBody>
          <a:bodyPr wrap="square" lIns="91440" tIns="45720" rIns="91440" bIns="45720" anchor="t">
            <a:spAutoFit/>
          </a:bodyPr>
          <a:lstStyle/>
          <a:p>
            <a:r>
              <a:rPr lang="en-US" dirty="0">
                <a:latin typeface="Calibri" panose="020F0502020204030204" pitchFamily="34" charset="0"/>
                <a:cs typeface="Calibri" panose="020F0502020204030204" pitchFamily="34" charset="0"/>
              </a:rPr>
              <a:t>EYFS through to KS1 </a:t>
            </a:r>
            <a:r>
              <a:rPr lang="en-US" b="1" dirty="0">
                <a:latin typeface="Calibri" panose="020F0502020204030204" pitchFamily="34" charset="0"/>
                <a:cs typeface="Calibri" panose="020F0502020204030204" pitchFamily="34" charset="0"/>
              </a:rPr>
              <a:t>writing</a:t>
            </a:r>
            <a:r>
              <a:rPr lang="en-US" dirty="0">
                <a:latin typeface="Calibri" panose="020F0502020204030204" pitchFamily="34" charset="0"/>
                <a:cs typeface="Calibri" panose="020F0502020204030204" pitchFamily="34" charset="0"/>
              </a:rPr>
              <a:t> progression</a:t>
            </a:r>
          </a:p>
          <a:p>
            <a:pPr lvl="0"/>
            <a:endParaRPr lang="en-GB" sz="1200" dirty="0"/>
          </a:p>
        </p:txBody>
      </p:sp>
      <p:pic>
        <p:nvPicPr>
          <p:cNvPr id="6" name="Picture 5"/>
          <p:cNvPicPr>
            <a:picLocks noChangeAspect="1"/>
          </p:cNvPicPr>
          <p:nvPr/>
        </p:nvPicPr>
        <p:blipFill>
          <a:blip r:embed="rId3"/>
          <a:stretch>
            <a:fillRect/>
          </a:stretch>
        </p:blipFill>
        <p:spPr>
          <a:xfrm>
            <a:off x="399125" y="325363"/>
            <a:ext cx="1285875" cy="638175"/>
          </a:xfrm>
          <a:prstGeom prst="rect">
            <a:avLst/>
          </a:prstGeom>
        </p:spPr>
      </p:pic>
      <p:pic>
        <p:nvPicPr>
          <p:cNvPr id="5" name="Picture 4">
            <a:extLst>
              <a:ext uri="{FF2B5EF4-FFF2-40B4-BE49-F238E27FC236}">
                <a16:creationId xmlns:a16="http://schemas.microsoft.com/office/drawing/2014/main" id="{4E92D77D-ED27-A678-5783-E258607FFD84}"/>
              </a:ext>
            </a:extLst>
          </p:cNvPr>
          <p:cNvPicPr>
            <a:picLocks noChangeAspect="1"/>
          </p:cNvPicPr>
          <p:nvPr/>
        </p:nvPicPr>
        <p:blipFill>
          <a:blip r:embed="rId4"/>
          <a:stretch>
            <a:fillRect/>
          </a:stretch>
        </p:blipFill>
        <p:spPr>
          <a:xfrm>
            <a:off x="2534974" y="735955"/>
            <a:ext cx="9173855" cy="5020376"/>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50">
          <a:extLst>
            <a:ext uri="{FF2B5EF4-FFF2-40B4-BE49-F238E27FC236}">
              <a16:creationId xmlns:a16="http://schemas.microsoft.com/office/drawing/2014/main" id="{233942C7-3531-319A-E821-8AA66881DC5F}"/>
            </a:ext>
          </a:extLst>
        </p:cNvPr>
        <p:cNvGrpSpPr/>
        <p:nvPr/>
      </p:nvGrpSpPr>
      <p:grpSpPr>
        <a:xfrm>
          <a:off x="0" y="0"/>
          <a:ext cx="0" cy="0"/>
          <a:chOff x="0" y="0"/>
          <a:chExt cx="0" cy="0"/>
        </a:xfrm>
      </p:grpSpPr>
      <p:sp>
        <p:nvSpPr>
          <p:cNvPr id="7" name="Google Shape;86;p1">
            <a:extLst>
              <a:ext uri="{FF2B5EF4-FFF2-40B4-BE49-F238E27FC236}">
                <a16:creationId xmlns:a16="http://schemas.microsoft.com/office/drawing/2014/main" id="{7732D88B-ECD9-F91F-99AB-3962478E9EB8}"/>
              </a:ext>
            </a:extLst>
          </p:cNvPr>
          <p:cNvSpPr/>
          <p:nvPr/>
        </p:nvSpPr>
        <p:spPr>
          <a:xfrm>
            <a:off x="9295"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8" name="Google Shape;88;p1">
            <a:extLst>
              <a:ext uri="{FF2B5EF4-FFF2-40B4-BE49-F238E27FC236}">
                <a16:creationId xmlns:a16="http://schemas.microsoft.com/office/drawing/2014/main" id="{4DCD0403-89C5-5C75-A7AF-9EC6239F96B7}"/>
              </a:ext>
            </a:extLst>
          </p:cNvPr>
          <p:cNvSpPr txBox="1"/>
          <p:nvPr/>
        </p:nvSpPr>
        <p:spPr>
          <a:xfrm rot="-5400000">
            <a:off x="-445250" y="3365715"/>
            <a:ext cx="3255328"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b="1" i="0" u="none" strike="noStrike" cap="none">
                <a:solidFill>
                  <a:schemeClr val="lt1"/>
                </a:solidFill>
                <a:latin typeface="Calibri"/>
                <a:ea typeface="Calibri"/>
                <a:cs typeface="Calibri"/>
                <a:sym typeface="Calibri"/>
              </a:rPr>
              <a:t>Implementation</a:t>
            </a:r>
            <a:endParaRPr sz="3600" b="1">
              <a:solidFill>
                <a:schemeClr val="lt1"/>
              </a:solidFill>
              <a:latin typeface="Calibri"/>
              <a:ea typeface="Calibri"/>
              <a:cs typeface="Calibri"/>
              <a:sym typeface="Calibri"/>
            </a:endParaRPr>
          </a:p>
        </p:txBody>
      </p:sp>
      <p:sp>
        <p:nvSpPr>
          <p:cNvPr id="2" name="Rectangle 1">
            <a:extLst>
              <a:ext uri="{FF2B5EF4-FFF2-40B4-BE49-F238E27FC236}">
                <a16:creationId xmlns:a16="http://schemas.microsoft.com/office/drawing/2014/main" id="{E5C5AA80-A428-C43A-9D3B-C5036127DF83}"/>
              </a:ext>
            </a:extLst>
          </p:cNvPr>
          <p:cNvSpPr/>
          <p:nvPr/>
        </p:nvSpPr>
        <p:spPr>
          <a:xfrm>
            <a:off x="2383352" y="181957"/>
            <a:ext cx="9613998" cy="553998"/>
          </a:xfrm>
          <a:prstGeom prst="rect">
            <a:avLst/>
          </a:prstGeom>
        </p:spPr>
        <p:txBody>
          <a:bodyPr wrap="square" lIns="91440" tIns="45720" rIns="91440" bIns="45720" anchor="t">
            <a:spAutoFit/>
          </a:bodyPr>
          <a:lstStyle/>
          <a:p>
            <a:r>
              <a:rPr lang="en-US" dirty="0">
                <a:latin typeface="Calibri" panose="020F0502020204030204" pitchFamily="34" charset="0"/>
                <a:cs typeface="Calibri" panose="020F0502020204030204" pitchFamily="34" charset="0"/>
              </a:rPr>
              <a:t>EYFS through to KS1 </a:t>
            </a:r>
            <a:r>
              <a:rPr lang="en-US" b="1" dirty="0">
                <a:latin typeface="Calibri" panose="020F0502020204030204" pitchFamily="34" charset="0"/>
                <a:cs typeface="Calibri" panose="020F0502020204030204" pitchFamily="34" charset="0"/>
              </a:rPr>
              <a:t>writing</a:t>
            </a:r>
            <a:r>
              <a:rPr lang="en-US" dirty="0">
                <a:latin typeface="Calibri" panose="020F0502020204030204" pitchFamily="34" charset="0"/>
                <a:cs typeface="Calibri" panose="020F0502020204030204" pitchFamily="34" charset="0"/>
              </a:rPr>
              <a:t> progression</a:t>
            </a:r>
          </a:p>
          <a:p>
            <a:pPr lvl="0"/>
            <a:endParaRPr lang="en-GB" sz="1200" dirty="0"/>
          </a:p>
        </p:txBody>
      </p:sp>
      <p:pic>
        <p:nvPicPr>
          <p:cNvPr id="6" name="Picture 5">
            <a:extLst>
              <a:ext uri="{FF2B5EF4-FFF2-40B4-BE49-F238E27FC236}">
                <a16:creationId xmlns:a16="http://schemas.microsoft.com/office/drawing/2014/main" id="{64387AAA-5D1F-A5DD-D07E-F8439414C00A}"/>
              </a:ext>
            </a:extLst>
          </p:cNvPr>
          <p:cNvPicPr>
            <a:picLocks noChangeAspect="1"/>
          </p:cNvPicPr>
          <p:nvPr/>
        </p:nvPicPr>
        <p:blipFill>
          <a:blip r:embed="rId3"/>
          <a:stretch>
            <a:fillRect/>
          </a:stretch>
        </p:blipFill>
        <p:spPr>
          <a:xfrm>
            <a:off x="399125" y="325363"/>
            <a:ext cx="1285875" cy="638175"/>
          </a:xfrm>
          <a:prstGeom prst="rect">
            <a:avLst/>
          </a:prstGeom>
        </p:spPr>
      </p:pic>
      <p:pic>
        <p:nvPicPr>
          <p:cNvPr id="4" name="Picture 3">
            <a:extLst>
              <a:ext uri="{FF2B5EF4-FFF2-40B4-BE49-F238E27FC236}">
                <a16:creationId xmlns:a16="http://schemas.microsoft.com/office/drawing/2014/main" id="{354F27ED-FB3F-13BF-0817-F13C965B9EBF}"/>
              </a:ext>
            </a:extLst>
          </p:cNvPr>
          <p:cNvPicPr>
            <a:picLocks noChangeAspect="1"/>
          </p:cNvPicPr>
          <p:nvPr/>
        </p:nvPicPr>
        <p:blipFill>
          <a:blip r:embed="rId4"/>
          <a:stretch>
            <a:fillRect/>
          </a:stretch>
        </p:blipFill>
        <p:spPr>
          <a:xfrm>
            <a:off x="2452816" y="644450"/>
            <a:ext cx="9078592" cy="5934903"/>
          </a:xfrm>
          <a:prstGeom prst="rect">
            <a:avLst/>
          </a:prstGeom>
        </p:spPr>
      </p:pic>
    </p:spTree>
    <p:extLst>
      <p:ext uri="{BB962C8B-B14F-4D97-AF65-F5344CB8AC3E}">
        <p14:creationId xmlns:p14="http://schemas.microsoft.com/office/powerpoint/2010/main" val="359537514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50">
          <a:extLst>
            <a:ext uri="{FF2B5EF4-FFF2-40B4-BE49-F238E27FC236}">
              <a16:creationId xmlns:a16="http://schemas.microsoft.com/office/drawing/2014/main" id="{78B040EE-B2E7-3EC4-472F-D40773A5214F}"/>
            </a:ext>
          </a:extLst>
        </p:cNvPr>
        <p:cNvGrpSpPr/>
        <p:nvPr/>
      </p:nvGrpSpPr>
      <p:grpSpPr>
        <a:xfrm>
          <a:off x="0" y="0"/>
          <a:ext cx="0" cy="0"/>
          <a:chOff x="0" y="0"/>
          <a:chExt cx="0" cy="0"/>
        </a:xfrm>
      </p:grpSpPr>
      <p:sp>
        <p:nvSpPr>
          <p:cNvPr id="7" name="Google Shape;86;p1">
            <a:extLst>
              <a:ext uri="{FF2B5EF4-FFF2-40B4-BE49-F238E27FC236}">
                <a16:creationId xmlns:a16="http://schemas.microsoft.com/office/drawing/2014/main" id="{3ED81557-AA88-FFBD-4FC4-C996B30A754E}"/>
              </a:ext>
            </a:extLst>
          </p:cNvPr>
          <p:cNvSpPr/>
          <p:nvPr/>
        </p:nvSpPr>
        <p:spPr>
          <a:xfrm>
            <a:off x="9295"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8" name="Google Shape;88;p1">
            <a:extLst>
              <a:ext uri="{FF2B5EF4-FFF2-40B4-BE49-F238E27FC236}">
                <a16:creationId xmlns:a16="http://schemas.microsoft.com/office/drawing/2014/main" id="{B25445F8-AA5B-C71D-4CDC-7D887D6BB902}"/>
              </a:ext>
            </a:extLst>
          </p:cNvPr>
          <p:cNvSpPr txBox="1"/>
          <p:nvPr/>
        </p:nvSpPr>
        <p:spPr>
          <a:xfrm rot="-5400000">
            <a:off x="-445250" y="3365715"/>
            <a:ext cx="3255328"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b="1" i="0" u="none" strike="noStrike" cap="none">
                <a:solidFill>
                  <a:schemeClr val="lt1"/>
                </a:solidFill>
                <a:latin typeface="Calibri"/>
                <a:ea typeface="Calibri"/>
                <a:cs typeface="Calibri"/>
                <a:sym typeface="Calibri"/>
              </a:rPr>
              <a:t>Implementation</a:t>
            </a:r>
            <a:endParaRPr sz="3600" b="1">
              <a:solidFill>
                <a:schemeClr val="lt1"/>
              </a:solidFill>
              <a:latin typeface="Calibri"/>
              <a:ea typeface="Calibri"/>
              <a:cs typeface="Calibri"/>
              <a:sym typeface="Calibri"/>
            </a:endParaRPr>
          </a:p>
        </p:txBody>
      </p:sp>
      <p:sp>
        <p:nvSpPr>
          <p:cNvPr id="2" name="Rectangle 1">
            <a:extLst>
              <a:ext uri="{FF2B5EF4-FFF2-40B4-BE49-F238E27FC236}">
                <a16:creationId xmlns:a16="http://schemas.microsoft.com/office/drawing/2014/main" id="{9FB34C9A-08AF-BB45-A93B-9EB4CB9467E2}"/>
              </a:ext>
            </a:extLst>
          </p:cNvPr>
          <p:cNvSpPr/>
          <p:nvPr/>
        </p:nvSpPr>
        <p:spPr>
          <a:xfrm>
            <a:off x="2383352" y="181957"/>
            <a:ext cx="9613998" cy="553998"/>
          </a:xfrm>
          <a:prstGeom prst="rect">
            <a:avLst/>
          </a:prstGeom>
        </p:spPr>
        <p:txBody>
          <a:bodyPr wrap="square" lIns="91440" tIns="45720" rIns="91440" bIns="45720" anchor="t">
            <a:spAutoFit/>
          </a:bodyPr>
          <a:lstStyle/>
          <a:p>
            <a:r>
              <a:rPr lang="en-US" dirty="0">
                <a:latin typeface="Calibri" panose="020F0502020204030204" pitchFamily="34" charset="0"/>
                <a:cs typeface="Calibri" panose="020F0502020204030204" pitchFamily="34" charset="0"/>
              </a:rPr>
              <a:t>EYFS through to KS1 </a:t>
            </a:r>
            <a:r>
              <a:rPr lang="en-US" b="1" dirty="0">
                <a:latin typeface="Calibri" panose="020F0502020204030204" pitchFamily="34" charset="0"/>
                <a:cs typeface="Calibri" panose="020F0502020204030204" pitchFamily="34" charset="0"/>
              </a:rPr>
              <a:t>writing</a:t>
            </a:r>
            <a:r>
              <a:rPr lang="en-US" dirty="0">
                <a:latin typeface="Calibri" panose="020F0502020204030204" pitchFamily="34" charset="0"/>
                <a:cs typeface="Calibri" panose="020F0502020204030204" pitchFamily="34" charset="0"/>
              </a:rPr>
              <a:t> progression</a:t>
            </a:r>
          </a:p>
          <a:p>
            <a:pPr lvl="0"/>
            <a:endParaRPr lang="en-GB" sz="1200" dirty="0"/>
          </a:p>
        </p:txBody>
      </p:sp>
      <p:pic>
        <p:nvPicPr>
          <p:cNvPr id="6" name="Picture 5">
            <a:extLst>
              <a:ext uri="{FF2B5EF4-FFF2-40B4-BE49-F238E27FC236}">
                <a16:creationId xmlns:a16="http://schemas.microsoft.com/office/drawing/2014/main" id="{CCCB5F37-8ED8-8FC4-CAE2-8738E3551572}"/>
              </a:ext>
            </a:extLst>
          </p:cNvPr>
          <p:cNvPicPr>
            <a:picLocks noChangeAspect="1"/>
          </p:cNvPicPr>
          <p:nvPr/>
        </p:nvPicPr>
        <p:blipFill>
          <a:blip r:embed="rId3"/>
          <a:stretch>
            <a:fillRect/>
          </a:stretch>
        </p:blipFill>
        <p:spPr>
          <a:xfrm>
            <a:off x="399125" y="325363"/>
            <a:ext cx="1285875" cy="638175"/>
          </a:xfrm>
          <a:prstGeom prst="rect">
            <a:avLst/>
          </a:prstGeom>
        </p:spPr>
      </p:pic>
      <p:pic>
        <p:nvPicPr>
          <p:cNvPr id="4" name="Picture 3">
            <a:extLst>
              <a:ext uri="{FF2B5EF4-FFF2-40B4-BE49-F238E27FC236}">
                <a16:creationId xmlns:a16="http://schemas.microsoft.com/office/drawing/2014/main" id="{F125BCF0-C859-EB5A-795B-3EBBC191CC8A}"/>
              </a:ext>
            </a:extLst>
          </p:cNvPr>
          <p:cNvPicPr>
            <a:picLocks noChangeAspect="1"/>
          </p:cNvPicPr>
          <p:nvPr/>
        </p:nvPicPr>
        <p:blipFill>
          <a:blip r:embed="rId4"/>
          <a:stretch>
            <a:fillRect/>
          </a:stretch>
        </p:blipFill>
        <p:spPr>
          <a:xfrm>
            <a:off x="2355533" y="735955"/>
            <a:ext cx="9613998" cy="5180557"/>
          </a:xfrm>
          <a:prstGeom prst="rect">
            <a:avLst/>
          </a:prstGeom>
        </p:spPr>
      </p:pic>
    </p:spTree>
    <p:extLst>
      <p:ext uri="{BB962C8B-B14F-4D97-AF65-F5344CB8AC3E}">
        <p14:creationId xmlns:p14="http://schemas.microsoft.com/office/powerpoint/2010/main" val="333836270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50">
          <a:extLst>
            <a:ext uri="{FF2B5EF4-FFF2-40B4-BE49-F238E27FC236}">
              <a16:creationId xmlns:a16="http://schemas.microsoft.com/office/drawing/2014/main" id="{89EF1F09-0451-3A5C-87B9-69AC0D5C2970}"/>
            </a:ext>
          </a:extLst>
        </p:cNvPr>
        <p:cNvGrpSpPr/>
        <p:nvPr/>
      </p:nvGrpSpPr>
      <p:grpSpPr>
        <a:xfrm>
          <a:off x="0" y="0"/>
          <a:ext cx="0" cy="0"/>
          <a:chOff x="0" y="0"/>
          <a:chExt cx="0" cy="0"/>
        </a:xfrm>
      </p:grpSpPr>
      <p:sp>
        <p:nvSpPr>
          <p:cNvPr id="7" name="Google Shape;86;p1">
            <a:extLst>
              <a:ext uri="{FF2B5EF4-FFF2-40B4-BE49-F238E27FC236}">
                <a16:creationId xmlns:a16="http://schemas.microsoft.com/office/drawing/2014/main" id="{26348BAE-0C6B-CB8C-1806-9D0082D90C9D}"/>
              </a:ext>
            </a:extLst>
          </p:cNvPr>
          <p:cNvSpPr/>
          <p:nvPr/>
        </p:nvSpPr>
        <p:spPr>
          <a:xfrm>
            <a:off x="9295"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8" name="Google Shape;88;p1">
            <a:extLst>
              <a:ext uri="{FF2B5EF4-FFF2-40B4-BE49-F238E27FC236}">
                <a16:creationId xmlns:a16="http://schemas.microsoft.com/office/drawing/2014/main" id="{8C0AEA2A-5D5C-F0B1-9DD6-B27EF23F835D}"/>
              </a:ext>
            </a:extLst>
          </p:cNvPr>
          <p:cNvSpPr txBox="1"/>
          <p:nvPr/>
        </p:nvSpPr>
        <p:spPr>
          <a:xfrm rot="-5400000">
            <a:off x="-445250" y="3365715"/>
            <a:ext cx="3255328"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b="1" i="0" u="none" strike="noStrike" cap="none">
                <a:solidFill>
                  <a:schemeClr val="lt1"/>
                </a:solidFill>
                <a:latin typeface="Calibri"/>
                <a:ea typeface="Calibri"/>
                <a:cs typeface="Calibri"/>
                <a:sym typeface="Calibri"/>
              </a:rPr>
              <a:t>Implementation</a:t>
            </a:r>
            <a:endParaRPr sz="3600" b="1">
              <a:solidFill>
                <a:schemeClr val="lt1"/>
              </a:solidFill>
              <a:latin typeface="Calibri"/>
              <a:ea typeface="Calibri"/>
              <a:cs typeface="Calibri"/>
              <a:sym typeface="Calibri"/>
            </a:endParaRPr>
          </a:p>
        </p:txBody>
      </p:sp>
      <p:sp>
        <p:nvSpPr>
          <p:cNvPr id="2" name="Rectangle 1">
            <a:extLst>
              <a:ext uri="{FF2B5EF4-FFF2-40B4-BE49-F238E27FC236}">
                <a16:creationId xmlns:a16="http://schemas.microsoft.com/office/drawing/2014/main" id="{37BBCECE-B1E6-4379-42EA-1168C0A8F124}"/>
              </a:ext>
            </a:extLst>
          </p:cNvPr>
          <p:cNvSpPr/>
          <p:nvPr/>
        </p:nvSpPr>
        <p:spPr>
          <a:xfrm>
            <a:off x="2383352" y="181957"/>
            <a:ext cx="9613998" cy="553998"/>
          </a:xfrm>
          <a:prstGeom prst="rect">
            <a:avLst/>
          </a:prstGeom>
        </p:spPr>
        <p:txBody>
          <a:bodyPr wrap="square" lIns="91440" tIns="45720" rIns="91440" bIns="45720" anchor="t">
            <a:spAutoFit/>
          </a:bodyPr>
          <a:lstStyle/>
          <a:p>
            <a:r>
              <a:rPr lang="en-US" dirty="0">
                <a:latin typeface="Calibri" panose="020F0502020204030204" pitchFamily="34" charset="0"/>
                <a:cs typeface="Calibri" panose="020F0502020204030204" pitchFamily="34" charset="0"/>
              </a:rPr>
              <a:t>EYFS through to KS1 </a:t>
            </a:r>
            <a:r>
              <a:rPr lang="en-US" b="1" dirty="0">
                <a:latin typeface="Calibri" panose="020F0502020204030204" pitchFamily="34" charset="0"/>
                <a:cs typeface="Calibri" panose="020F0502020204030204" pitchFamily="34" charset="0"/>
              </a:rPr>
              <a:t>writing</a:t>
            </a:r>
            <a:r>
              <a:rPr lang="en-US" dirty="0">
                <a:latin typeface="Calibri" panose="020F0502020204030204" pitchFamily="34" charset="0"/>
                <a:cs typeface="Calibri" panose="020F0502020204030204" pitchFamily="34" charset="0"/>
              </a:rPr>
              <a:t> progression</a:t>
            </a:r>
          </a:p>
          <a:p>
            <a:pPr lvl="0"/>
            <a:endParaRPr lang="en-GB" sz="1200" dirty="0"/>
          </a:p>
        </p:txBody>
      </p:sp>
      <p:pic>
        <p:nvPicPr>
          <p:cNvPr id="6" name="Picture 5">
            <a:extLst>
              <a:ext uri="{FF2B5EF4-FFF2-40B4-BE49-F238E27FC236}">
                <a16:creationId xmlns:a16="http://schemas.microsoft.com/office/drawing/2014/main" id="{037E6FAA-FF27-148C-9BAA-114F6DC68DBD}"/>
              </a:ext>
            </a:extLst>
          </p:cNvPr>
          <p:cNvPicPr>
            <a:picLocks noChangeAspect="1"/>
          </p:cNvPicPr>
          <p:nvPr/>
        </p:nvPicPr>
        <p:blipFill>
          <a:blip r:embed="rId3"/>
          <a:stretch>
            <a:fillRect/>
          </a:stretch>
        </p:blipFill>
        <p:spPr>
          <a:xfrm>
            <a:off x="399125" y="325363"/>
            <a:ext cx="1285875" cy="638175"/>
          </a:xfrm>
          <a:prstGeom prst="rect">
            <a:avLst/>
          </a:prstGeom>
        </p:spPr>
      </p:pic>
      <p:pic>
        <p:nvPicPr>
          <p:cNvPr id="5" name="Picture 4">
            <a:extLst>
              <a:ext uri="{FF2B5EF4-FFF2-40B4-BE49-F238E27FC236}">
                <a16:creationId xmlns:a16="http://schemas.microsoft.com/office/drawing/2014/main" id="{ECF6788E-F5F3-03DD-9631-C43DBA5D04DE}"/>
              </a:ext>
            </a:extLst>
          </p:cNvPr>
          <p:cNvPicPr>
            <a:picLocks noChangeAspect="1"/>
          </p:cNvPicPr>
          <p:nvPr/>
        </p:nvPicPr>
        <p:blipFill>
          <a:blip r:embed="rId4"/>
          <a:stretch>
            <a:fillRect/>
          </a:stretch>
        </p:blipFill>
        <p:spPr>
          <a:xfrm>
            <a:off x="2624049" y="735955"/>
            <a:ext cx="8997976" cy="5861138"/>
          </a:xfrm>
          <a:prstGeom prst="rect">
            <a:avLst/>
          </a:prstGeom>
        </p:spPr>
      </p:pic>
    </p:spTree>
    <p:extLst>
      <p:ext uri="{BB962C8B-B14F-4D97-AF65-F5344CB8AC3E}">
        <p14:creationId xmlns:p14="http://schemas.microsoft.com/office/powerpoint/2010/main" val="56077003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50">
          <a:extLst>
            <a:ext uri="{FF2B5EF4-FFF2-40B4-BE49-F238E27FC236}">
              <a16:creationId xmlns:a16="http://schemas.microsoft.com/office/drawing/2014/main" id="{1118DD4D-5EBB-B28D-89A8-9AAE1DB07750}"/>
            </a:ext>
          </a:extLst>
        </p:cNvPr>
        <p:cNvGrpSpPr/>
        <p:nvPr/>
      </p:nvGrpSpPr>
      <p:grpSpPr>
        <a:xfrm>
          <a:off x="0" y="0"/>
          <a:ext cx="0" cy="0"/>
          <a:chOff x="0" y="0"/>
          <a:chExt cx="0" cy="0"/>
        </a:xfrm>
      </p:grpSpPr>
      <p:sp>
        <p:nvSpPr>
          <p:cNvPr id="7" name="Google Shape;86;p1">
            <a:extLst>
              <a:ext uri="{FF2B5EF4-FFF2-40B4-BE49-F238E27FC236}">
                <a16:creationId xmlns:a16="http://schemas.microsoft.com/office/drawing/2014/main" id="{997FC8C3-127B-A788-0C18-1E58CCEBF0F9}"/>
              </a:ext>
            </a:extLst>
          </p:cNvPr>
          <p:cNvSpPr/>
          <p:nvPr/>
        </p:nvSpPr>
        <p:spPr>
          <a:xfrm>
            <a:off x="9295"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8" name="Google Shape;88;p1">
            <a:extLst>
              <a:ext uri="{FF2B5EF4-FFF2-40B4-BE49-F238E27FC236}">
                <a16:creationId xmlns:a16="http://schemas.microsoft.com/office/drawing/2014/main" id="{7190E00D-D5E3-A55C-A4A3-266271716C3A}"/>
              </a:ext>
            </a:extLst>
          </p:cNvPr>
          <p:cNvSpPr txBox="1"/>
          <p:nvPr/>
        </p:nvSpPr>
        <p:spPr>
          <a:xfrm rot="-5400000">
            <a:off x="-445250" y="3365715"/>
            <a:ext cx="3255328"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b="1" i="0" u="none" strike="noStrike" cap="none">
                <a:solidFill>
                  <a:schemeClr val="lt1"/>
                </a:solidFill>
                <a:latin typeface="Calibri"/>
                <a:ea typeface="Calibri"/>
                <a:cs typeface="Calibri"/>
                <a:sym typeface="Calibri"/>
              </a:rPr>
              <a:t>Implementation</a:t>
            </a:r>
            <a:endParaRPr sz="3600" b="1">
              <a:solidFill>
                <a:schemeClr val="lt1"/>
              </a:solidFill>
              <a:latin typeface="Calibri"/>
              <a:ea typeface="Calibri"/>
              <a:cs typeface="Calibri"/>
              <a:sym typeface="Calibri"/>
            </a:endParaRPr>
          </a:p>
        </p:txBody>
      </p:sp>
      <p:sp>
        <p:nvSpPr>
          <p:cNvPr id="2" name="Rectangle 1">
            <a:extLst>
              <a:ext uri="{FF2B5EF4-FFF2-40B4-BE49-F238E27FC236}">
                <a16:creationId xmlns:a16="http://schemas.microsoft.com/office/drawing/2014/main" id="{97186614-8C4A-22B4-9A16-5E93A6F22EC5}"/>
              </a:ext>
            </a:extLst>
          </p:cNvPr>
          <p:cNvSpPr/>
          <p:nvPr/>
        </p:nvSpPr>
        <p:spPr>
          <a:xfrm>
            <a:off x="2383352" y="181957"/>
            <a:ext cx="9613998" cy="553998"/>
          </a:xfrm>
          <a:prstGeom prst="rect">
            <a:avLst/>
          </a:prstGeom>
        </p:spPr>
        <p:txBody>
          <a:bodyPr wrap="square" lIns="91440" tIns="45720" rIns="91440" bIns="45720" anchor="t">
            <a:spAutoFit/>
          </a:bodyPr>
          <a:lstStyle/>
          <a:p>
            <a:r>
              <a:rPr lang="en-US" dirty="0">
                <a:latin typeface="Calibri" panose="020F0502020204030204" pitchFamily="34" charset="0"/>
                <a:cs typeface="Calibri" panose="020F0502020204030204" pitchFamily="34" charset="0"/>
              </a:rPr>
              <a:t>EYFS through to KS1 </a:t>
            </a:r>
            <a:r>
              <a:rPr lang="en-US" b="1" dirty="0">
                <a:latin typeface="Calibri" panose="020F0502020204030204" pitchFamily="34" charset="0"/>
                <a:cs typeface="Calibri" panose="020F0502020204030204" pitchFamily="34" charset="0"/>
              </a:rPr>
              <a:t>writing</a:t>
            </a:r>
            <a:r>
              <a:rPr lang="en-US" dirty="0">
                <a:latin typeface="Calibri" panose="020F0502020204030204" pitchFamily="34" charset="0"/>
                <a:cs typeface="Calibri" panose="020F0502020204030204" pitchFamily="34" charset="0"/>
              </a:rPr>
              <a:t> progression</a:t>
            </a:r>
          </a:p>
          <a:p>
            <a:pPr lvl="0"/>
            <a:endParaRPr lang="en-GB" sz="1200" dirty="0"/>
          </a:p>
        </p:txBody>
      </p:sp>
      <p:pic>
        <p:nvPicPr>
          <p:cNvPr id="6" name="Picture 5">
            <a:extLst>
              <a:ext uri="{FF2B5EF4-FFF2-40B4-BE49-F238E27FC236}">
                <a16:creationId xmlns:a16="http://schemas.microsoft.com/office/drawing/2014/main" id="{7E5BAE71-C0E0-B3C3-70B5-A6E24E0CCBF6}"/>
              </a:ext>
            </a:extLst>
          </p:cNvPr>
          <p:cNvPicPr>
            <a:picLocks noChangeAspect="1"/>
          </p:cNvPicPr>
          <p:nvPr/>
        </p:nvPicPr>
        <p:blipFill>
          <a:blip r:embed="rId3"/>
          <a:stretch>
            <a:fillRect/>
          </a:stretch>
        </p:blipFill>
        <p:spPr>
          <a:xfrm>
            <a:off x="399125" y="325363"/>
            <a:ext cx="1285875" cy="638175"/>
          </a:xfrm>
          <a:prstGeom prst="rect">
            <a:avLst/>
          </a:prstGeom>
        </p:spPr>
      </p:pic>
      <p:pic>
        <p:nvPicPr>
          <p:cNvPr id="4" name="Picture 3">
            <a:extLst>
              <a:ext uri="{FF2B5EF4-FFF2-40B4-BE49-F238E27FC236}">
                <a16:creationId xmlns:a16="http://schemas.microsoft.com/office/drawing/2014/main" id="{1FAD0432-C411-FFC9-0142-84DFC5083BD8}"/>
              </a:ext>
            </a:extLst>
          </p:cNvPr>
          <p:cNvPicPr>
            <a:picLocks noChangeAspect="1"/>
          </p:cNvPicPr>
          <p:nvPr/>
        </p:nvPicPr>
        <p:blipFill>
          <a:blip r:embed="rId4"/>
          <a:stretch>
            <a:fillRect/>
          </a:stretch>
        </p:blipFill>
        <p:spPr>
          <a:xfrm>
            <a:off x="2551482" y="798908"/>
            <a:ext cx="8932580" cy="5779904"/>
          </a:xfrm>
          <a:prstGeom prst="rect">
            <a:avLst/>
          </a:prstGeom>
        </p:spPr>
      </p:pic>
    </p:spTree>
    <p:extLst>
      <p:ext uri="{BB962C8B-B14F-4D97-AF65-F5344CB8AC3E}">
        <p14:creationId xmlns:p14="http://schemas.microsoft.com/office/powerpoint/2010/main" val="394962907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50">
          <a:extLst>
            <a:ext uri="{FF2B5EF4-FFF2-40B4-BE49-F238E27FC236}">
              <a16:creationId xmlns:a16="http://schemas.microsoft.com/office/drawing/2014/main" id="{3DCC2305-8D87-8163-CE8E-7E6B94B2BF2D}"/>
            </a:ext>
          </a:extLst>
        </p:cNvPr>
        <p:cNvGrpSpPr/>
        <p:nvPr/>
      </p:nvGrpSpPr>
      <p:grpSpPr>
        <a:xfrm>
          <a:off x="0" y="0"/>
          <a:ext cx="0" cy="0"/>
          <a:chOff x="0" y="0"/>
          <a:chExt cx="0" cy="0"/>
        </a:xfrm>
      </p:grpSpPr>
      <p:sp>
        <p:nvSpPr>
          <p:cNvPr id="7" name="Google Shape;86;p1">
            <a:extLst>
              <a:ext uri="{FF2B5EF4-FFF2-40B4-BE49-F238E27FC236}">
                <a16:creationId xmlns:a16="http://schemas.microsoft.com/office/drawing/2014/main" id="{F261082B-05E6-5134-93D9-CCA2B58C2BDA}"/>
              </a:ext>
            </a:extLst>
          </p:cNvPr>
          <p:cNvSpPr/>
          <p:nvPr/>
        </p:nvSpPr>
        <p:spPr>
          <a:xfrm>
            <a:off x="9295"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8" name="Google Shape;88;p1">
            <a:extLst>
              <a:ext uri="{FF2B5EF4-FFF2-40B4-BE49-F238E27FC236}">
                <a16:creationId xmlns:a16="http://schemas.microsoft.com/office/drawing/2014/main" id="{440F70BB-8798-B562-E06A-12298BC91FEA}"/>
              </a:ext>
            </a:extLst>
          </p:cNvPr>
          <p:cNvSpPr txBox="1"/>
          <p:nvPr/>
        </p:nvSpPr>
        <p:spPr>
          <a:xfrm rot="-5400000">
            <a:off x="-445250" y="3365715"/>
            <a:ext cx="3255328"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b="1" i="0" u="none" strike="noStrike" cap="none">
                <a:solidFill>
                  <a:schemeClr val="lt1"/>
                </a:solidFill>
                <a:latin typeface="Calibri"/>
                <a:ea typeface="Calibri"/>
                <a:cs typeface="Calibri"/>
                <a:sym typeface="Calibri"/>
              </a:rPr>
              <a:t>Implementation</a:t>
            </a:r>
            <a:endParaRPr sz="3600" b="1">
              <a:solidFill>
                <a:schemeClr val="lt1"/>
              </a:solidFill>
              <a:latin typeface="Calibri"/>
              <a:ea typeface="Calibri"/>
              <a:cs typeface="Calibri"/>
              <a:sym typeface="Calibri"/>
            </a:endParaRPr>
          </a:p>
        </p:txBody>
      </p:sp>
      <p:sp>
        <p:nvSpPr>
          <p:cNvPr id="2" name="Rectangle 1">
            <a:extLst>
              <a:ext uri="{FF2B5EF4-FFF2-40B4-BE49-F238E27FC236}">
                <a16:creationId xmlns:a16="http://schemas.microsoft.com/office/drawing/2014/main" id="{D6073CCB-76FB-3499-F4BA-F0B10D6B2D6A}"/>
              </a:ext>
            </a:extLst>
          </p:cNvPr>
          <p:cNvSpPr/>
          <p:nvPr/>
        </p:nvSpPr>
        <p:spPr>
          <a:xfrm>
            <a:off x="2383352" y="181957"/>
            <a:ext cx="9613998" cy="553998"/>
          </a:xfrm>
          <a:prstGeom prst="rect">
            <a:avLst/>
          </a:prstGeom>
        </p:spPr>
        <p:txBody>
          <a:bodyPr wrap="square" lIns="91440" tIns="45720" rIns="91440" bIns="45720" anchor="t">
            <a:spAutoFit/>
          </a:bodyPr>
          <a:lstStyle/>
          <a:p>
            <a:r>
              <a:rPr lang="en-US" dirty="0">
                <a:latin typeface="Calibri" panose="020F0502020204030204" pitchFamily="34" charset="0"/>
                <a:cs typeface="Calibri" panose="020F0502020204030204" pitchFamily="34" charset="0"/>
              </a:rPr>
              <a:t>EYFS through to KS1 </a:t>
            </a:r>
            <a:r>
              <a:rPr lang="en-US" b="1" dirty="0">
                <a:latin typeface="Calibri" panose="020F0502020204030204" pitchFamily="34" charset="0"/>
                <a:cs typeface="Calibri" panose="020F0502020204030204" pitchFamily="34" charset="0"/>
              </a:rPr>
              <a:t>writing</a:t>
            </a:r>
            <a:r>
              <a:rPr lang="en-US" dirty="0">
                <a:latin typeface="Calibri" panose="020F0502020204030204" pitchFamily="34" charset="0"/>
                <a:cs typeface="Calibri" panose="020F0502020204030204" pitchFamily="34" charset="0"/>
              </a:rPr>
              <a:t> progression</a:t>
            </a:r>
          </a:p>
          <a:p>
            <a:pPr lvl="0"/>
            <a:endParaRPr lang="en-GB" sz="1200" dirty="0"/>
          </a:p>
        </p:txBody>
      </p:sp>
      <p:pic>
        <p:nvPicPr>
          <p:cNvPr id="6" name="Picture 5">
            <a:extLst>
              <a:ext uri="{FF2B5EF4-FFF2-40B4-BE49-F238E27FC236}">
                <a16:creationId xmlns:a16="http://schemas.microsoft.com/office/drawing/2014/main" id="{E0FA3CCB-92AD-B6EC-8F6A-47521BC1BE45}"/>
              </a:ext>
            </a:extLst>
          </p:cNvPr>
          <p:cNvPicPr>
            <a:picLocks noChangeAspect="1"/>
          </p:cNvPicPr>
          <p:nvPr/>
        </p:nvPicPr>
        <p:blipFill>
          <a:blip r:embed="rId3"/>
          <a:stretch>
            <a:fillRect/>
          </a:stretch>
        </p:blipFill>
        <p:spPr>
          <a:xfrm>
            <a:off x="399125" y="325363"/>
            <a:ext cx="1285875" cy="638175"/>
          </a:xfrm>
          <a:prstGeom prst="rect">
            <a:avLst/>
          </a:prstGeom>
        </p:spPr>
      </p:pic>
      <p:pic>
        <p:nvPicPr>
          <p:cNvPr id="5" name="Picture 4">
            <a:extLst>
              <a:ext uri="{FF2B5EF4-FFF2-40B4-BE49-F238E27FC236}">
                <a16:creationId xmlns:a16="http://schemas.microsoft.com/office/drawing/2014/main" id="{F52CC25F-A2FD-7206-8231-39274E965EDC}"/>
              </a:ext>
            </a:extLst>
          </p:cNvPr>
          <p:cNvPicPr>
            <a:picLocks noChangeAspect="1"/>
          </p:cNvPicPr>
          <p:nvPr/>
        </p:nvPicPr>
        <p:blipFill>
          <a:blip r:embed="rId4"/>
          <a:stretch>
            <a:fillRect/>
          </a:stretch>
        </p:blipFill>
        <p:spPr>
          <a:xfrm>
            <a:off x="2656872" y="644450"/>
            <a:ext cx="8675859" cy="5943600"/>
          </a:xfrm>
          <a:prstGeom prst="rect">
            <a:avLst/>
          </a:prstGeom>
        </p:spPr>
      </p:pic>
    </p:spTree>
    <p:extLst>
      <p:ext uri="{BB962C8B-B14F-4D97-AF65-F5344CB8AC3E}">
        <p14:creationId xmlns:p14="http://schemas.microsoft.com/office/powerpoint/2010/main" val="252227173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50">
          <a:extLst>
            <a:ext uri="{FF2B5EF4-FFF2-40B4-BE49-F238E27FC236}">
              <a16:creationId xmlns:a16="http://schemas.microsoft.com/office/drawing/2014/main" id="{64393085-2EFE-784C-DAD9-9A2372E6785F}"/>
            </a:ext>
          </a:extLst>
        </p:cNvPr>
        <p:cNvGrpSpPr/>
        <p:nvPr/>
      </p:nvGrpSpPr>
      <p:grpSpPr>
        <a:xfrm>
          <a:off x="0" y="0"/>
          <a:ext cx="0" cy="0"/>
          <a:chOff x="0" y="0"/>
          <a:chExt cx="0" cy="0"/>
        </a:xfrm>
      </p:grpSpPr>
      <p:sp>
        <p:nvSpPr>
          <p:cNvPr id="7" name="Google Shape;86;p1">
            <a:extLst>
              <a:ext uri="{FF2B5EF4-FFF2-40B4-BE49-F238E27FC236}">
                <a16:creationId xmlns:a16="http://schemas.microsoft.com/office/drawing/2014/main" id="{3C6DC826-9AA3-7ECC-C341-93EAC508D8CD}"/>
              </a:ext>
            </a:extLst>
          </p:cNvPr>
          <p:cNvSpPr/>
          <p:nvPr/>
        </p:nvSpPr>
        <p:spPr>
          <a:xfrm>
            <a:off x="9295"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8" name="Google Shape;88;p1">
            <a:extLst>
              <a:ext uri="{FF2B5EF4-FFF2-40B4-BE49-F238E27FC236}">
                <a16:creationId xmlns:a16="http://schemas.microsoft.com/office/drawing/2014/main" id="{A3424CD9-DD5B-ED29-8B2C-F38085362748}"/>
              </a:ext>
            </a:extLst>
          </p:cNvPr>
          <p:cNvSpPr txBox="1"/>
          <p:nvPr/>
        </p:nvSpPr>
        <p:spPr>
          <a:xfrm rot="-5400000">
            <a:off x="-445250" y="3365715"/>
            <a:ext cx="3255328"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b="1" i="0" u="none" strike="noStrike" cap="none">
                <a:solidFill>
                  <a:schemeClr val="lt1"/>
                </a:solidFill>
                <a:latin typeface="Calibri"/>
                <a:ea typeface="Calibri"/>
                <a:cs typeface="Calibri"/>
                <a:sym typeface="Calibri"/>
              </a:rPr>
              <a:t>Implementation</a:t>
            </a:r>
            <a:endParaRPr sz="3600" b="1">
              <a:solidFill>
                <a:schemeClr val="lt1"/>
              </a:solidFill>
              <a:latin typeface="Calibri"/>
              <a:ea typeface="Calibri"/>
              <a:cs typeface="Calibri"/>
              <a:sym typeface="Calibri"/>
            </a:endParaRPr>
          </a:p>
        </p:txBody>
      </p:sp>
      <p:sp>
        <p:nvSpPr>
          <p:cNvPr id="2" name="Rectangle 1">
            <a:extLst>
              <a:ext uri="{FF2B5EF4-FFF2-40B4-BE49-F238E27FC236}">
                <a16:creationId xmlns:a16="http://schemas.microsoft.com/office/drawing/2014/main" id="{597BB90A-B98D-02AA-B622-2A8D8CDED7E8}"/>
              </a:ext>
            </a:extLst>
          </p:cNvPr>
          <p:cNvSpPr/>
          <p:nvPr/>
        </p:nvSpPr>
        <p:spPr>
          <a:xfrm>
            <a:off x="2383352" y="181957"/>
            <a:ext cx="9613998" cy="553998"/>
          </a:xfrm>
          <a:prstGeom prst="rect">
            <a:avLst/>
          </a:prstGeom>
        </p:spPr>
        <p:txBody>
          <a:bodyPr wrap="square" lIns="91440" tIns="45720" rIns="91440" bIns="45720" anchor="t">
            <a:spAutoFit/>
          </a:bodyPr>
          <a:lstStyle/>
          <a:p>
            <a:r>
              <a:rPr lang="en-US" dirty="0">
                <a:latin typeface="Calibri" panose="020F0502020204030204" pitchFamily="34" charset="0"/>
                <a:cs typeface="Calibri" panose="020F0502020204030204" pitchFamily="34" charset="0"/>
              </a:rPr>
              <a:t>EYFS through to KS1 </a:t>
            </a:r>
            <a:r>
              <a:rPr lang="en-US" b="1" dirty="0">
                <a:latin typeface="Calibri" panose="020F0502020204030204" pitchFamily="34" charset="0"/>
                <a:cs typeface="Calibri" panose="020F0502020204030204" pitchFamily="34" charset="0"/>
              </a:rPr>
              <a:t>writing</a:t>
            </a:r>
            <a:r>
              <a:rPr lang="en-US" dirty="0">
                <a:latin typeface="Calibri" panose="020F0502020204030204" pitchFamily="34" charset="0"/>
                <a:cs typeface="Calibri" panose="020F0502020204030204" pitchFamily="34" charset="0"/>
              </a:rPr>
              <a:t> progression</a:t>
            </a:r>
          </a:p>
          <a:p>
            <a:pPr lvl="0"/>
            <a:endParaRPr lang="en-GB" sz="1200" dirty="0"/>
          </a:p>
        </p:txBody>
      </p:sp>
      <p:pic>
        <p:nvPicPr>
          <p:cNvPr id="6" name="Picture 5">
            <a:extLst>
              <a:ext uri="{FF2B5EF4-FFF2-40B4-BE49-F238E27FC236}">
                <a16:creationId xmlns:a16="http://schemas.microsoft.com/office/drawing/2014/main" id="{4825EE35-524E-05E8-469F-212BC8067133}"/>
              </a:ext>
            </a:extLst>
          </p:cNvPr>
          <p:cNvPicPr>
            <a:picLocks noChangeAspect="1"/>
          </p:cNvPicPr>
          <p:nvPr/>
        </p:nvPicPr>
        <p:blipFill>
          <a:blip r:embed="rId3"/>
          <a:stretch>
            <a:fillRect/>
          </a:stretch>
        </p:blipFill>
        <p:spPr>
          <a:xfrm>
            <a:off x="399125" y="325363"/>
            <a:ext cx="1285875" cy="638175"/>
          </a:xfrm>
          <a:prstGeom prst="rect">
            <a:avLst/>
          </a:prstGeom>
        </p:spPr>
      </p:pic>
      <p:pic>
        <p:nvPicPr>
          <p:cNvPr id="5" name="Picture 4">
            <a:extLst>
              <a:ext uri="{FF2B5EF4-FFF2-40B4-BE49-F238E27FC236}">
                <a16:creationId xmlns:a16="http://schemas.microsoft.com/office/drawing/2014/main" id="{1035047E-844B-7051-8C0C-2EC6C4B88BB5}"/>
              </a:ext>
            </a:extLst>
          </p:cNvPr>
          <p:cNvPicPr>
            <a:picLocks noChangeAspect="1"/>
          </p:cNvPicPr>
          <p:nvPr/>
        </p:nvPicPr>
        <p:blipFill>
          <a:blip r:embed="rId4"/>
          <a:stretch>
            <a:fillRect/>
          </a:stretch>
        </p:blipFill>
        <p:spPr>
          <a:xfrm>
            <a:off x="2560587" y="963538"/>
            <a:ext cx="8772144" cy="5661883"/>
          </a:xfrm>
          <a:prstGeom prst="rect">
            <a:avLst/>
          </a:prstGeom>
        </p:spPr>
      </p:pic>
    </p:spTree>
    <p:extLst>
      <p:ext uri="{BB962C8B-B14F-4D97-AF65-F5344CB8AC3E}">
        <p14:creationId xmlns:p14="http://schemas.microsoft.com/office/powerpoint/2010/main" val="396377932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sp>
        <p:nvSpPr>
          <p:cNvPr id="7" name="Google Shape;86;p1">
            <a:extLst>
              <a:ext uri="{FF2B5EF4-FFF2-40B4-BE49-F238E27FC236}">
                <a16:creationId xmlns:a16="http://schemas.microsoft.com/office/drawing/2014/main" id="{5DC349D4-E82D-4F3F-B574-7E1BFA622E24}"/>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8" name="Google Shape;88;p1">
            <a:extLst>
              <a:ext uri="{FF2B5EF4-FFF2-40B4-BE49-F238E27FC236}">
                <a16:creationId xmlns:a16="http://schemas.microsoft.com/office/drawing/2014/main" id="{73611A6C-6F30-408F-99F0-B51BD293421F}"/>
              </a:ext>
            </a:extLst>
          </p:cNvPr>
          <p:cNvSpPr txBox="1"/>
          <p:nvPr/>
        </p:nvSpPr>
        <p:spPr>
          <a:xfrm rot="16200000">
            <a:off x="-445250" y="3181050"/>
            <a:ext cx="3255328" cy="101562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6000" b="1">
                <a:solidFill>
                  <a:schemeClr val="lt1"/>
                </a:solidFill>
                <a:latin typeface="Calibri"/>
                <a:ea typeface="Calibri"/>
                <a:cs typeface="Calibri"/>
              </a:rPr>
              <a:t>Impact</a:t>
            </a:r>
          </a:p>
        </p:txBody>
      </p:sp>
      <p:sp>
        <p:nvSpPr>
          <p:cNvPr id="3" name="TextBox 2">
            <a:extLst>
              <a:ext uri="{FF2B5EF4-FFF2-40B4-BE49-F238E27FC236}">
                <a16:creationId xmlns:a16="http://schemas.microsoft.com/office/drawing/2014/main" id="{CC9FD419-9CB3-4F0A-959D-D31FBB4530D7}"/>
              </a:ext>
            </a:extLst>
          </p:cNvPr>
          <p:cNvSpPr txBox="1"/>
          <p:nvPr/>
        </p:nvSpPr>
        <p:spPr>
          <a:xfrm>
            <a:off x="2418405" y="1358727"/>
            <a:ext cx="9380230" cy="461665"/>
          </a:xfrm>
          <a:prstGeom prst="rect">
            <a:avLst/>
          </a:prstGeom>
          <a:noFill/>
        </p:spPr>
        <p:txBody>
          <a:bodyPr wrap="square" lIns="91440" tIns="45720" rIns="91440" bIns="45720" rtlCol="0" anchor="t">
            <a:spAutoFit/>
          </a:bodyPr>
          <a:lstStyle/>
          <a:p>
            <a:endParaRPr lang="en-US" sz="2400" b="1">
              <a:cs typeface="Calibri Light"/>
            </a:endParaRPr>
          </a:p>
        </p:txBody>
      </p:sp>
      <p:sp>
        <p:nvSpPr>
          <p:cNvPr id="11" name="Google Shape;245;p15"/>
          <p:cNvSpPr txBox="1"/>
          <p:nvPr/>
        </p:nvSpPr>
        <p:spPr>
          <a:xfrm>
            <a:off x="2332505" y="618356"/>
            <a:ext cx="9172754" cy="4918015"/>
          </a:xfrm>
          <a:prstGeom prst="rect">
            <a:avLst/>
          </a:prstGeom>
          <a:noFill/>
          <a:ln>
            <a:noFill/>
          </a:ln>
        </p:spPr>
        <p:txBody>
          <a:bodyPr spcFirstLastPara="1" wrap="square" lIns="91425" tIns="45700" rIns="91425" bIns="45700" anchor="b" anchorCtr="0">
            <a:normAutofit fontScale="97500"/>
          </a:bodyPr>
          <a:lstStyle/>
          <a:p>
            <a:pPr algn="ctr">
              <a:lnSpc>
                <a:spcPct val="90000"/>
              </a:lnSpc>
            </a:pPr>
            <a:r>
              <a:rPr lang="en-US" sz="9200" b="1" dirty="0">
                <a:solidFill>
                  <a:srgbClr val="FF0000"/>
                </a:solidFill>
                <a:latin typeface="Calibri"/>
                <a:ea typeface="Calibri"/>
                <a:cs typeface="Calibri"/>
                <a:sym typeface="Calibri"/>
              </a:rPr>
              <a:t>English</a:t>
            </a:r>
          </a:p>
          <a:p>
            <a:pPr algn="ctr">
              <a:lnSpc>
                <a:spcPct val="90000"/>
              </a:lnSpc>
            </a:pPr>
            <a:br>
              <a:rPr lang="en-US" sz="12000" b="1" dirty="0">
                <a:latin typeface="Calibri"/>
                <a:ea typeface="Calibri"/>
                <a:cs typeface="Calibri"/>
              </a:rPr>
            </a:br>
            <a:r>
              <a:rPr lang="en-US" sz="6600" b="1" dirty="0">
                <a:solidFill>
                  <a:schemeClr val="dk1"/>
                </a:solidFill>
                <a:latin typeface="Calibri"/>
                <a:ea typeface="Calibri"/>
                <a:cs typeface="Calibri"/>
                <a:sym typeface="Calibri"/>
              </a:rPr>
              <a:t>Impact</a:t>
            </a:r>
            <a:endParaRPr lang="en-US" sz="6600" b="1" dirty="0">
              <a:solidFill>
                <a:schemeClr val="dk1"/>
              </a:solidFill>
              <a:latin typeface="Calibri"/>
              <a:ea typeface="Calibri"/>
              <a:cs typeface="Calibri"/>
            </a:endParaRPr>
          </a:p>
        </p:txBody>
      </p:sp>
      <p:pic>
        <p:nvPicPr>
          <p:cNvPr id="6" name="Picture 5"/>
          <p:cNvPicPr>
            <a:picLocks noChangeAspect="1"/>
          </p:cNvPicPr>
          <p:nvPr/>
        </p:nvPicPr>
        <p:blipFill>
          <a:blip r:embed="rId3"/>
          <a:stretch>
            <a:fillRect/>
          </a:stretch>
        </p:blipFill>
        <p:spPr>
          <a:xfrm>
            <a:off x="399125" y="325363"/>
            <a:ext cx="1285875" cy="638175"/>
          </a:xfrm>
          <a:prstGeom prst="rect">
            <a:avLst/>
          </a:prstGeom>
        </p:spPr>
      </p:pic>
    </p:spTree>
    <p:extLst>
      <p:ext uri="{BB962C8B-B14F-4D97-AF65-F5344CB8AC3E}">
        <p14:creationId xmlns:p14="http://schemas.microsoft.com/office/powerpoint/2010/main" val="119930457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sp>
        <p:nvSpPr>
          <p:cNvPr id="7" name="Google Shape;86;p1">
            <a:extLst>
              <a:ext uri="{FF2B5EF4-FFF2-40B4-BE49-F238E27FC236}">
                <a16:creationId xmlns:a16="http://schemas.microsoft.com/office/drawing/2014/main" id="{5DC349D4-E82D-4F3F-B574-7E1BFA622E24}"/>
              </a:ext>
            </a:extLst>
          </p:cNvPr>
          <p:cNvSpPr/>
          <p:nvPr/>
        </p:nvSpPr>
        <p:spPr>
          <a:xfrm>
            <a:off x="9295"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8" name="Google Shape;88;p1">
            <a:extLst>
              <a:ext uri="{FF2B5EF4-FFF2-40B4-BE49-F238E27FC236}">
                <a16:creationId xmlns:a16="http://schemas.microsoft.com/office/drawing/2014/main" id="{73611A6C-6F30-408F-99F0-B51BD293421F}"/>
              </a:ext>
            </a:extLst>
          </p:cNvPr>
          <p:cNvSpPr txBox="1"/>
          <p:nvPr/>
        </p:nvSpPr>
        <p:spPr>
          <a:xfrm rot="16200000">
            <a:off x="-445250" y="3181050"/>
            <a:ext cx="3255328" cy="101562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6000" b="1">
                <a:solidFill>
                  <a:schemeClr val="lt1"/>
                </a:solidFill>
                <a:latin typeface="Calibri"/>
                <a:ea typeface="Calibri"/>
                <a:cs typeface="Calibri"/>
              </a:rPr>
              <a:t>Impact</a:t>
            </a:r>
          </a:p>
        </p:txBody>
      </p:sp>
      <p:sp>
        <p:nvSpPr>
          <p:cNvPr id="3" name="TextBox 2">
            <a:extLst>
              <a:ext uri="{FF2B5EF4-FFF2-40B4-BE49-F238E27FC236}">
                <a16:creationId xmlns:a16="http://schemas.microsoft.com/office/drawing/2014/main" id="{CC9FD419-9CB3-4F0A-959D-D31FBB4530D7}"/>
              </a:ext>
            </a:extLst>
          </p:cNvPr>
          <p:cNvSpPr txBox="1"/>
          <p:nvPr/>
        </p:nvSpPr>
        <p:spPr>
          <a:xfrm>
            <a:off x="2418405" y="1358727"/>
            <a:ext cx="9380230" cy="461665"/>
          </a:xfrm>
          <a:prstGeom prst="rect">
            <a:avLst/>
          </a:prstGeom>
          <a:noFill/>
        </p:spPr>
        <p:txBody>
          <a:bodyPr wrap="square" lIns="91440" tIns="45720" rIns="91440" bIns="45720" rtlCol="0" anchor="t">
            <a:spAutoFit/>
          </a:bodyPr>
          <a:lstStyle/>
          <a:p>
            <a:endParaRPr lang="en-US" sz="2400" b="1">
              <a:cs typeface="Calibri Light"/>
            </a:endParaRPr>
          </a:p>
        </p:txBody>
      </p:sp>
      <p:sp>
        <p:nvSpPr>
          <p:cNvPr id="2" name="TextBox 1">
            <a:extLst>
              <a:ext uri="{FF2B5EF4-FFF2-40B4-BE49-F238E27FC236}">
                <a16:creationId xmlns:a16="http://schemas.microsoft.com/office/drawing/2014/main" id="{3AF77BEC-2549-4D57-8FF1-A5C384CFFC88}"/>
              </a:ext>
            </a:extLst>
          </p:cNvPr>
          <p:cNvSpPr txBox="1"/>
          <p:nvPr/>
        </p:nvSpPr>
        <p:spPr>
          <a:xfrm>
            <a:off x="2567797" y="1748287"/>
            <a:ext cx="9097991" cy="15696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endParaRPr lang="en-US" sz="9600" b="1">
              <a:cs typeface="Calibri"/>
            </a:endParaRPr>
          </a:p>
        </p:txBody>
      </p:sp>
      <p:sp>
        <p:nvSpPr>
          <p:cNvPr id="4" name="TextBox 3">
            <a:extLst>
              <a:ext uri="{FF2B5EF4-FFF2-40B4-BE49-F238E27FC236}">
                <a16:creationId xmlns:a16="http://schemas.microsoft.com/office/drawing/2014/main" id="{38A844F4-F871-493E-B2DB-E55D089AC80A}"/>
              </a:ext>
            </a:extLst>
          </p:cNvPr>
          <p:cNvSpPr txBox="1"/>
          <p:nvPr/>
        </p:nvSpPr>
        <p:spPr>
          <a:xfrm>
            <a:off x="2700643" y="361916"/>
            <a:ext cx="9097992" cy="618630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dirty="0">
                <a:cs typeface="Calibri"/>
              </a:rPr>
              <a:t>Assessment- Reading</a:t>
            </a:r>
          </a:p>
          <a:p>
            <a:endParaRPr lang="en-US" sz="2800" b="1" dirty="0">
              <a:cs typeface="Calibri"/>
            </a:endParaRPr>
          </a:p>
          <a:p>
            <a:r>
              <a:rPr lang="en-US" sz="2400" dirty="0">
                <a:cs typeface="Calibri"/>
              </a:rPr>
              <a:t>Reading for all pupils is assessed at six weekly intervals by the reading lead. Every child starts their RWI formal assessment in the first term they start school. The same document follows them through until they reach year 2 and complete the Read, Write Inc programme. The children are grouped according to their assessment outcomes and afternoon reading interventions are targeted at different children, depending on individual needs. In year 2, the children are assessed through teacher assessment and in the Spring term children complete a practice SAT paper. These assessments in year 2 help us to target further individual support for reading, either decoding and phonics, fluency or comprehension. Children in year 2 that are still at the early stages of reading continue to work in RWI groups to support their learning. </a:t>
            </a:r>
            <a:endParaRPr lang="en-US" sz="2800" b="1" dirty="0">
              <a:cs typeface="Calibri"/>
            </a:endParaRPr>
          </a:p>
          <a:p>
            <a:endParaRPr lang="en-US" sz="2800" b="1" dirty="0">
              <a:cs typeface="Calibri"/>
            </a:endParaRPr>
          </a:p>
        </p:txBody>
      </p:sp>
      <p:pic>
        <p:nvPicPr>
          <p:cNvPr id="11" name="Picture 10"/>
          <p:cNvPicPr>
            <a:picLocks noChangeAspect="1"/>
          </p:cNvPicPr>
          <p:nvPr/>
        </p:nvPicPr>
        <p:blipFill>
          <a:blip r:embed="rId3"/>
          <a:stretch>
            <a:fillRect/>
          </a:stretch>
        </p:blipFill>
        <p:spPr>
          <a:xfrm>
            <a:off x="399125" y="325363"/>
            <a:ext cx="1285875" cy="638175"/>
          </a:xfrm>
          <a:prstGeom prst="rect">
            <a:avLst/>
          </a:prstGeom>
        </p:spPr>
      </p:pic>
    </p:spTree>
    <p:extLst>
      <p:ext uri="{BB962C8B-B14F-4D97-AF65-F5344CB8AC3E}">
        <p14:creationId xmlns:p14="http://schemas.microsoft.com/office/powerpoint/2010/main" val="165883283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250">
          <a:extLst>
            <a:ext uri="{FF2B5EF4-FFF2-40B4-BE49-F238E27FC236}">
              <a16:creationId xmlns:a16="http://schemas.microsoft.com/office/drawing/2014/main" id="{37214EEB-463D-92D0-752C-C8EB46B14ADD}"/>
            </a:ext>
          </a:extLst>
        </p:cNvPr>
        <p:cNvGrpSpPr/>
        <p:nvPr/>
      </p:nvGrpSpPr>
      <p:grpSpPr>
        <a:xfrm>
          <a:off x="0" y="0"/>
          <a:ext cx="0" cy="0"/>
          <a:chOff x="0" y="0"/>
          <a:chExt cx="0" cy="0"/>
        </a:xfrm>
      </p:grpSpPr>
      <p:sp>
        <p:nvSpPr>
          <p:cNvPr id="7" name="Google Shape;86;p1">
            <a:extLst>
              <a:ext uri="{FF2B5EF4-FFF2-40B4-BE49-F238E27FC236}">
                <a16:creationId xmlns:a16="http://schemas.microsoft.com/office/drawing/2014/main" id="{0A0654C7-E096-7F3E-48FB-49F89B592900}"/>
              </a:ext>
            </a:extLst>
          </p:cNvPr>
          <p:cNvSpPr/>
          <p:nvPr/>
        </p:nvSpPr>
        <p:spPr>
          <a:xfrm>
            <a:off x="9295"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8" name="Google Shape;88;p1">
            <a:extLst>
              <a:ext uri="{FF2B5EF4-FFF2-40B4-BE49-F238E27FC236}">
                <a16:creationId xmlns:a16="http://schemas.microsoft.com/office/drawing/2014/main" id="{F730C74D-D9D7-D787-46FC-887CFBB4D7F7}"/>
              </a:ext>
            </a:extLst>
          </p:cNvPr>
          <p:cNvSpPr txBox="1"/>
          <p:nvPr/>
        </p:nvSpPr>
        <p:spPr>
          <a:xfrm rot="16200000">
            <a:off x="-445250" y="3181050"/>
            <a:ext cx="3255328" cy="101562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6000" b="1">
                <a:solidFill>
                  <a:schemeClr val="lt1"/>
                </a:solidFill>
                <a:latin typeface="Calibri"/>
                <a:ea typeface="Calibri"/>
                <a:cs typeface="Calibri"/>
              </a:rPr>
              <a:t>Impact</a:t>
            </a:r>
          </a:p>
        </p:txBody>
      </p:sp>
      <p:sp>
        <p:nvSpPr>
          <p:cNvPr id="3" name="TextBox 2">
            <a:extLst>
              <a:ext uri="{FF2B5EF4-FFF2-40B4-BE49-F238E27FC236}">
                <a16:creationId xmlns:a16="http://schemas.microsoft.com/office/drawing/2014/main" id="{6B563BA2-C7D1-C1D0-0424-8DADAF4F6272}"/>
              </a:ext>
            </a:extLst>
          </p:cNvPr>
          <p:cNvSpPr txBox="1"/>
          <p:nvPr/>
        </p:nvSpPr>
        <p:spPr>
          <a:xfrm>
            <a:off x="2418405" y="1358727"/>
            <a:ext cx="9380230" cy="461665"/>
          </a:xfrm>
          <a:prstGeom prst="rect">
            <a:avLst/>
          </a:prstGeom>
          <a:noFill/>
        </p:spPr>
        <p:txBody>
          <a:bodyPr wrap="square" lIns="91440" tIns="45720" rIns="91440" bIns="45720" rtlCol="0" anchor="t">
            <a:spAutoFit/>
          </a:bodyPr>
          <a:lstStyle/>
          <a:p>
            <a:endParaRPr lang="en-US" sz="2400" b="1">
              <a:cs typeface="Calibri Light"/>
            </a:endParaRPr>
          </a:p>
        </p:txBody>
      </p:sp>
      <p:sp>
        <p:nvSpPr>
          <p:cNvPr id="2" name="TextBox 1">
            <a:extLst>
              <a:ext uri="{FF2B5EF4-FFF2-40B4-BE49-F238E27FC236}">
                <a16:creationId xmlns:a16="http://schemas.microsoft.com/office/drawing/2014/main" id="{683BBB3C-4B34-C682-D20F-2F508CC4E50F}"/>
              </a:ext>
            </a:extLst>
          </p:cNvPr>
          <p:cNvSpPr txBox="1"/>
          <p:nvPr/>
        </p:nvSpPr>
        <p:spPr>
          <a:xfrm>
            <a:off x="2567797" y="1748287"/>
            <a:ext cx="9097991" cy="15696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endParaRPr lang="en-US" sz="9600" b="1">
              <a:cs typeface="Calibri"/>
            </a:endParaRPr>
          </a:p>
        </p:txBody>
      </p:sp>
      <p:sp>
        <p:nvSpPr>
          <p:cNvPr id="4" name="TextBox 3">
            <a:extLst>
              <a:ext uri="{FF2B5EF4-FFF2-40B4-BE49-F238E27FC236}">
                <a16:creationId xmlns:a16="http://schemas.microsoft.com/office/drawing/2014/main" id="{B8BA6DAD-1F62-4FEE-60A9-1E75502B4800}"/>
              </a:ext>
            </a:extLst>
          </p:cNvPr>
          <p:cNvSpPr txBox="1"/>
          <p:nvPr/>
        </p:nvSpPr>
        <p:spPr>
          <a:xfrm>
            <a:off x="2434950" y="120402"/>
            <a:ext cx="9097992" cy="661719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dirty="0">
                <a:cs typeface="Calibri"/>
              </a:rPr>
              <a:t>Assessment- Writing</a:t>
            </a:r>
          </a:p>
          <a:p>
            <a:r>
              <a:rPr lang="en-GB" sz="1600" dirty="0"/>
              <a:t>At Springfield assessment in writing from EYFS to Key Stage 1 is an integral part of teaching and learning, designed to support every child’s progress and inform responsive planning.</a:t>
            </a:r>
          </a:p>
          <a:p>
            <a:r>
              <a:rPr lang="en-GB" sz="1600" dirty="0"/>
              <a:t>In </a:t>
            </a:r>
            <a:r>
              <a:rPr lang="en-GB" sz="1600" b="1" dirty="0"/>
              <a:t>EYFS</a:t>
            </a:r>
            <a:r>
              <a:rPr lang="en-GB" sz="1600" dirty="0"/>
              <a:t>, assessment is primarily formative and observational. Teachers use continuous observation and evidence gathering during play and focused activities to assess children’s emergent writing skills, including mark-making, letter formation, and early phonetic attempts. Assessment is linked closely to the </a:t>
            </a:r>
            <a:r>
              <a:rPr lang="en-GB" sz="1600" b="1" dirty="0"/>
              <a:t>Early Learning Goals for Literacy</a:t>
            </a:r>
            <a:r>
              <a:rPr lang="en-GB" sz="1600" dirty="0"/>
              <a:t>, tracking children’s development in communication, language, and writing. This approach helps identify individual strengths and areas needing support early, enabling tailored interventions.</a:t>
            </a:r>
          </a:p>
          <a:p>
            <a:r>
              <a:rPr lang="en-GB" sz="1600" dirty="0"/>
              <a:t>As children progress into </a:t>
            </a:r>
            <a:r>
              <a:rPr lang="en-GB" sz="1600" b="1" dirty="0"/>
              <a:t>Year 1 and Year 2</a:t>
            </a:r>
            <a:r>
              <a:rPr lang="en-GB" sz="1600" dirty="0"/>
              <a:t>, assessment becomes more formalised while maintaining a formative focus. Teachers regularly use a range of assessment strategies, including:</a:t>
            </a:r>
          </a:p>
          <a:p>
            <a:r>
              <a:rPr lang="en-GB" sz="1600" b="1" dirty="0"/>
              <a:t>Daily formative assessments</a:t>
            </a:r>
            <a:r>
              <a:rPr lang="en-GB" sz="1600" dirty="0"/>
              <a:t> during writing tasks to monitor application of phonics, handwriting, grammar, punctuation, transcription and composition skills.</a:t>
            </a:r>
          </a:p>
          <a:p>
            <a:r>
              <a:rPr lang="en-GB" sz="1600" dirty="0"/>
              <a:t>Use of </a:t>
            </a:r>
            <a:r>
              <a:rPr lang="en-GB" sz="1600" b="1" dirty="0"/>
              <a:t>short burst and extended writing samples</a:t>
            </a:r>
            <a:r>
              <a:rPr lang="en-GB" sz="1600" dirty="0"/>
              <a:t> to assess fluency, creativity, and application of taught skills across different genres.</a:t>
            </a:r>
          </a:p>
          <a:p>
            <a:r>
              <a:rPr lang="en-GB" sz="1600" dirty="0"/>
              <a:t>Marking and constructive feedback that encourages self-reflection and improvements, fostering children’s confidence and independence as writers.</a:t>
            </a:r>
          </a:p>
          <a:p>
            <a:r>
              <a:rPr lang="en-GB" sz="1600" b="1" dirty="0"/>
              <a:t>Half termly </a:t>
            </a:r>
            <a:r>
              <a:rPr lang="en-GB" sz="1600" dirty="0"/>
              <a:t>the children complete an unaided piece of writing which teachers will assess against ‘Age Related criteria grids. Teachers gather evidence to track progress against age-related standards and inform future planning. The teachers also complete a Common Exception Word check.</a:t>
            </a:r>
          </a:p>
          <a:p>
            <a:r>
              <a:rPr lang="en-GB" sz="1600" dirty="0"/>
              <a:t>Our year groups, whole school and OMAT </a:t>
            </a:r>
            <a:r>
              <a:rPr lang="en-GB" sz="1600" b="1" dirty="0"/>
              <a:t>moderation</a:t>
            </a:r>
            <a:r>
              <a:rPr lang="en-GB" sz="1600" dirty="0"/>
              <a:t> processes to ensure consistency and accuracy.</a:t>
            </a:r>
          </a:p>
          <a:p>
            <a:endParaRPr lang="en-GB" sz="1600" dirty="0"/>
          </a:p>
          <a:p>
            <a:r>
              <a:rPr lang="en-GB" sz="1600" dirty="0"/>
              <a:t>This comprehensive assessment approach allows teachers to adapt planning and interventions, ensuring children make progress in writing and are well-prepared for the demands of Key Stage 2.</a:t>
            </a:r>
          </a:p>
          <a:p>
            <a:endParaRPr lang="en-US" sz="2800" b="1" dirty="0">
              <a:cs typeface="Calibri"/>
            </a:endParaRPr>
          </a:p>
        </p:txBody>
      </p:sp>
      <p:pic>
        <p:nvPicPr>
          <p:cNvPr id="11" name="Picture 10">
            <a:extLst>
              <a:ext uri="{FF2B5EF4-FFF2-40B4-BE49-F238E27FC236}">
                <a16:creationId xmlns:a16="http://schemas.microsoft.com/office/drawing/2014/main" id="{5AC6EB0F-B411-4E1C-F9D7-7105D02E6AF2}"/>
              </a:ext>
            </a:extLst>
          </p:cNvPr>
          <p:cNvPicPr>
            <a:picLocks noChangeAspect="1"/>
          </p:cNvPicPr>
          <p:nvPr/>
        </p:nvPicPr>
        <p:blipFill>
          <a:blip r:embed="rId3"/>
          <a:stretch>
            <a:fillRect/>
          </a:stretch>
        </p:blipFill>
        <p:spPr>
          <a:xfrm>
            <a:off x="399125" y="325363"/>
            <a:ext cx="1285875" cy="638175"/>
          </a:xfrm>
          <a:prstGeom prst="rect">
            <a:avLst/>
          </a:prstGeom>
        </p:spPr>
      </p:pic>
    </p:spTree>
    <p:extLst>
      <p:ext uri="{BB962C8B-B14F-4D97-AF65-F5344CB8AC3E}">
        <p14:creationId xmlns:p14="http://schemas.microsoft.com/office/powerpoint/2010/main" val="40184130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250">
          <a:extLst>
            <a:ext uri="{FF2B5EF4-FFF2-40B4-BE49-F238E27FC236}">
              <a16:creationId xmlns:a16="http://schemas.microsoft.com/office/drawing/2014/main" id="{6E9B4559-7C1D-1131-CABA-2856477A36E3}"/>
            </a:ext>
          </a:extLst>
        </p:cNvPr>
        <p:cNvGrpSpPr/>
        <p:nvPr/>
      </p:nvGrpSpPr>
      <p:grpSpPr>
        <a:xfrm>
          <a:off x="0" y="0"/>
          <a:ext cx="0" cy="0"/>
          <a:chOff x="0" y="0"/>
          <a:chExt cx="0" cy="0"/>
        </a:xfrm>
      </p:grpSpPr>
      <p:sp>
        <p:nvSpPr>
          <p:cNvPr id="7" name="Google Shape;86;p1">
            <a:extLst>
              <a:ext uri="{FF2B5EF4-FFF2-40B4-BE49-F238E27FC236}">
                <a16:creationId xmlns:a16="http://schemas.microsoft.com/office/drawing/2014/main" id="{A77C3892-957D-23C3-6F8A-B4BC498C2D55}"/>
              </a:ext>
            </a:extLst>
          </p:cNvPr>
          <p:cNvSpPr/>
          <p:nvPr/>
        </p:nvSpPr>
        <p:spPr>
          <a:xfrm>
            <a:off x="9295"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8" name="Google Shape;88;p1">
            <a:extLst>
              <a:ext uri="{FF2B5EF4-FFF2-40B4-BE49-F238E27FC236}">
                <a16:creationId xmlns:a16="http://schemas.microsoft.com/office/drawing/2014/main" id="{E005C888-70A1-7AC2-4CAD-AADBD517A1CB}"/>
              </a:ext>
            </a:extLst>
          </p:cNvPr>
          <p:cNvSpPr txBox="1"/>
          <p:nvPr/>
        </p:nvSpPr>
        <p:spPr>
          <a:xfrm rot="16200000">
            <a:off x="-445250" y="3181050"/>
            <a:ext cx="3255328" cy="101562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6000" b="1">
                <a:solidFill>
                  <a:schemeClr val="lt1"/>
                </a:solidFill>
                <a:latin typeface="Calibri"/>
                <a:ea typeface="Calibri"/>
                <a:cs typeface="Calibri"/>
              </a:rPr>
              <a:t>Impact</a:t>
            </a:r>
          </a:p>
        </p:txBody>
      </p:sp>
      <p:sp>
        <p:nvSpPr>
          <p:cNvPr id="3" name="TextBox 2">
            <a:extLst>
              <a:ext uri="{FF2B5EF4-FFF2-40B4-BE49-F238E27FC236}">
                <a16:creationId xmlns:a16="http://schemas.microsoft.com/office/drawing/2014/main" id="{7DF3D4E0-9C84-BC32-1FE5-C934D9E88117}"/>
              </a:ext>
            </a:extLst>
          </p:cNvPr>
          <p:cNvSpPr txBox="1"/>
          <p:nvPr/>
        </p:nvSpPr>
        <p:spPr>
          <a:xfrm>
            <a:off x="2418405" y="1358727"/>
            <a:ext cx="9380230" cy="461665"/>
          </a:xfrm>
          <a:prstGeom prst="rect">
            <a:avLst/>
          </a:prstGeom>
          <a:noFill/>
        </p:spPr>
        <p:txBody>
          <a:bodyPr wrap="square" lIns="91440" tIns="45720" rIns="91440" bIns="45720" rtlCol="0" anchor="t">
            <a:spAutoFit/>
          </a:bodyPr>
          <a:lstStyle/>
          <a:p>
            <a:endParaRPr lang="en-US" sz="2400" b="1">
              <a:cs typeface="Calibri Light"/>
            </a:endParaRPr>
          </a:p>
        </p:txBody>
      </p:sp>
      <p:sp>
        <p:nvSpPr>
          <p:cNvPr id="2" name="TextBox 1">
            <a:extLst>
              <a:ext uri="{FF2B5EF4-FFF2-40B4-BE49-F238E27FC236}">
                <a16:creationId xmlns:a16="http://schemas.microsoft.com/office/drawing/2014/main" id="{9D3EC3F7-ECC5-34E5-10DC-C2B6D3B4E150}"/>
              </a:ext>
            </a:extLst>
          </p:cNvPr>
          <p:cNvSpPr txBox="1"/>
          <p:nvPr/>
        </p:nvSpPr>
        <p:spPr>
          <a:xfrm>
            <a:off x="2567797" y="1748287"/>
            <a:ext cx="9097991" cy="15696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endParaRPr lang="en-US" sz="9600" b="1">
              <a:cs typeface="Calibri"/>
            </a:endParaRPr>
          </a:p>
        </p:txBody>
      </p:sp>
      <p:sp>
        <p:nvSpPr>
          <p:cNvPr id="4" name="TextBox 3">
            <a:extLst>
              <a:ext uri="{FF2B5EF4-FFF2-40B4-BE49-F238E27FC236}">
                <a16:creationId xmlns:a16="http://schemas.microsoft.com/office/drawing/2014/main" id="{47681DD6-E146-38EB-21D8-719C0AE138E6}"/>
              </a:ext>
            </a:extLst>
          </p:cNvPr>
          <p:cNvSpPr txBox="1"/>
          <p:nvPr/>
        </p:nvSpPr>
        <p:spPr>
          <a:xfrm>
            <a:off x="2434950" y="120402"/>
            <a:ext cx="9097992" cy="95410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dirty="0">
                <a:cs typeface="Calibri"/>
              </a:rPr>
              <a:t>Assessment- </a:t>
            </a:r>
            <a:r>
              <a:rPr lang="en-GB" sz="2800" b="1" dirty="0">
                <a:cs typeface="Calibri"/>
              </a:rPr>
              <a:t>EYFS</a:t>
            </a:r>
            <a:endParaRPr lang="en-GB" sz="1600" dirty="0"/>
          </a:p>
          <a:p>
            <a:endParaRPr lang="en-US" sz="2800" b="1" dirty="0">
              <a:cs typeface="Calibri"/>
            </a:endParaRPr>
          </a:p>
        </p:txBody>
      </p:sp>
      <p:pic>
        <p:nvPicPr>
          <p:cNvPr id="11" name="Picture 10">
            <a:extLst>
              <a:ext uri="{FF2B5EF4-FFF2-40B4-BE49-F238E27FC236}">
                <a16:creationId xmlns:a16="http://schemas.microsoft.com/office/drawing/2014/main" id="{E6E7E208-7D12-62A2-B127-88F14B36A2B9}"/>
              </a:ext>
            </a:extLst>
          </p:cNvPr>
          <p:cNvPicPr>
            <a:picLocks noChangeAspect="1"/>
          </p:cNvPicPr>
          <p:nvPr/>
        </p:nvPicPr>
        <p:blipFill>
          <a:blip r:embed="rId3"/>
          <a:stretch>
            <a:fillRect/>
          </a:stretch>
        </p:blipFill>
        <p:spPr>
          <a:xfrm>
            <a:off x="399125" y="325363"/>
            <a:ext cx="1285875" cy="638175"/>
          </a:xfrm>
          <a:prstGeom prst="rect">
            <a:avLst/>
          </a:prstGeom>
        </p:spPr>
      </p:pic>
      <p:pic>
        <p:nvPicPr>
          <p:cNvPr id="6" name="Picture 5">
            <a:extLst>
              <a:ext uri="{FF2B5EF4-FFF2-40B4-BE49-F238E27FC236}">
                <a16:creationId xmlns:a16="http://schemas.microsoft.com/office/drawing/2014/main" id="{CA9CE243-3243-5460-FD15-F8EF733FC2AB}"/>
              </a:ext>
            </a:extLst>
          </p:cNvPr>
          <p:cNvPicPr>
            <a:picLocks noChangeAspect="1"/>
          </p:cNvPicPr>
          <p:nvPr/>
        </p:nvPicPr>
        <p:blipFill>
          <a:blip r:embed="rId4"/>
          <a:stretch>
            <a:fillRect/>
          </a:stretch>
        </p:blipFill>
        <p:spPr>
          <a:xfrm>
            <a:off x="2434950" y="666567"/>
            <a:ext cx="4772691" cy="5934903"/>
          </a:xfrm>
          <a:prstGeom prst="rect">
            <a:avLst/>
          </a:prstGeom>
        </p:spPr>
      </p:pic>
    </p:spTree>
    <p:extLst>
      <p:ext uri="{BB962C8B-B14F-4D97-AF65-F5344CB8AC3E}">
        <p14:creationId xmlns:p14="http://schemas.microsoft.com/office/powerpoint/2010/main" val="99996732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250">
          <a:extLst>
            <a:ext uri="{FF2B5EF4-FFF2-40B4-BE49-F238E27FC236}">
              <a16:creationId xmlns:a16="http://schemas.microsoft.com/office/drawing/2014/main" id="{9873982E-07E0-9397-3C94-C36E8D948091}"/>
            </a:ext>
          </a:extLst>
        </p:cNvPr>
        <p:cNvGrpSpPr/>
        <p:nvPr/>
      </p:nvGrpSpPr>
      <p:grpSpPr>
        <a:xfrm>
          <a:off x="0" y="0"/>
          <a:ext cx="0" cy="0"/>
          <a:chOff x="0" y="0"/>
          <a:chExt cx="0" cy="0"/>
        </a:xfrm>
      </p:grpSpPr>
      <p:sp>
        <p:nvSpPr>
          <p:cNvPr id="7" name="Google Shape;86;p1">
            <a:extLst>
              <a:ext uri="{FF2B5EF4-FFF2-40B4-BE49-F238E27FC236}">
                <a16:creationId xmlns:a16="http://schemas.microsoft.com/office/drawing/2014/main" id="{D86DC617-7F02-083D-2E17-32E6BB23407F}"/>
              </a:ext>
            </a:extLst>
          </p:cNvPr>
          <p:cNvSpPr/>
          <p:nvPr/>
        </p:nvSpPr>
        <p:spPr>
          <a:xfrm>
            <a:off x="9295"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8" name="Google Shape;88;p1">
            <a:extLst>
              <a:ext uri="{FF2B5EF4-FFF2-40B4-BE49-F238E27FC236}">
                <a16:creationId xmlns:a16="http://schemas.microsoft.com/office/drawing/2014/main" id="{5AFB0A60-653F-C764-7F07-2793BAC8A097}"/>
              </a:ext>
            </a:extLst>
          </p:cNvPr>
          <p:cNvSpPr txBox="1"/>
          <p:nvPr/>
        </p:nvSpPr>
        <p:spPr>
          <a:xfrm rot="16200000">
            <a:off x="-445250" y="3181050"/>
            <a:ext cx="3255328" cy="101562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6000" b="1">
                <a:solidFill>
                  <a:schemeClr val="lt1"/>
                </a:solidFill>
                <a:latin typeface="Calibri"/>
                <a:ea typeface="Calibri"/>
                <a:cs typeface="Calibri"/>
              </a:rPr>
              <a:t>Impact</a:t>
            </a:r>
          </a:p>
        </p:txBody>
      </p:sp>
      <p:sp>
        <p:nvSpPr>
          <p:cNvPr id="3" name="TextBox 2">
            <a:extLst>
              <a:ext uri="{FF2B5EF4-FFF2-40B4-BE49-F238E27FC236}">
                <a16:creationId xmlns:a16="http://schemas.microsoft.com/office/drawing/2014/main" id="{F214CFD0-6EE8-FAC2-ABD3-EDFE332618E7}"/>
              </a:ext>
            </a:extLst>
          </p:cNvPr>
          <p:cNvSpPr txBox="1"/>
          <p:nvPr/>
        </p:nvSpPr>
        <p:spPr>
          <a:xfrm>
            <a:off x="2418405" y="1358727"/>
            <a:ext cx="9380230" cy="461665"/>
          </a:xfrm>
          <a:prstGeom prst="rect">
            <a:avLst/>
          </a:prstGeom>
          <a:noFill/>
        </p:spPr>
        <p:txBody>
          <a:bodyPr wrap="square" lIns="91440" tIns="45720" rIns="91440" bIns="45720" rtlCol="0" anchor="t">
            <a:spAutoFit/>
          </a:bodyPr>
          <a:lstStyle/>
          <a:p>
            <a:endParaRPr lang="en-US" sz="2400" b="1">
              <a:cs typeface="Calibri Light"/>
            </a:endParaRPr>
          </a:p>
        </p:txBody>
      </p:sp>
      <p:sp>
        <p:nvSpPr>
          <p:cNvPr id="2" name="TextBox 1">
            <a:extLst>
              <a:ext uri="{FF2B5EF4-FFF2-40B4-BE49-F238E27FC236}">
                <a16:creationId xmlns:a16="http://schemas.microsoft.com/office/drawing/2014/main" id="{C286BF0E-F937-DB1C-65CF-CA9B80397FA9}"/>
              </a:ext>
            </a:extLst>
          </p:cNvPr>
          <p:cNvSpPr txBox="1"/>
          <p:nvPr/>
        </p:nvSpPr>
        <p:spPr>
          <a:xfrm>
            <a:off x="2567797" y="1748287"/>
            <a:ext cx="9097991" cy="15696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endParaRPr lang="en-US" sz="9600" b="1">
              <a:cs typeface="Calibri"/>
            </a:endParaRPr>
          </a:p>
        </p:txBody>
      </p:sp>
      <p:sp>
        <p:nvSpPr>
          <p:cNvPr id="4" name="TextBox 3">
            <a:extLst>
              <a:ext uri="{FF2B5EF4-FFF2-40B4-BE49-F238E27FC236}">
                <a16:creationId xmlns:a16="http://schemas.microsoft.com/office/drawing/2014/main" id="{F7BA3666-16C5-F656-FC97-7BDF936B2E08}"/>
              </a:ext>
            </a:extLst>
          </p:cNvPr>
          <p:cNvSpPr txBox="1"/>
          <p:nvPr/>
        </p:nvSpPr>
        <p:spPr>
          <a:xfrm>
            <a:off x="2434950" y="120402"/>
            <a:ext cx="9097992" cy="95410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dirty="0">
                <a:cs typeface="Calibri"/>
              </a:rPr>
              <a:t>Assessment- </a:t>
            </a:r>
            <a:r>
              <a:rPr lang="en-GB" sz="2800" b="1" dirty="0">
                <a:cs typeface="Calibri"/>
              </a:rPr>
              <a:t>Year 1</a:t>
            </a:r>
            <a:endParaRPr lang="en-GB" sz="1600" dirty="0"/>
          </a:p>
          <a:p>
            <a:endParaRPr lang="en-US" sz="2800" b="1" dirty="0">
              <a:cs typeface="Calibri"/>
            </a:endParaRPr>
          </a:p>
        </p:txBody>
      </p:sp>
      <p:pic>
        <p:nvPicPr>
          <p:cNvPr id="11" name="Picture 10">
            <a:extLst>
              <a:ext uri="{FF2B5EF4-FFF2-40B4-BE49-F238E27FC236}">
                <a16:creationId xmlns:a16="http://schemas.microsoft.com/office/drawing/2014/main" id="{840F44A3-A58F-DFF0-106E-E10FAAD9FE5D}"/>
              </a:ext>
            </a:extLst>
          </p:cNvPr>
          <p:cNvPicPr>
            <a:picLocks noChangeAspect="1"/>
          </p:cNvPicPr>
          <p:nvPr/>
        </p:nvPicPr>
        <p:blipFill>
          <a:blip r:embed="rId3"/>
          <a:stretch>
            <a:fillRect/>
          </a:stretch>
        </p:blipFill>
        <p:spPr>
          <a:xfrm>
            <a:off x="399125" y="325363"/>
            <a:ext cx="1285875" cy="638175"/>
          </a:xfrm>
          <a:prstGeom prst="rect">
            <a:avLst/>
          </a:prstGeom>
        </p:spPr>
      </p:pic>
      <p:pic>
        <p:nvPicPr>
          <p:cNvPr id="9" name="Picture 8">
            <a:extLst>
              <a:ext uri="{FF2B5EF4-FFF2-40B4-BE49-F238E27FC236}">
                <a16:creationId xmlns:a16="http://schemas.microsoft.com/office/drawing/2014/main" id="{78D23C07-FD41-8BBF-714B-D51D72CBAF90}"/>
              </a:ext>
            </a:extLst>
          </p:cNvPr>
          <p:cNvPicPr>
            <a:picLocks noChangeAspect="1"/>
          </p:cNvPicPr>
          <p:nvPr/>
        </p:nvPicPr>
        <p:blipFill>
          <a:blip r:embed="rId4"/>
          <a:stretch>
            <a:fillRect/>
          </a:stretch>
        </p:blipFill>
        <p:spPr>
          <a:xfrm>
            <a:off x="2418405" y="816802"/>
            <a:ext cx="7930876" cy="5224395"/>
          </a:xfrm>
          <a:prstGeom prst="rect">
            <a:avLst/>
          </a:prstGeom>
        </p:spPr>
      </p:pic>
    </p:spTree>
    <p:extLst>
      <p:ext uri="{BB962C8B-B14F-4D97-AF65-F5344CB8AC3E}">
        <p14:creationId xmlns:p14="http://schemas.microsoft.com/office/powerpoint/2010/main" val="43844733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250">
          <a:extLst>
            <a:ext uri="{FF2B5EF4-FFF2-40B4-BE49-F238E27FC236}">
              <a16:creationId xmlns:a16="http://schemas.microsoft.com/office/drawing/2014/main" id="{C27B388B-C7A7-A966-4CE1-A1243EE34F5C}"/>
            </a:ext>
          </a:extLst>
        </p:cNvPr>
        <p:cNvGrpSpPr/>
        <p:nvPr/>
      </p:nvGrpSpPr>
      <p:grpSpPr>
        <a:xfrm>
          <a:off x="0" y="0"/>
          <a:ext cx="0" cy="0"/>
          <a:chOff x="0" y="0"/>
          <a:chExt cx="0" cy="0"/>
        </a:xfrm>
      </p:grpSpPr>
      <p:sp>
        <p:nvSpPr>
          <p:cNvPr id="7" name="Google Shape;86;p1">
            <a:extLst>
              <a:ext uri="{FF2B5EF4-FFF2-40B4-BE49-F238E27FC236}">
                <a16:creationId xmlns:a16="http://schemas.microsoft.com/office/drawing/2014/main" id="{37D879E0-6F92-D93F-7DC5-99EA23E1144A}"/>
              </a:ext>
            </a:extLst>
          </p:cNvPr>
          <p:cNvSpPr/>
          <p:nvPr/>
        </p:nvSpPr>
        <p:spPr>
          <a:xfrm>
            <a:off x="9295"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8" name="Google Shape;88;p1">
            <a:extLst>
              <a:ext uri="{FF2B5EF4-FFF2-40B4-BE49-F238E27FC236}">
                <a16:creationId xmlns:a16="http://schemas.microsoft.com/office/drawing/2014/main" id="{189BE002-2087-7878-AC9D-74217A1808D8}"/>
              </a:ext>
            </a:extLst>
          </p:cNvPr>
          <p:cNvSpPr txBox="1"/>
          <p:nvPr/>
        </p:nvSpPr>
        <p:spPr>
          <a:xfrm rot="16200000">
            <a:off x="-445250" y="3181050"/>
            <a:ext cx="3255328" cy="101562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6000" b="1">
                <a:solidFill>
                  <a:schemeClr val="lt1"/>
                </a:solidFill>
                <a:latin typeface="Calibri"/>
                <a:ea typeface="Calibri"/>
                <a:cs typeface="Calibri"/>
              </a:rPr>
              <a:t>Impact</a:t>
            </a:r>
          </a:p>
        </p:txBody>
      </p:sp>
      <p:sp>
        <p:nvSpPr>
          <p:cNvPr id="3" name="TextBox 2">
            <a:extLst>
              <a:ext uri="{FF2B5EF4-FFF2-40B4-BE49-F238E27FC236}">
                <a16:creationId xmlns:a16="http://schemas.microsoft.com/office/drawing/2014/main" id="{AB43B9EB-3C58-E06C-3E48-594935BB7789}"/>
              </a:ext>
            </a:extLst>
          </p:cNvPr>
          <p:cNvSpPr txBox="1"/>
          <p:nvPr/>
        </p:nvSpPr>
        <p:spPr>
          <a:xfrm>
            <a:off x="2418405" y="1358727"/>
            <a:ext cx="9380230" cy="461665"/>
          </a:xfrm>
          <a:prstGeom prst="rect">
            <a:avLst/>
          </a:prstGeom>
          <a:noFill/>
        </p:spPr>
        <p:txBody>
          <a:bodyPr wrap="square" lIns="91440" tIns="45720" rIns="91440" bIns="45720" rtlCol="0" anchor="t">
            <a:spAutoFit/>
          </a:bodyPr>
          <a:lstStyle/>
          <a:p>
            <a:endParaRPr lang="en-US" sz="2400" b="1">
              <a:cs typeface="Calibri Light"/>
            </a:endParaRPr>
          </a:p>
        </p:txBody>
      </p:sp>
      <p:sp>
        <p:nvSpPr>
          <p:cNvPr id="2" name="TextBox 1">
            <a:extLst>
              <a:ext uri="{FF2B5EF4-FFF2-40B4-BE49-F238E27FC236}">
                <a16:creationId xmlns:a16="http://schemas.microsoft.com/office/drawing/2014/main" id="{AF21B3A8-DF0E-9937-68D3-E98BA49AA01C}"/>
              </a:ext>
            </a:extLst>
          </p:cNvPr>
          <p:cNvSpPr txBox="1"/>
          <p:nvPr/>
        </p:nvSpPr>
        <p:spPr>
          <a:xfrm>
            <a:off x="2567797" y="1748287"/>
            <a:ext cx="9097991" cy="15696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endParaRPr lang="en-US" sz="9600" b="1">
              <a:cs typeface="Calibri"/>
            </a:endParaRPr>
          </a:p>
        </p:txBody>
      </p:sp>
      <p:sp>
        <p:nvSpPr>
          <p:cNvPr id="4" name="TextBox 3">
            <a:extLst>
              <a:ext uri="{FF2B5EF4-FFF2-40B4-BE49-F238E27FC236}">
                <a16:creationId xmlns:a16="http://schemas.microsoft.com/office/drawing/2014/main" id="{DAA4BEDB-B102-C3D8-5D9B-FB60E7B97F90}"/>
              </a:ext>
            </a:extLst>
          </p:cNvPr>
          <p:cNvSpPr txBox="1"/>
          <p:nvPr/>
        </p:nvSpPr>
        <p:spPr>
          <a:xfrm>
            <a:off x="2434950" y="120402"/>
            <a:ext cx="9097992" cy="95410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dirty="0">
                <a:cs typeface="Calibri"/>
              </a:rPr>
              <a:t>Assessment- </a:t>
            </a:r>
            <a:r>
              <a:rPr lang="en-GB" sz="2800" b="1" dirty="0">
                <a:cs typeface="Calibri"/>
              </a:rPr>
              <a:t>Year 1</a:t>
            </a:r>
            <a:endParaRPr lang="en-GB" sz="1600" dirty="0"/>
          </a:p>
          <a:p>
            <a:endParaRPr lang="en-US" sz="2800" b="1" dirty="0">
              <a:cs typeface="Calibri"/>
            </a:endParaRPr>
          </a:p>
        </p:txBody>
      </p:sp>
      <p:pic>
        <p:nvPicPr>
          <p:cNvPr id="11" name="Picture 10">
            <a:extLst>
              <a:ext uri="{FF2B5EF4-FFF2-40B4-BE49-F238E27FC236}">
                <a16:creationId xmlns:a16="http://schemas.microsoft.com/office/drawing/2014/main" id="{A0BD3033-C623-9AE3-1BEA-D9DF4AB166F9}"/>
              </a:ext>
            </a:extLst>
          </p:cNvPr>
          <p:cNvPicPr>
            <a:picLocks noChangeAspect="1"/>
          </p:cNvPicPr>
          <p:nvPr/>
        </p:nvPicPr>
        <p:blipFill>
          <a:blip r:embed="rId3"/>
          <a:stretch>
            <a:fillRect/>
          </a:stretch>
        </p:blipFill>
        <p:spPr>
          <a:xfrm>
            <a:off x="399125" y="325363"/>
            <a:ext cx="1285875" cy="638175"/>
          </a:xfrm>
          <a:prstGeom prst="rect">
            <a:avLst/>
          </a:prstGeom>
        </p:spPr>
      </p:pic>
      <p:pic>
        <p:nvPicPr>
          <p:cNvPr id="6" name="Picture 5">
            <a:extLst>
              <a:ext uri="{FF2B5EF4-FFF2-40B4-BE49-F238E27FC236}">
                <a16:creationId xmlns:a16="http://schemas.microsoft.com/office/drawing/2014/main" id="{61A43BEA-04CC-0E4B-CB17-465A276E2C31}"/>
              </a:ext>
            </a:extLst>
          </p:cNvPr>
          <p:cNvPicPr>
            <a:picLocks noChangeAspect="1"/>
          </p:cNvPicPr>
          <p:nvPr/>
        </p:nvPicPr>
        <p:blipFill>
          <a:blip r:embed="rId4"/>
          <a:stretch>
            <a:fillRect/>
          </a:stretch>
        </p:blipFill>
        <p:spPr>
          <a:xfrm>
            <a:off x="2434950" y="779574"/>
            <a:ext cx="8287226" cy="5520959"/>
          </a:xfrm>
          <a:prstGeom prst="rect">
            <a:avLst/>
          </a:prstGeom>
        </p:spPr>
      </p:pic>
    </p:spTree>
    <p:extLst>
      <p:ext uri="{BB962C8B-B14F-4D97-AF65-F5344CB8AC3E}">
        <p14:creationId xmlns:p14="http://schemas.microsoft.com/office/powerpoint/2010/main" val="263938077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250">
          <a:extLst>
            <a:ext uri="{FF2B5EF4-FFF2-40B4-BE49-F238E27FC236}">
              <a16:creationId xmlns:a16="http://schemas.microsoft.com/office/drawing/2014/main" id="{431D2B06-76CC-DC03-145B-37DEB35886B7}"/>
            </a:ext>
          </a:extLst>
        </p:cNvPr>
        <p:cNvGrpSpPr/>
        <p:nvPr/>
      </p:nvGrpSpPr>
      <p:grpSpPr>
        <a:xfrm>
          <a:off x="0" y="0"/>
          <a:ext cx="0" cy="0"/>
          <a:chOff x="0" y="0"/>
          <a:chExt cx="0" cy="0"/>
        </a:xfrm>
      </p:grpSpPr>
      <p:sp>
        <p:nvSpPr>
          <p:cNvPr id="7" name="Google Shape;86;p1">
            <a:extLst>
              <a:ext uri="{FF2B5EF4-FFF2-40B4-BE49-F238E27FC236}">
                <a16:creationId xmlns:a16="http://schemas.microsoft.com/office/drawing/2014/main" id="{8EB87980-8373-AA9C-64AC-2766507598C0}"/>
              </a:ext>
            </a:extLst>
          </p:cNvPr>
          <p:cNvSpPr/>
          <p:nvPr/>
        </p:nvSpPr>
        <p:spPr>
          <a:xfrm>
            <a:off x="9295"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8" name="Google Shape;88;p1">
            <a:extLst>
              <a:ext uri="{FF2B5EF4-FFF2-40B4-BE49-F238E27FC236}">
                <a16:creationId xmlns:a16="http://schemas.microsoft.com/office/drawing/2014/main" id="{B44098B4-2439-9505-A342-B2AB57A54C2F}"/>
              </a:ext>
            </a:extLst>
          </p:cNvPr>
          <p:cNvSpPr txBox="1"/>
          <p:nvPr/>
        </p:nvSpPr>
        <p:spPr>
          <a:xfrm rot="16200000">
            <a:off x="-445250" y="3181050"/>
            <a:ext cx="3255328" cy="101562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6000" b="1">
                <a:solidFill>
                  <a:schemeClr val="lt1"/>
                </a:solidFill>
                <a:latin typeface="Calibri"/>
                <a:ea typeface="Calibri"/>
                <a:cs typeface="Calibri"/>
              </a:rPr>
              <a:t>Impact</a:t>
            </a:r>
          </a:p>
        </p:txBody>
      </p:sp>
      <p:sp>
        <p:nvSpPr>
          <p:cNvPr id="3" name="TextBox 2">
            <a:extLst>
              <a:ext uri="{FF2B5EF4-FFF2-40B4-BE49-F238E27FC236}">
                <a16:creationId xmlns:a16="http://schemas.microsoft.com/office/drawing/2014/main" id="{EC3C4BC1-146B-2B6A-3BCB-7643011DD0C8}"/>
              </a:ext>
            </a:extLst>
          </p:cNvPr>
          <p:cNvSpPr txBox="1"/>
          <p:nvPr/>
        </p:nvSpPr>
        <p:spPr>
          <a:xfrm>
            <a:off x="2418405" y="1358727"/>
            <a:ext cx="9380230" cy="461665"/>
          </a:xfrm>
          <a:prstGeom prst="rect">
            <a:avLst/>
          </a:prstGeom>
          <a:noFill/>
        </p:spPr>
        <p:txBody>
          <a:bodyPr wrap="square" lIns="91440" tIns="45720" rIns="91440" bIns="45720" rtlCol="0" anchor="t">
            <a:spAutoFit/>
          </a:bodyPr>
          <a:lstStyle/>
          <a:p>
            <a:endParaRPr lang="en-US" sz="2400" b="1">
              <a:cs typeface="Calibri Light"/>
            </a:endParaRPr>
          </a:p>
        </p:txBody>
      </p:sp>
      <p:sp>
        <p:nvSpPr>
          <p:cNvPr id="2" name="TextBox 1">
            <a:extLst>
              <a:ext uri="{FF2B5EF4-FFF2-40B4-BE49-F238E27FC236}">
                <a16:creationId xmlns:a16="http://schemas.microsoft.com/office/drawing/2014/main" id="{D0199C3F-4C55-BF32-B412-A7417BB9A148}"/>
              </a:ext>
            </a:extLst>
          </p:cNvPr>
          <p:cNvSpPr txBox="1"/>
          <p:nvPr/>
        </p:nvSpPr>
        <p:spPr>
          <a:xfrm>
            <a:off x="2567797" y="1748287"/>
            <a:ext cx="9097991" cy="15696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endParaRPr lang="en-US" sz="9600" b="1">
              <a:cs typeface="Calibri"/>
            </a:endParaRPr>
          </a:p>
        </p:txBody>
      </p:sp>
      <p:sp>
        <p:nvSpPr>
          <p:cNvPr id="4" name="TextBox 3">
            <a:extLst>
              <a:ext uri="{FF2B5EF4-FFF2-40B4-BE49-F238E27FC236}">
                <a16:creationId xmlns:a16="http://schemas.microsoft.com/office/drawing/2014/main" id="{D3BB8445-F461-E934-B57D-751E0F62E6B7}"/>
              </a:ext>
            </a:extLst>
          </p:cNvPr>
          <p:cNvSpPr txBox="1"/>
          <p:nvPr/>
        </p:nvSpPr>
        <p:spPr>
          <a:xfrm>
            <a:off x="2418405" y="80413"/>
            <a:ext cx="9097992" cy="95410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dirty="0">
                <a:cs typeface="Calibri"/>
              </a:rPr>
              <a:t>Assessment- </a:t>
            </a:r>
            <a:r>
              <a:rPr lang="en-GB" sz="2800" b="1" dirty="0">
                <a:cs typeface="Calibri"/>
              </a:rPr>
              <a:t>Year 2</a:t>
            </a:r>
            <a:endParaRPr lang="en-GB" sz="1600" dirty="0"/>
          </a:p>
          <a:p>
            <a:endParaRPr lang="en-US" sz="2800" b="1" dirty="0">
              <a:cs typeface="Calibri"/>
            </a:endParaRPr>
          </a:p>
        </p:txBody>
      </p:sp>
      <p:pic>
        <p:nvPicPr>
          <p:cNvPr id="11" name="Picture 10">
            <a:extLst>
              <a:ext uri="{FF2B5EF4-FFF2-40B4-BE49-F238E27FC236}">
                <a16:creationId xmlns:a16="http://schemas.microsoft.com/office/drawing/2014/main" id="{F554138D-25AD-1C99-7422-1B937F3C4D84}"/>
              </a:ext>
            </a:extLst>
          </p:cNvPr>
          <p:cNvPicPr>
            <a:picLocks noChangeAspect="1"/>
          </p:cNvPicPr>
          <p:nvPr/>
        </p:nvPicPr>
        <p:blipFill>
          <a:blip r:embed="rId3"/>
          <a:stretch>
            <a:fillRect/>
          </a:stretch>
        </p:blipFill>
        <p:spPr>
          <a:xfrm>
            <a:off x="399125" y="325363"/>
            <a:ext cx="1285875" cy="638175"/>
          </a:xfrm>
          <a:prstGeom prst="rect">
            <a:avLst/>
          </a:prstGeom>
        </p:spPr>
      </p:pic>
      <p:pic>
        <p:nvPicPr>
          <p:cNvPr id="9" name="Picture 8">
            <a:extLst>
              <a:ext uri="{FF2B5EF4-FFF2-40B4-BE49-F238E27FC236}">
                <a16:creationId xmlns:a16="http://schemas.microsoft.com/office/drawing/2014/main" id="{BDBBB2FE-6129-E76C-2DF0-1972815E2C67}"/>
              </a:ext>
            </a:extLst>
          </p:cNvPr>
          <p:cNvPicPr>
            <a:picLocks noChangeAspect="1"/>
          </p:cNvPicPr>
          <p:nvPr/>
        </p:nvPicPr>
        <p:blipFill>
          <a:blip r:embed="rId4"/>
          <a:stretch>
            <a:fillRect/>
          </a:stretch>
        </p:blipFill>
        <p:spPr>
          <a:xfrm>
            <a:off x="2434950" y="634598"/>
            <a:ext cx="8429914" cy="5810912"/>
          </a:xfrm>
          <a:prstGeom prst="rect">
            <a:avLst/>
          </a:prstGeom>
        </p:spPr>
      </p:pic>
    </p:spTree>
    <p:extLst>
      <p:ext uri="{BB962C8B-B14F-4D97-AF65-F5344CB8AC3E}">
        <p14:creationId xmlns:p14="http://schemas.microsoft.com/office/powerpoint/2010/main" val="15728395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250">
          <a:extLst>
            <a:ext uri="{FF2B5EF4-FFF2-40B4-BE49-F238E27FC236}">
              <a16:creationId xmlns:a16="http://schemas.microsoft.com/office/drawing/2014/main" id="{5D205320-16DD-BE27-5419-266940FF8434}"/>
            </a:ext>
          </a:extLst>
        </p:cNvPr>
        <p:cNvGrpSpPr/>
        <p:nvPr/>
      </p:nvGrpSpPr>
      <p:grpSpPr>
        <a:xfrm>
          <a:off x="0" y="0"/>
          <a:ext cx="0" cy="0"/>
          <a:chOff x="0" y="0"/>
          <a:chExt cx="0" cy="0"/>
        </a:xfrm>
      </p:grpSpPr>
      <p:sp>
        <p:nvSpPr>
          <p:cNvPr id="7" name="Google Shape;86;p1">
            <a:extLst>
              <a:ext uri="{FF2B5EF4-FFF2-40B4-BE49-F238E27FC236}">
                <a16:creationId xmlns:a16="http://schemas.microsoft.com/office/drawing/2014/main" id="{AEF0780D-3405-8C88-A2B6-191BC224B0DA}"/>
              </a:ext>
            </a:extLst>
          </p:cNvPr>
          <p:cNvSpPr/>
          <p:nvPr/>
        </p:nvSpPr>
        <p:spPr>
          <a:xfrm>
            <a:off x="9295"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8" name="Google Shape;88;p1">
            <a:extLst>
              <a:ext uri="{FF2B5EF4-FFF2-40B4-BE49-F238E27FC236}">
                <a16:creationId xmlns:a16="http://schemas.microsoft.com/office/drawing/2014/main" id="{FC0293B1-9243-07C4-C619-0190EB9DD6A5}"/>
              </a:ext>
            </a:extLst>
          </p:cNvPr>
          <p:cNvSpPr txBox="1"/>
          <p:nvPr/>
        </p:nvSpPr>
        <p:spPr>
          <a:xfrm rot="16200000">
            <a:off x="-445250" y="3181050"/>
            <a:ext cx="3255328" cy="101562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6000" b="1">
                <a:solidFill>
                  <a:schemeClr val="lt1"/>
                </a:solidFill>
                <a:latin typeface="Calibri"/>
                <a:ea typeface="Calibri"/>
                <a:cs typeface="Calibri"/>
              </a:rPr>
              <a:t>Impact</a:t>
            </a:r>
          </a:p>
        </p:txBody>
      </p:sp>
      <p:sp>
        <p:nvSpPr>
          <p:cNvPr id="3" name="TextBox 2">
            <a:extLst>
              <a:ext uri="{FF2B5EF4-FFF2-40B4-BE49-F238E27FC236}">
                <a16:creationId xmlns:a16="http://schemas.microsoft.com/office/drawing/2014/main" id="{9F6DC45C-295D-225F-96E0-3D6C46A903EA}"/>
              </a:ext>
            </a:extLst>
          </p:cNvPr>
          <p:cNvSpPr txBox="1"/>
          <p:nvPr/>
        </p:nvSpPr>
        <p:spPr>
          <a:xfrm>
            <a:off x="2418405" y="1358727"/>
            <a:ext cx="9380230" cy="461665"/>
          </a:xfrm>
          <a:prstGeom prst="rect">
            <a:avLst/>
          </a:prstGeom>
          <a:noFill/>
        </p:spPr>
        <p:txBody>
          <a:bodyPr wrap="square" lIns="91440" tIns="45720" rIns="91440" bIns="45720" rtlCol="0" anchor="t">
            <a:spAutoFit/>
          </a:bodyPr>
          <a:lstStyle/>
          <a:p>
            <a:endParaRPr lang="en-US" sz="2400" b="1">
              <a:cs typeface="Calibri Light"/>
            </a:endParaRPr>
          </a:p>
        </p:txBody>
      </p:sp>
      <p:sp>
        <p:nvSpPr>
          <p:cNvPr id="2" name="TextBox 1">
            <a:extLst>
              <a:ext uri="{FF2B5EF4-FFF2-40B4-BE49-F238E27FC236}">
                <a16:creationId xmlns:a16="http://schemas.microsoft.com/office/drawing/2014/main" id="{2D7278C3-F430-18DE-43F9-9B97EA6192C2}"/>
              </a:ext>
            </a:extLst>
          </p:cNvPr>
          <p:cNvSpPr txBox="1"/>
          <p:nvPr/>
        </p:nvSpPr>
        <p:spPr>
          <a:xfrm>
            <a:off x="2567797" y="1748287"/>
            <a:ext cx="9097991" cy="15696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endParaRPr lang="en-US" sz="9600" b="1">
              <a:cs typeface="Calibri"/>
            </a:endParaRPr>
          </a:p>
        </p:txBody>
      </p:sp>
      <p:sp>
        <p:nvSpPr>
          <p:cNvPr id="4" name="TextBox 3">
            <a:extLst>
              <a:ext uri="{FF2B5EF4-FFF2-40B4-BE49-F238E27FC236}">
                <a16:creationId xmlns:a16="http://schemas.microsoft.com/office/drawing/2014/main" id="{27851935-039A-1B77-B535-20961FBCA3C3}"/>
              </a:ext>
            </a:extLst>
          </p:cNvPr>
          <p:cNvSpPr txBox="1"/>
          <p:nvPr/>
        </p:nvSpPr>
        <p:spPr>
          <a:xfrm>
            <a:off x="2418405" y="80413"/>
            <a:ext cx="9097992" cy="95410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dirty="0">
                <a:cs typeface="Calibri"/>
              </a:rPr>
              <a:t>Assessment- </a:t>
            </a:r>
            <a:r>
              <a:rPr lang="en-GB" sz="2800" b="1" dirty="0">
                <a:cs typeface="Calibri"/>
              </a:rPr>
              <a:t>Year 2</a:t>
            </a:r>
            <a:endParaRPr lang="en-GB" sz="1600" dirty="0"/>
          </a:p>
          <a:p>
            <a:endParaRPr lang="en-US" sz="2800" b="1" dirty="0">
              <a:cs typeface="Calibri"/>
            </a:endParaRPr>
          </a:p>
        </p:txBody>
      </p:sp>
      <p:pic>
        <p:nvPicPr>
          <p:cNvPr id="11" name="Picture 10">
            <a:extLst>
              <a:ext uri="{FF2B5EF4-FFF2-40B4-BE49-F238E27FC236}">
                <a16:creationId xmlns:a16="http://schemas.microsoft.com/office/drawing/2014/main" id="{F96B7AF1-684A-E427-BF92-E710E5B16EA0}"/>
              </a:ext>
            </a:extLst>
          </p:cNvPr>
          <p:cNvPicPr>
            <a:picLocks noChangeAspect="1"/>
          </p:cNvPicPr>
          <p:nvPr/>
        </p:nvPicPr>
        <p:blipFill>
          <a:blip r:embed="rId3"/>
          <a:stretch>
            <a:fillRect/>
          </a:stretch>
        </p:blipFill>
        <p:spPr>
          <a:xfrm>
            <a:off x="399125" y="325363"/>
            <a:ext cx="1285875" cy="638175"/>
          </a:xfrm>
          <a:prstGeom prst="rect">
            <a:avLst/>
          </a:prstGeom>
        </p:spPr>
      </p:pic>
      <p:pic>
        <p:nvPicPr>
          <p:cNvPr id="6" name="Picture 5">
            <a:extLst>
              <a:ext uri="{FF2B5EF4-FFF2-40B4-BE49-F238E27FC236}">
                <a16:creationId xmlns:a16="http://schemas.microsoft.com/office/drawing/2014/main" id="{369F3B6D-7555-0285-FC0F-420981352810}"/>
              </a:ext>
            </a:extLst>
          </p:cNvPr>
          <p:cNvPicPr>
            <a:picLocks noChangeAspect="1"/>
          </p:cNvPicPr>
          <p:nvPr/>
        </p:nvPicPr>
        <p:blipFill>
          <a:blip r:embed="rId4"/>
          <a:stretch>
            <a:fillRect/>
          </a:stretch>
        </p:blipFill>
        <p:spPr>
          <a:xfrm>
            <a:off x="2551482" y="663810"/>
            <a:ext cx="8706437" cy="5865006"/>
          </a:xfrm>
          <a:prstGeom prst="rect">
            <a:avLst/>
          </a:prstGeom>
        </p:spPr>
      </p:pic>
    </p:spTree>
    <p:extLst>
      <p:ext uri="{BB962C8B-B14F-4D97-AF65-F5344CB8AC3E}">
        <p14:creationId xmlns:p14="http://schemas.microsoft.com/office/powerpoint/2010/main" val="47432870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250">
          <a:extLst>
            <a:ext uri="{FF2B5EF4-FFF2-40B4-BE49-F238E27FC236}">
              <a16:creationId xmlns:a16="http://schemas.microsoft.com/office/drawing/2014/main" id="{20241563-59CD-ABF7-2B11-92616357C2C6}"/>
            </a:ext>
          </a:extLst>
        </p:cNvPr>
        <p:cNvGrpSpPr/>
        <p:nvPr/>
      </p:nvGrpSpPr>
      <p:grpSpPr>
        <a:xfrm>
          <a:off x="0" y="0"/>
          <a:ext cx="0" cy="0"/>
          <a:chOff x="0" y="0"/>
          <a:chExt cx="0" cy="0"/>
        </a:xfrm>
      </p:grpSpPr>
      <p:sp>
        <p:nvSpPr>
          <p:cNvPr id="7" name="Google Shape;86;p1">
            <a:extLst>
              <a:ext uri="{FF2B5EF4-FFF2-40B4-BE49-F238E27FC236}">
                <a16:creationId xmlns:a16="http://schemas.microsoft.com/office/drawing/2014/main" id="{78417ADD-322F-C045-BFDD-833AB2CAE288}"/>
              </a:ext>
            </a:extLst>
          </p:cNvPr>
          <p:cNvSpPr/>
          <p:nvPr/>
        </p:nvSpPr>
        <p:spPr>
          <a:xfrm>
            <a:off x="9295"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8" name="Google Shape;88;p1">
            <a:extLst>
              <a:ext uri="{FF2B5EF4-FFF2-40B4-BE49-F238E27FC236}">
                <a16:creationId xmlns:a16="http://schemas.microsoft.com/office/drawing/2014/main" id="{9986E9BA-5E7E-D6D4-17B2-49913FC4C5E3}"/>
              </a:ext>
            </a:extLst>
          </p:cNvPr>
          <p:cNvSpPr txBox="1"/>
          <p:nvPr/>
        </p:nvSpPr>
        <p:spPr>
          <a:xfrm rot="16200000">
            <a:off x="-445250" y="3181050"/>
            <a:ext cx="3255328" cy="101562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6000" b="1">
                <a:solidFill>
                  <a:schemeClr val="lt1"/>
                </a:solidFill>
                <a:latin typeface="Calibri"/>
                <a:ea typeface="Calibri"/>
                <a:cs typeface="Calibri"/>
              </a:rPr>
              <a:t>Impact</a:t>
            </a:r>
          </a:p>
        </p:txBody>
      </p:sp>
      <p:sp>
        <p:nvSpPr>
          <p:cNvPr id="3" name="TextBox 2">
            <a:extLst>
              <a:ext uri="{FF2B5EF4-FFF2-40B4-BE49-F238E27FC236}">
                <a16:creationId xmlns:a16="http://schemas.microsoft.com/office/drawing/2014/main" id="{78218E5B-82D3-598A-9261-9A8AC2C9F8EE}"/>
              </a:ext>
            </a:extLst>
          </p:cNvPr>
          <p:cNvSpPr txBox="1"/>
          <p:nvPr/>
        </p:nvSpPr>
        <p:spPr>
          <a:xfrm>
            <a:off x="2418405" y="1358727"/>
            <a:ext cx="9380230" cy="461665"/>
          </a:xfrm>
          <a:prstGeom prst="rect">
            <a:avLst/>
          </a:prstGeom>
          <a:noFill/>
        </p:spPr>
        <p:txBody>
          <a:bodyPr wrap="square" lIns="91440" tIns="45720" rIns="91440" bIns="45720" rtlCol="0" anchor="t">
            <a:spAutoFit/>
          </a:bodyPr>
          <a:lstStyle/>
          <a:p>
            <a:endParaRPr lang="en-US" sz="2400" b="1">
              <a:cs typeface="Calibri Light"/>
            </a:endParaRPr>
          </a:p>
        </p:txBody>
      </p:sp>
      <p:sp>
        <p:nvSpPr>
          <p:cNvPr id="2" name="TextBox 1">
            <a:extLst>
              <a:ext uri="{FF2B5EF4-FFF2-40B4-BE49-F238E27FC236}">
                <a16:creationId xmlns:a16="http://schemas.microsoft.com/office/drawing/2014/main" id="{2DE9FC40-54AC-6AB3-4F6B-61EB65DE0F97}"/>
              </a:ext>
            </a:extLst>
          </p:cNvPr>
          <p:cNvSpPr txBox="1"/>
          <p:nvPr/>
        </p:nvSpPr>
        <p:spPr>
          <a:xfrm>
            <a:off x="2567797" y="1748287"/>
            <a:ext cx="9097991" cy="15696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endParaRPr lang="en-US" sz="9600" b="1">
              <a:cs typeface="Calibri"/>
            </a:endParaRPr>
          </a:p>
        </p:txBody>
      </p:sp>
      <p:sp>
        <p:nvSpPr>
          <p:cNvPr id="4" name="TextBox 3">
            <a:extLst>
              <a:ext uri="{FF2B5EF4-FFF2-40B4-BE49-F238E27FC236}">
                <a16:creationId xmlns:a16="http://schemas.microsoft.com/office/drawing/2014/main" id="{BD750AE8-3312-934F-CD66-343C056AC351}"/>
              </a:ext>
            </a:extLst>
          </p:cNvPr>
          <p:cNvSpPr txBox="1"/>
          <p:nvPr/>
        </p:nvSpPr>
        <p:spPr>
          <a:xfrm>
            <a:off x="2418405" y="80413"/>
            <a:ext cx="9097992" cy="95410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dirty="0">
                <a:cs typeface="Calibri"/>
              </a:rPr>
              <a:t>Assessment- </a:t>
            </a:r>
            <a:r>
              <a:rPr lang="en-GB" sz="2800" b="1" dirty="0">
                <a:cs typeface="Calibri"/>
              </a:rPr>
              <a:t>Year 2</a:t>
            </a:r>
            <a:endParaRPr lang="en-GB" sz="1600" dirty="0"/>
          </a:p>
          <a:p>
            <a:endParaRPr lang="en-US" sz="2800" b="1" dirty="0">
              <a:cs typeface="Calibri"/>
            </a:endParaRPr>
          </a:p>
        </p:txBody>
      </p:sp>
      <p:pic>
        <p:nvPicPr>
          <p:cNvPr id="11" name="Picture 10">
            <a:extLst>
              <a:ext uri="{FF2B5EF4-FFF2-40B4-BE49-F238E27FC236}">
                <a16:creationId xmlns:a16="http://schemas.microsoft.com/office/drawing/2014/main" id="{9FD3E361-74AC-5168-FEE6-3F1EC706ECA9}"/>
              </a:ext>
            </a:extLst>
          </p:cNvPr>
          <p:cNvPicPr>
            <a:picLocks noChangeAspect="1"/>
          </p:cNvPicPr>
          <p:nvPr/>
        </p:nvPicPr>
        <p:blipFill>
          <a:blip r:embed="rId3"/>
          <a:stretch>
            <a:fillRect/>
          </a:stretch>
        </p:blipFill>
        <p:spPr>
          <a:xfrm>
            <a:off x="399125" y="325363"/>
            <a:ext cx="1285875" cy="638175"/>
          </a:xfrm>
          <a:prstGeom prst="rect">
            <a:avLst/>
          </a:prstGeom>
        </p:spPr>
      </p:pic>
      <p:pic>
        <p:nvPicPr>
          <p:cNvPr id="6" name="Picture 5">
            <a:extLst>
              <a:ext uri="{FF2B5EF4-FFF2-40B4-BE49-F238E27FC236}">
                <a16:creationId xmlns:a16="http://schemas.microsoft.com/office/drawing/2014/main" id="{1AD38340-6924-E412-5508-1326D63CE044}"/>
              </a:ext>
            </a:extLst>
          </p:cNvPr>
          <p:cNvPicPr>
            <a:picLocks noChangeAspect="1"/>
          </p:cNvPicPr>
          <p:nvPr/>
        </p:nvPicPr>
        <p:blipFill>
          <a:blip r:embed="rId4"/>
          <a:stretch>
            <a:fillRect/>
          </a:stretch>
        </p:blipFill>
        <p:spPr>
          <a:xfrm>
            <a:off x="2551482" y="862977"/>
            <a:ext cx="8624790" cy="5354153"/>
          </a:xfrm>
          <a:prstGeom prst="rect">
            <a:avLst/>
          </a:prstGeom>
        </p:spPr>
      </p:pic>
    </p:spTree>
    <p:extLst>
      <p:ext uri="{BB962C8B-B14F-4D97-AF65-F5344CB8AC3E}">
        <p14:creationId xmlns:p14="http://schemas.microsoft.com/office/powerpoint/2010/main" val="115341029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sp>
        <p:nvSpPr>
          <p:cNvPr id="7" name="Google Shape;86;p1">
            <a:extLst>
              <a:ext uri="{FF2B5EF4-FFF2-40B4-BE49-F238E27FC236}">
                <a16:creationId xmlns:a16="http://schemas.microsoft.com/office/drawing/2014/main" id="{5DC349D4-E82D-4F3F-B574-7E1BFA622E24}"/>
              </a:ext>
            </a:extLst>
          </p:cNvPr>
          <p:cNvSpPr/>
          <p:nvPr/>
        </p:nvSpPr>
        <p:spPr>
          <a:xfrm>
            <a:off x="9295"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8" name="Google Shape;88;p1">
            <a:extLst>
              <a:ext uri="{FF2B5EF4-FFF2-40B4-BE49-F238E27FC236}">
                <a16:creationId xmlns:a16="http://schemas.microsoft.com/office/drawing/2014/main" id="{73611A6C-6F30-408F-99F0-B51BD293421F}"/>
              </a:ext>
            </a:extLst>
          </p:cNvPr>
          <p:cNvSpPr txBox="1"/>
          <p:nvPr/>
        </p:nvSpPr>
        <p:spPr>
          <a:xfrm rot="16200000">
            <a:off x="-445250" y="3181050"/>
            <a:ext cx="3255328" cy="101562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6000" b="1">
                <a:solidFill>
                  <a:schemeClr val="lt1"/>
                </a:solidFill>
                <a:latin typeface="Calibri"/>
                <a:ea typeface="Calibri"/>
                <a:cs typeface="Calibri"/>
              </a:rPr>
              <a:t>Impact</a:t>
            </a:r>
          </a:p>
        </p:txBody>
      </p:sp>
      <p:sp>
        <p:nvSpPr>
          <p:cNvPr id="3" name="TextBox 2">
            <a:extLst>
              <a:ext uri="{FF2B5EF4-FFF2-40B4-BE49-F238E27FC236}">
                <a16:creationId xmlns:a16="http://schemas.microsoft.com/office/drawing/2014/main" id="{CC9FD419-9CB3-4F0A-959D-D31FBB4530D7}"/>
              </a:ext>
            </a:extLst>
          </p:cNvPr>
          <p:cNvSpPr txBox="1"/>
          <p:nvPr/>
        </p:nvSpPr>
        <p:spPr>
          <a:xfrm>
            <a:off x="2418405" y="1358727"/>
            <a:ext cx="9380230" cy="461665"/>
          </a:xfrm>
          <a:prstGeom prst="rect">
            <a:avLst/>
          </a:prstGeom>
          <a:noFill/>
        </p:spPr>
        <p:txBody>
          <a:bodyPr wrap="square" lIns="91440" tIns="45720" rIns="91440" bIns="45720" rtlCol="0" anchor="t">
            <a:spAutoFit/>
          </a:bodyPr>
          <a:lstStyle/>
          <a:p>
            <a:endParaRPr lang="en-US" sz="2400" b="1">
              <a:cs typeface="Calibri Light"/>
            </a:endParaRPr>
          </a:p>
        </p:txBody>
      </p:sp>
      <p:sp>
        <p:nvSpPr>
          <p:cNvPr id="2" name="TextBox 1">
            <a:extLst>
              <a:ext uri="{FF2B5EF4-FFF2-40B4-BE49-F238E27FC236}">
                <a16:creationId xmlns:a16="http://schemas.microsoft.com/office/drawing/2014/main" id="{3AF77BEC-2549-4D57-8FF1-A5C384CFFC88}"/>
              </a:ext>
            </a:extLst>
          </p:cNvPr>
          <p:cNvSpPr txBox="1"/>
          <p:nvPr/>
        </p:nvSpPr>
        <p:spPr>
          <a:xfrm>
            <a:off x="2567797" y="1748287"/>
            <a:ext cx="9097991" cy="15696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endParaRPr lang="en-US" sz="9600" b="1">
              <a:cs typeface="Calibri"/>
            </a:endParaRPr>
          </a:p>
        </p:txBody>
      </p:sp>
      <p:sp>
        <p:nvSpPr>
          <p:cNvPr id="4" name="TextBox 3">
            <a:extLst>
              <a:ext uri="{FF2B5EF4-FFF2-40B4-BE49-F238E27FC236}">
                <a16:creationId xmlns:a16="http://schemas.microsoft.com/office/drawing/2014/main" id="{38A844F4-F871-493E-B2DB-E55D089AC80A}"/>
              </a:ext>
            </a:extLst>
          </p:cNvPr>
          <p:cNvSpPr txBox="1"/>
          <p:nvPr/>
        </p:nvSpPr>
        <p:spPr>
          <a:xfrm>
            <a:off x="2700643" y="361916"/>
            <a:ext cx="9097992" cy="526297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dirty="0">
                <a:cs typeface="Calibri"/>
              </a:rPr>
              <a:t>Development and Training for Staff</a:t>
            </a:r>
          </a:p>
          <a:p>
            <a:endParaRPr lang="en-US" sz="2800" dirty="0">
              <a:cs typeface="Calibri"/>
            </a:endParaRPr>
          </a:p>
          <a:p>
            <a:r>
              <a:rPr lang="en-US" sz="2800" dirty="0">
                <a:cs typeface="Calibri"/>
              </a:rPr>
              <a:t>All staff who teach RWI are formally observed by the reading lead and assistant lead each term. Training and support comes from both external training and through the reading lead. Lesson plans have been created for whole class reading books and high-quality engaging texts have been purposely chosen for teacher led sessions. Support for teacher assessment comes from running records and RWI assessments for both decoding and fluency. Reading development days with RWI trainers and access to the online portal are among the on-going support staff receive. </a:t>
            </a:r>
            <a:endParaRPr lang="en-US" sz="2800" b="1" dirty="0">
              <a:cs typeface="Calibri"/>
            </a:endParaRPr>
          </a:p>
        </p:txBody>
      </p:sp>
      <p:pic>
        <p:nvPicPr>
          <p:cNvPr id="11" name="Picture 10"/>
          <p:cNvPicPr>
            <a:picLocks noChangeAspect="1"/>
          </p:cNvPicPr>
          <p:nvPr/>
        </p:nvPicPr>
        <p:blipFill>
          <a:blip r:embed="rId3"/>
          <a:stretch>
            <a:fillRect/>
          </a:stretch>
        </p:blipFill>
        <p:spPr>
          <a:xfrm>
            <a:off x="399125" y="325363"/>
            <a:ext cx="1285875" cy="638175"/>
          </a:xfrm>
          <a:prstGeom prst="rect">
            <a:avLst/>
          </a:prstGeom>
        </p:spPr>
      </p:pic>
    </p:spTree>
    <p:extLst>
      <p:ext uri="{BB962C8B-B14F-4D97-AF65-F5344CB8AC3E}">
        <p14:creationId xmlns:p14="http://schemas.microsoft.com/office/powerpoint/2010/main" val="273544400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sp>
        <p:nvSpPr>
          <p:cNvPr id="7" name="Google Shape;86;p1">
            <a:extLst>
              <a:ext uri="{FF2B5EF4-FFF2-40B4-BE49-F238E27FC236}">
                <a16:creationId xmlns:a16="http://schemas.microsoft.com/office/drawing/2014/main" id="{5DC349D4-E82D-4F3F-B574-7E1BFA622E24}"/>
              </a:ext>
            </a:extLst>
          </p:cNvPr>
          <p:cNvSpPr/>
          <p:nvPr/>
        </p:nvSpPr>
        <p:spPr>
          <a:xfrm>
            <a:off x="9295"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8" name="Google Shape;88;p1">
            <a:extLst>
              <a:ext uri="{FF2B5EF4-FFF2-40B4-BE49-F238E27FC236}">
                <a16:creationId xmlns:a16="http://schemas.microsoft.com/office/drawing/2014/main" id="{73611A6C-6F30-408F-99F0-B51BD293421F}"/>
              </a:ext>
            </a:extLst>
          </p:cNvPr>
          <p:cNvSpPr txBox="1"/>
          <p:nvPr/>
        </p:nvSpPr>
        <p:spPr>
          <a:xfrm rot="16200000">
            <a:off x="-445250" y="3181050"/>
            <a:ext cx="3255328" cy="101562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6000" b="1">
                <a:solidFill>
                  <a:schemeClr val="lt1"/>
                </a:solidFill>
                <a:latin typeface="Calibri"/>
                <a:ea typeface="Calibri"/>
                <a:cs typeface="Calibri"/>
              </a:rPr>
              <a:t>Impact</a:t>
            </a:r>
          </a:p>
        </p:txBody>
      </p:sp>
      <p:sp>
        <p:nvSpPr>
          <p:cNvPr id="3" name="TextBox 2">
            <a:extLst>
              <a:ext uri="{FF2B5EF4-FFF2-40B4-BE49-F238E27FC236}">
                <a16:creationId xmlns:a16="http://schemas.microsoft.com/office/drawing/2014/main" id="{CC9FD419-9CB3-4F0A-959D-D31FBB4530D7}"/>
              </a:ext>
            </a:extLst>
          </p:cNvPr>
          <p:cNvSpPr txBox="1"/>
          <p:nvPr/>
        </p:nvSpPr>
        <p:spPr>
          <a:xfrm>
            <a:off x="2418405" y="1358727"/>
            <a:ext cx="9380230" cy="461665"/>
          </a:xfrm>
          <a:prstGeom prst="rect">
            <a:avLst/>
          </a:prstGeom>
          <a:noFill/>
        </p:spPr>
        <p:txBody>
          <a:bodyPr wrap="square" lIns="91440" tIns="45720" rIns="91440" bIns="45720" rtlCol="0" anchor="t">
            <a:spAutoFit/>
          </a:bodyPr>
          <a:lstStyle/>
          <a:p>
            <a:endParaRPr lang="en-US" sz="2400" b="1">
              <a:cs typeface="Calibri Light"/>
            </a:endParaRPr>
          </a:p>
        </p:txBody>
      </p:sp>
      <p:sp>
        <p:nvSpPr>
          <p:cNvPr id="2" name="TextBox 1">
            <a:extLst>
              <a:ext uri="{FF2B5EF4-FFF2-40B4-BE49-F238E27FC236}">
                <a16:creationId xmlns:a16="http://schemas.microsoft.com/office/drawing/2014/main" id="{3AF77BEC-2549-4D57-8FF1-A5C384CFFC88}"/>
              </a:ext>
            </a:extLst>
          </p:cNvPr>
          <p:cNvSpPr txBox="1"/>
          <p:nvPr/>
        </p:nvSpPr>
        <p:spPr>
          <a:xfrm>
            <a:off x="2700644" y="1520335"/>
            <a:ext cx="9097991" cy="15696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endParaRPr lang="en-US" sz="9600" b="1">
              <a:cs typeface="Calibri"/>
            </a:endParaRPr>
          </a:p>
        </p:txBody>
      </p:sp>
      <p:pic>
        <p:nvPicPr>
          <p:cNvPr id="11" name="Picture 10"/>
          <p:cNvPicPr>
            <a:picLocks noChangeAspect="1"/>
          </p:cNvPicPr>
          <p:nvPr/>
        </p:nvPicPr>
        <p:blipFill>
          <a:blip r:embed="rId3"/>
          <a:stretch>
            <a:fillRect/>
          </a:stretch>
        </p:blipFill>
        <p:spPr>
          <a:xfrm>
            <a:off x="399125" y="325363"/>
            <a:ext cx="1285875" cy="638175"/>
          </a:xfrm>
          <a:prstGeom prst="rect">
            <a:avLst/>
          </a:prstGeom>
        </p:spPr>
      </p:pic>
      <p:pic>
        <p:nvPicPr>
          <p:cNvPr id="10" name="Picture 9" descr="https://attachments.office.net/owa/G.Phillips%40springinf.omat.org.uk/service.svc/s/GetAttachmentThumbnail?id=AAMkADNkMzRhYmIzLWIwNjgtNDdmYi1hMjFmLTQyYWFjY2I2MDcxNgBGAAAAAAALNW4oZ8o%2FSaz1ukoMAkzVBwBfYA6ejgGER5chAsnyNGUOAAAAAAEMAABfYA6ejgGER5chAsnyNGUOAABM6ZxzAAABEgAQAIq%2FH4IHrtRJhMAbj3TzvjA%3D&amp;thumbnailType=2&amp;owa=outlook.office.com&amp;scriptVer=20201005002.11&amp;X-OWA-CANARY=YL5mm0lfj0GGN8WdSEh3dCBHYq61cdgYsGs-aBclrhxeVyPbPa22IKd1a2rCauB8RNfNkBFcRU4.&amp;token=eyJhbGciOiJSUzI1NiIsImtpZCI6IjU2MzU4ODUyMzRCOTI1MkRERTAwNTc2NkQ5RDlGMjc2NTY1RjYzRTIiLCJ0eXAiOiJKV1QiLCJ4NXQiOiJWaldJVWpTNUpTM2VBRmRtMmRueWRsWmZZLUkifQ.eyJvcmlnaW4iOiJodHRwczovL291dGxvb2sub2ZmaWNlLmNvbSIsInVjIjoiN2RiZDQyNWM3OTZjNDUzMzk4OTJhZTM2MjllZmJmMjkiLCJzaWduaW5fc3RhdGUiOiJbXCJrbXNpXCJdIiwidmVyIjoiRXhjaGFuZ2UuQ2FsbGJhY2suVjEiLCJhcHBjdHhzZW5kZXIiOiJPd2FEb3dubG9hZEBmZjNhYmU5YS0yOTYxLTRlMGMtYjBkZC1mMGM3ZmU1OGZjZjciLCJpc3NyaW5nIjoiV1ciLCJhcHBjdHgiOiJ7XCJtc2V4Y2hwcm90XCI6XCJvd2FcIixcInByaW1hcnlzaWRcIjpcIlMtMS01LTIxLTMzMTYyMjMzOTgtMzQxNDEyMzU1Ny0xNzE0ODUxMTI1LTE3MjkzNTE4XCIsXCJwdWlkXCI6XCIxMTUzODAxMTE3Mjg0NDc3OTkwXCIsXCJvaWRcIjpcImNjMzUzMmJlLTJjYjAtNDhmMi05OGI3LTc4MDZkOTgzMzc1MlwiLFwic2NvcGVcIjpcIk93YURvd25sb2FkXCJ9IiwibmJmIjoxNjAyODQwNDM0LCJleHAiOjE2MDI4NDEwMzQsImlzcyI6IjAwMDAwMDAyLTAwMDAtMGZmMS1jZTAwLTAwMDAwMDAwMDAwMEBmZjNhYmU5YS0yOTYxLTRlMGMtYjBkZC1mMGM3ZmU1OGZjZjciLCJhdWQiOiIwMDAwMDAwMi0wMDAwLTBmZjEtY2UwMC0wMDAwMDAwMDAwMDAvYXR0YWNobWVudHMub2ZmaWNlLm5ldEBmZjNhYmU5YS0yOTYxLTRlMGMtYjBkZC1mMGM3ZmU1OGZjZjciLCJoYXBwIjoib3dhIn0.hl5oVk4QYTZGLE-u7rcxAU2_H8mZUJPvLZtqsimseMrbiPKlf5egjwziL2pW7WrQNfm7m1AwvTjGDQ3sBas20PU7_e7oTfMGUeKMnDFyDSzBB8bNEp2j9Mh997rmAKQYsalS7Uw17o3DEnK0W5VgajLks7AZg_G93EDscTqJbZWjEAsxfm8RI90Ggs5-rihpHauC56jlp0s8ZL5NQRWf2b28BEVqVnG4Q_CDjGbkstg49G3B_59a_NHCMsvsMZcuj3lj7BBvA7yU2eEtCWmSlvX6zWHa1zj863pCuxq7dkXzaFsIEk8HHefSSuj0HCtDN1Ec67G6ysWoSFAntAiwAA&amp;animation=true"/>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638861" y="304281"/>
            <a:ext cx="3626210" cy="2725323"/>
          </a:xfrm>
          <a:prstGeom prst="rect">
            <a:avLst/>
          </a:prstGeom>
          <a:ln w="88900" cap="sq" cmpd="thickThin">
            <a:solidFill>
              <a:srgbClr val="000000"/>
            </a:solidFill>
            <a:prstDash val="solid"/>
            <a:miter lim="800000"/>
          </a:ln>
          <a:effectLst>
            <a:innerShdw blurRad="76200">
              <a:srgbClr val="000000"/>
            </a:innerShdw>
          </a:effectLst>
          <a:extLst>
            <a:ext uri="{909E8E84-426E-40DD-AFC4-6F175D3DCCD1}">
              <a14:hiddenFill xmlns:a14="http://schemas.microsoft.com/office/drawing/2010/main">
                <a:solidFill>
                  <a:srgbClr val="FFFFFF"/>
                </a:solidFill>
              </a14:hiddenFill>
            </a:ext>
          </a:extLst>
        </p:spPr>
      </p:pic>
      <p:pic>
        <p:nvPicPr>
          <p:cNvPr id="13" name="Picture 12" descr="https://attachments.office.net/owa/G.Phillips%40springinf.omat.org.uk/service.svc/s/GetAttachmentThumbnail?id=AAMkADNkMzRhYmIzLWIwNjgtNDdmYi1hMjFmLTQyYWFjY2I2MDcxNgBGAAAAAAALNW4oZ8o%2FSaz1ukoMAkzVBwBfYA6ejgGER5chAsnyNGUOAAAAAAEMAABfYA6ejgGER5chAsnyNGUOAABM6ZxzAAABEgAQACXO7yEBfuJLp1VgEixKfno%3D&amp;thumbnailType=2&amp;owa=outlook.office.com&amp;scriptVer=20201005002.11&amp;X-OWA-CANARY=YL5mm0lfj0GGN8WdSEh3dCBHYq61cdgYsGs-aBclrhxeVyPbPa22IKd1a2rCauB8RNfNkBFcRU4.&amp;token=eyJhbGciOiJSUzI1NiIsImtpZCI6IjU2MzU4ODUyMzRCOTI1MkRERTAwNTc2NkQ5RDlGMjc2NTY1RjYzRTIiLCJ0eXAiOiJKV1QiLCJ4NXQiOiJWaldJVWpTNUpTM2VBRmRtMmRueWRsWmZZLUkifQ.eyJvcmlnaW4iOiJodHRwczovL291dGxvb2sub2ZmaWNlLmNvbSIsInVjIjoiN2RiZDQyNWM3OTZjNDUzMzk4OTJhZTM2MjllZmJmMjkiLCJzaWduaW5fc3RhdGUiOiJbXCJrbXNpXCJdIiwidmVyIjoiRXhjaGFuZ2UuQ2FsbGJhY2suVjEiLCJhcHBjdHhzZW5kZXIiOiJPd2FEb3dubG9hZEBmZjNhYmU5YS0yOTYxLTRlMGMtYjBkZC1mMGM3ZmU1OGZjZjciLCJpc3NyaW5nIjoiV1ciLCJhcHBjdHgiOiJ7XCJtc2V4Y2hwcm90XCI6XCJvd2FcIixcInByaW1hcnlzaWRcIjpcIlMtMS01LTIxLTMzMTYyMjMzOTgtMzQxNDEyMzU1Ny0xNzE0ODUxMTI1LTE3MjkzNTE4XCIsXCJwdWlkXCI6XCIxMTUzODAxMTE3Mjg0NDc3OTkwXCIsXCJvaWRcIjpcImNjMzUzMmJlLTJjYjAtNDhmMi05OGI3LTc4MDZkOTgzMzc1MlwiLFwic2NvcGVcIjpcIk93YURvd25sb2FkXCJ9IiwibmJmIjoxNjAyODQwNDM0LCJleHAiOjE2MDI4NDEwMzQsImlzcyI6IjAwMDAwMDAyLTAwMDAtMGZmMS1jZTAwLTAwMDAwMDAwMDAwMEBmZjNhYmU5YS0yOTYxLTRlMGMtYjBkZC1mMGM3ZmU1OGZjZjciLCJhdWQiOiIwMDAwMDAwMi0wMDAwLTBmZjEtY2UwMC0wMDAwMDAwMDAwMDAvYXR0YWNobWVudHMub2ZmaWNlLm5ldEBmZjNhYmU5YS0yOTYxLTRlMGMtYjBkZC1mMGM3ZmU1OGZjZjciLCJoYXBwIjoib3dhIn0.hl5oVk4QYTZGLE-u7rcxAU2_H8mZUJPvLZtqsimseMrbiPKlf5egjwziL2pW7WrQNfm7m1AwvTjGDQ3sBas20PU7_e7oTfMGUeKMnDFyDSzBB8bNEp2j9Mh997rmAKQYsalS7Uw17o3DEnK0W5VgajLks7AZg_G93EDscTqJbZWjEAsxfm8RI90Ggs5-rihpHauC56jlp0s8ZL5NQRWf2b28BEVqVnG4Q_CDjGbkstg49G3B_59a_NHCMsvsMZcuj3lj7BBvA7yU2eEtCWmSlvX6zWHa1zj863pCuxq7dkXzaFsIEk8HHefSSuj0HCtDN1Ec67G6ysWoSFAntAiwAA&amp;animation=true"/>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889363">
            <a:off x="6850795" y="3135428"/>
            <a:ext cx="3773104" cy="2829828"/>
          </a:xfrm>
          <a:prstGeom prst="rect">
            <a:avLst/>
          </a:prstGeom>
          <a:ln w="88900" cap="sq" cmpd="thickThin">
            <a:solidFill>
              <a:srgbClr val="000000"/>
            </a:solidFill>
            <a:prstDash val="solid"/>
            <a:miter lim="800000"/>
          </a:ln>
          <a:effectLst>
            <a:innerShdw blurRad="76200">
              <a:srgbClr val="000000"/>
            </a:innerShdw>
          </a:effectLst>
          <a:extLst>
            <a:ext uri="{909E8E84-426E-40DD-AFC4-6F175D3DCCD1}">
              <a14:hiddenFill xmlns:a14="http://schemas.microsoft.com/office/drawing/2010/main">
                <a:solidFill>
                  <a:srgbClr val="FFFFFF"/>
                </a:solidFill>
              </a14:hiddenFill>
            </a:ext>
          </a:extLst>
        </p:spPr>
      </p:pic>
      <p:graphicFrame>
        <p:nvGraphicFramePr>
          <p:cNvPr id="9" name="Table 8"/>
          <p:cNvGraphicFramePr>
            <a:graphicFrameLocks noGrp="1"/>
          </p:cNvGraphicFramePr>
          <p:nvPr>
            <p:extLst>
              <p:ext uri="{D42A27DB-BD31-4B8C-83A1-F6EECF244321}">
                <p14:modId xmlns:p14="http://schemas.microsoft.com/office/powerpoint/2010/main" val="2322968673"/>
              </p:ext>
            </p:extLst>
          </p:nvPr>
        </p:nvGraphicFramePr>
        <p:xfrm>
          <a:off x="2873830" y="5444557"/>
          <a:ext cx="3475143" cy="747238"/>
        </p:xfrm>
        <a:graphic>
          <a:graphicData uri="http://schemas.openxmlformats.org/drawingml/2006/table">
            <a:tbl>
              <a:tblPr firstRow="1" bandRow="1">
                <a:tableStyleId>{B0B42A07-84C1-4659-B30F-697C2D0D7F8F}</a:tableStyleId>
              </a:tblPr>
              <a:tblGrid>
                <a:gridCol w="1158381">
                  <a:extLst>
                    <a:ext uri="{9D8B030D-6E8A-4147-A177-3AD203B41FA5}">
                      <a16:colId xmlns:a16="http://schemas.microsoft.com/office/drawing/2014/main" val="20000"/>
                    </a:ext>
                  </a:extLst>
                </a:gridCol>
                <a:gridCol w="1158381">
                  <a:extLst>
                    <a:ext uri="{9D8B030D-6E8A-4147-A177-3AD203B41FA5}">
                      <a16:colId xmlns:a16="http://schemas.microsoft.com/office/drawing/2014/main" val="20001"/>
                    </a:ext>
                  </a:extLst>
                </a:gridCol>
                <a:gridCol w="1158381">
                  <a:extLst>
                    <a:ext uri="{9D8B030D-6E8A-4147-A177-3AD203B41FA5}">
                      <a16:colId xmlns:a16="http://schemas.microsoft.com/office/drawing/2014/main" val="20002"/>
                    </a:ext>
                  </a:extLst>
                </a:gridCol>
              </a:tblGrid>
              <a:tr h="373619">
                <a:tc>
                  <a:txBody>
                    <a:bodyPr/>
                    <a:lstStyle/>
                    <a:p>
                      <a:pPr algn="ctr"/>
                      <a:r>
                        <a:rPr lang="en-GB" dirty="0"/>
                        <a:t>July 25 </a:t>
                      </a:r>
                    </a:p>
                  </a:txBody>
                  <a:tcPr/>
                </a:tc>
                <a:tc>
                  <a:txBody>
                    <a:bodyPr/>
                    <a:lstStyle/>
                    <a:p>
                      <a:pPr algn="ctr"/>
                      <a:r>
                        <a:rPr lang="en-GB" dirty="0"/>
                        <a:t>EXS</a:t>
                      </a:r>
                    </a:p>
                  </a:txBody>
                  <a:tcPr/>
                </a:tc>
                <a:tc>
                  <a:txBody>
                    <a:bodyPr/>
                    <a:lstStyle/>
                    <a:p>
                      <a:pPr algn="ctr"/>
                      <a:r>
                        <a:rPr lang="en-GB" dirty="0"/>
                        <a:t>GDS</a:t>
                      </a:r>
                    </a:p>
                  </a:txBody>
                  <a:tcPr/>
                </a:tc>
                <a:extLst>
                  <a:ext uri="{0D108BD9-81ED-4DB2-BD59-A6C34878D82A}">
                    <a16:rowId xmlns:a16="http://schemas.microsoft.com/office/drawing/2014/main" val="10000"/>
                  </a:ext>
                </a:extLst>
              </a:tr>
              <a:tr h="373619">
                <a:tc>
                  <a:txBody>
                    <a:bodyPr/>
                    <a:lstStyle/>
                    <a:p>
                      <a:pPr algn="ctr"/>
                      <a:r>
                        <a:rPr lang="en-GB" dirty="0"/>
                        <a:t>Reading </a:t>
                      </a:r>
                    </a:p>
                  </a:txBody>
                  <a:tcPr/>
                </a:tc>
                <a:tc>
                  <a:txBody>
                    <a:bodyPr/>
                    <a:lstStyle/>
                    <a:p>
                      <a:pPr algn="ctr"/>
                      <a:r>
                        <a:rPr lang="en-GB" dirty="0"/>
                        <a:t>70% </a:t>
                      </a:r>
                    </a:p>
                  </a:txBody>
                  <a:tcPr/>
                </a:tc>
                <a:tc>
                  <a:txBody>
                    <a:bodyPr/>
                    <a:lstStyle/>
                    <a:p>
                      <a:pPr algn="ctr"/>
                      <a:r>
                        <a:rPr lang="en-GB" dirty="0"/>
                        <a:t>14%</a:t>
                      </a:r>
                    </a:p>
                  </a:txBody>
                  <a:tcPr/>
                </a:tc>
                <a:extLst>
                  <a:ext uri="{0D108BD9-81ED-4DB2-BD59-A6C34878D82A}">
                    <a16:rowId xmlns:a16="http://schemas.microsoft.com/office/drawing/2014/main" val="10001"/>
                  </a:ext>
                </a:extLst>
              </a:tr>
            </a:tbl>
          </a:graphicData>
        </a:graphic>
      </p:graphicFrame>
      <p:pic>
        <p:nvPicPr>
          <p:cNvPr id="14" name="Picture 13" descr="A group of children reading a book&#10;&#10;AI-generated content may be incorrect.">
            <a:extLst>
              <a:ext uri="{FF2B5EF4-FFF2-40B4-BE49-F238E27FC236}">
                <a16:creationId xmlns:a16="http://schemas.microsoft.com/office/drawing/2014/main" id="{E5E9AA66-9F28-2C5B-1AF0-3F34106CEDF5}"/>
              </a:ext>
            </a:extLst>
          </p:cNvPr>
          <p:cNvPicPr>
            <a:picLocks noChangeAspect="1"/>
          </p:cNvPicPr>
          <p:nvPr/>
        </p:nvPicPr>
        <p:blipFill>
          <a:blip r:embed="rId6"/>
          <a:stretch>
            <a:fillRect/>
          </a:stretch>
        </p:blipFill>
        <p:spPr>
          <a:xfrm>
            <a:off x="2698049" y="1198610"/>
            <a:ext cx="4150645" cy="2773950"/>
          </a:xfrm>
          <a:prstGeom prst="rect">
            <a:avLst/>
          </a:prstGeom>
          <a:ln w="762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4083298832"/>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80762BD2C4280469CFE5665FF4F9756" ma:contentTypeVersion="21" ma:contentTypeDescription="Create a new document." ma:contentTypeScope="" ma:versionID="50efc6784d4ecbf9fd4407764860f5f6">
  <xsd:schema xmlns:xsd="http://www.w3.org/2001/XMLSchema" xmlns:xs="http://www.w3.org/2001/XMLSchema" xmlns:p="http://schemas.microsoft.com/office/2006/metadata/properties" xmlns:ns2="09fafca4-5d65-4675-8dad-8451999cb132" xmlns:ns3="e1494969-7668-4851-b818-1408f8ffed6b" targetNamespace="http://schemas.microsoft.com/office/2006/metadata/properties" ma:root="true" ma:fieldsID="ac957ec94cfe7eb3f62754d88425dbeb" ns2:_="" ns3:_="">
    <xsd:import namespace="09fafca4-5d65-4675-8dad-8451999cb132"/>
    <xsd:import namespace="e1494969-7668-4851-b818-1408f8ffed6b"/>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3:SharedWithUsers" minOccurs="0"/>
                <xsd:element ref="ns3:SharedWithDetails" minOccurs="0"/>
                <xsd:element ref="ns2:MediaServiceLocation" minOccurs="0"/>
                <xsd:element ref="ns2:s6e2" minOccurs="0"/>
                <xsd:element ref="ns2:MediaLengthInSeconds" minOccurs="0"/>
                <xsd:element ref="ns3:TaxCatchAll" minOccurs="0"/>
                <xsd:element ref="ns2:lcf76f155ced4ddcb4097134ff3c332f"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9fafca4-5d65-4675-8dad-8451999cb13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s6e2" ma:index="20" nillable="true" ma:displayName="Text" ma:internalName="s6e2">
      <xsd:simpleType>
        <xsd:restriction base="dms:Text"/>
      </xsd:simpleType>
    </xsd:element>
    <xsd:element name="MediaLengthInSeconds" ma:index="21" nillable="true" ma:displayName="Length (seconds)" ma:internalName="MediaLengthInSeconds" ma:readOnly="true">
      <xsd:simpleType>
        <xsd:restriction base="dms:Unknown"/>
      </xsd:simpleType>
    </xsd:element>
    <xsd:element name="lcf76f155ced4ddcb4097134ff3c332f" ma:index="24" nillable="true" ma:taxonomy="true" ma:internalName="lcf76f155ced4ddcb4097134ff3c332f" ma:taxonomyFieldName="MediaServiceImageTags" ma:displayName="Image Tags" ma:readOnly="false" ma:fieldId="{5cf76f15-5ced-4ddc-b409-7134ff3c332f}" ma:taxonomyMulti="true" ma:sspId="2d8efc91-ae7b-468c-84ff-eff0d6a7e818"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e1494969-7668-4851-b818-1408f8ffed6b"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9b4ba345-55c1-4d0c-9a46-9f8de95f27d8}" ma:internalName="TaxCatchAll" ma:showField="CatchAllData" ma:web="e1494969-7668-4851-b818-1408f8ffed6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e1494969-7668-4851-b818-1408f8ffed6b" xsi:nil="true"/>
    <lcf76f155ced4ddcb4097134ff3c332f xmlns="09fafca4-5d65-4675-8dad-8451999cb132">
      <Terms xmlns="http://schemas.microsoft.com/office/infopath/2007/PartnerControls"/>
    </lcf76f155ced4ddcb4097134ff3c332f>
    <s6e2 xmlns="09fafca4-5d65-4675-8dad-8451999cb132" xsi:nil="true"/>
  </documentManagement>
</p:properties>
</file>

<file path=customXml/itemProps1.xml><?xml version="1.0" encoding="utf-8"?>
<ds:datastoreItem xmlns:ds="http://schemas.openxmlformats.org/officeDocument/2006/customXml" ds:itemID="{5C8CA812-F444-4F81-9BC9-5424734106EA}">
  <ds:schemaRefs>
    <ds:schemaRef ds:uri="09fafca4-5d65-4675-8dad-8451999cb132"/>
    <ds:schemaRef ds:uri="e1494969-7668-4851-b818-1408f8ffed6b"/>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687FAD3D-C0CA-4925-AB2D-27A90746EDF7}">
  <ds:schemaRefs>
    <ds:schemaRef ds:uri="http://schemas.microsoft.com/sharepoint/v3/contenttype/forms"/>
  </ds:schemaRefs>
</ds:datastoreItem>
</file>

<file path=customXml/itemProps3.xml><?xml version="1.0" encoding="utf-8"?>
<ds:datastoreItem xmlns:ds="http://schemas.openxmlformats.org/officeDocument/2006/customXml" ds:itemID="{0A57A23C-C3AB-4899-8325-EB9460CB139D}">
  <ds:schemaRefs>
    <ds:schemaRef ds:uri="http://purl.org/dc/terms/"/>
    <ds:schemaRef ds:uri="http://schemas.openxmlformats.org/package/2006/metadata/core-properties"/>
    <ds:schemaRef ds:uri="http://schemas.microsoft.com/office/2006/documentManagement/types"/>
    <ds:schemaRef ds:uri="http://purl.org/dc/dcmitype/"/>
    <ds:schemaRef ds:uri="http://schemas.microsoft.com/office/infopath/2007/PartnerControls"/>
    <ds:schemaRef ds:uri="http://purl.org/dc/elements/1.1/"/>
    <ds:schemaRef ds:uri="http://schemas.microsoft.com/office/2006/metadata/properties"/>
    <ds:schemaRef ds:uri="e1494969-7668-4851-b818-1408f8ffed6b"/>
    <ds:schemaRef ds:uri="09fafca4-5d65-4675-8dad-8451999cb132"/>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Office Theme</Template>
  <TotalTime>30</TotalTime>
  <Words>2186</Words>
  <Application>Microsoft Office PowerPoint</Application>
  <PresentationFormat>Widescreen</PresentationFormat>
  <Paragraphs>193</Paragraphs>
  <Slides>36</Slides>
  <Notes>36</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36</vt:i4>
      </vt:variant>
    </vt:vector>
  </HeadingPairs>
  <TitlesOfParts>
    <vt:vector size="42" baseType="lpstr">
      <vt:lpstr>Arial</vt:lpstr>
      <vt:lpstr>Calibri</vt:lpstr>
      <vt:lpstr>Calibri Light</vt:lpstr>
      <vt:lpstr>Sassoon Penpals Joined</vt:lpstr>
      <vt:lpstr>Times New Roman</vt:lpstr>
      <vt:lpstr>Office Theme</vt:lpstr>
      <vt:lpstr>  </vt:lpstr>
      <vt:lpstr>English</vt:lpstr>
      <vt:lpstr>English</vt:lpstr>
      <vt:lpstr>English</vt:lpstr>
      <vt:lpstr>English</vt:lpstr>
      <vt:lpstr>English</vt:lpstr>
      <vt:lpstr>English</vt:lpstr>
      <vt:lpstr>English</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Music Intent</dc:title>
  <dc:creator>Fran Hart</dc:creator>
  <cp:lastModifiedBy>Katie Beckinsale</cp:lastModifiedBy>
  <cp:revision>94</cp:revision>
  <cp:lastPrinted>2022-09-28T10:05:14Z</cp:lastPrinted>
  <dcterms:created xsi:type="dcterms:W3CDTF">2021-01-26T21:26:53Z</dcterms:created>
  <dcterms:modified xsi:type="dcterms:W3CDTF">2025-10-23T08:58:03Z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0x010100580762BD2C4280469CFE5665FF4F9756</vt:lpwstr>
  </property>
  <property fmtid="{D5CDD505-2E9C-101B-9397-08002B2CF9AE}" pid="3" name="MediaServiceImageTags">
    <vt:lpwstr/>
  </property>
</Properties>
</file>