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6"/>
  </p:notesMasterIdLst>
  <p:handoutMasterIdLst>
    <p:handoutMasterId r:id="rId27"/>
  </p:handoutMasterIdLst>
  <p:sldIdLst>
    <p:sldId id="256" r:id="rId5"/>
    <p:sldId id="257" r:id="rId6"/>
    <p:sldId id="258" r:id="rId7"/>
    <p:sldId id="324" r:id="rId8"/>
    <p:sldId id="297" r:id="rId9"/>
    <p:sldId id="341" r:id="rId10"/>
    <p:sldId id="353" r:id="rId11"/>
    <p:sldId id="354" r:id="rId12"/>
    <p:sldId id="355" r:id="rId13"/>
    <p:sldId id="356" r:id="rId14"/>
    <p:sldId id="270" r:id="rId15"/>
    <p:sldId id="271" r:id="rId16"/>
    <p:sldId id="342" r:id="rId17"/>
    <p:sldId id="343" r:id="rId18"/>
    <p:sldId id="316" r:id="rId19"/>
    <p:sldId id="352" r:id="rId20"/>
    <p:sldId id="350" r:id="rId21"/>
    <p:sldId id="351" r:id="rId22"/>
    <p:sldId id="346" r:id="rId23"/>
    <p:sldId id="332" r:id="rId24"/>
    <p:sldId id="333" r:id="rId2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3B210-0FEF-46F5-B95D-32396E7C027A}" v="1" dt="2021-05-03T09:00:10.993"/>
    <p1510:client id="{964A8789-1E83-CBC6-B300-AACB53B0B6F8}" v="7" dt="2023-01-25T11:15:24.262"/>
    <p1510:client id="{AE45F824-2EC1-706F-1BBA-92FC847A1CED}" v="2" dt="2022-10-04T13:50:09.799"/>
    <p1510:client id="{C1BDAEB5-018A-2A65-F773-9B4DEFEA9848}" v="57" dt="2022-10-05T15:38:29.616"/>
    <p1510:client id="{D0DE1E36-0E74-8021-7FFB-8864F7C18D34}" v="11" dt="2022-10-05T15:18:09.049"/>
    <p1510:client id="{FC74A2C2-CB50-8E7F-F941-97E4F09D3A45}" v="8" dt="2023-01-31T10:16:29.214"/>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p:cViewPr varScale="1">
        <p:scale>
          <a:sx n="110" d="100"/>
          <a:sy n="110" d="100"/>
        </p:scale>
        <p:origin x="594"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6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Beckinsale" userId="S::k.beckinsale@springinf.omat.org.uk::1aefafad-b815-4942-aefb-12678ec00de7" providerId="AD" clId="Web-{964A8789-1E83-CBC6-B300-AACB53B0B6F8}"/>
    <pc:docChg chg="modSld">
      <pc:chgData name="Katie Beckinsale" userId="S::k.beckinsale@springinf.omat.org.uk::1aefafad-b815-4942-aefb-12678ec00de7" providerId="AD" clId="Web-{964A8789-1E83-CBC6-B300-AACB53B0B6F8}" dt="2023-01-25T11:15:24.262" v="6" actId="20577"/>
      <pc:docMkLst>
        <pc:docMk/>
      </pc:docMkLst>
      <pc:sldChg chg="modSp">
        <pc:chgData name="Katie Beckinsale" userId="S::k.beckinsale@springinf.omat.org.uk::1aefafad-b815-4942-aefb-12678ec00de7" providerId="AD" clId="Web-{964A8789-1E83-CBC6-B300-AACB53B0B6F8}" dt="2023-01-25T11:15:24.262" v="6" actId="20577"/>
        <pc:sldMkLst>
          <pc:docMk/>
          <pc:sldMk cId="1034228757" sldId="341"/>
        </pc:sldMkLst>
        <pc:spChg chg="mod">
          <ac:chgData name="Katie Beckinsale" userId="S::k.beckinsale@springinf.omat.org.uk::1aefafad-b815-4942-aefb-12678ec00de7" providerId="AD" clId="Web-{964A8789-1E83-CBC6-B300-AACB53B0B6F8}" dt="2023-01-25T11:15:24.262" v="6" actId="20577"/>
          <ac:spMkLst>
            <pc:docMk/>
            <pc:sldMk cId="1034228757" sldId="341"/>
            <ac:spMk id="145" creationId="{00000000-0000-0000-0000-000000000000}"/>
          </ac:spMkLst>
        </pc:spChg>
      </pc:sldChg>
    </pc:docChg>
  </pc:docChgLst>
  <pc:docChgLst>
    <pc:chgData name="Katie Beckinsale" userId="S::k.beckinsale@springinf.omat.org.uk::1aefafad-b815-4942-aefb-12678ec00de7" providerId="AD" clId="Web-{FC74A2C2-CB50-8E7F-F941-97E4F09D3A45}"/>
    <pc:docChg chg="addSld delSld modSld">
      <pc:chgData name="Katie Beckinsale" userId="S::k.beckinsale@springinf.omat.org.uk::1aefafad-b815-4942-aefb-12678ec00de7" providerId="AD" clId="Web-{FC74A2C2-CB50-8E7F-F941-97E4F09D3A45}" dt="2023-01-31T10:16:29.214" v="5"/>
      <pc:docMkLst>
        <pc:docMk/>
      </pc:docMkLst>
      <pc:sldChg chg="modSp">
        <pc:chgData name="Katie Beckinsale" userId="S::k.beckinsale@springinf.omat.org.uk::1aefafad-b815-4942-aefb-12678ec00de7" providerId="AD" clId="Web-{FC74A2C2-CB50-8E7F-F941-97E4F09D3A45}" dt="2023-01-31T10:14:39.008" v="0" actId="20577"/>
        <pc:sldMkLst>
          <pc:docMk/>
          <pc:sldMk cId="4067652908" sldId="297"/>
        </pc:sldMkLst>
        <pc:spChg chg="mod">
          <ac:chgData name="Katie Beckinsale" userId="S::k.beckinsale@springinf.omat.org.uk::1aefafad-b815-4942-aefb-12678ec00de7" providerId="AD" clId="Web-{FC74A2C2-CB50-8E7F-F941-97E4F09D3A45}" dt="2023-01-31T10:14:39.008" v="0" actId="20577"/>
          <ac:spMkLst>
            <pc:docMk/>
            <pc:sldMk cId="4067652908" sldId="297"/>
            <ac:spMk id="2" creationId="{3EC3C737-17A3-43DD-B2D2-01FD8F13E8AA}"/>
          </ac:spMkLst>
        </pc:spChg>
      </pc:sldChg>
      <pc:sldChg chg="del">
        <pc:chgData name="Katie Beckinsale" userId="S::k.beckinsale@springinf.omat.org.uk::1aefafad-b815-4942-aefb-12678ec00de7" providerId="AD" clId="Web-{FC74A2C2-CB50-8E7F-F941-97E4F09D3A45}" dt="2023-01-31T10:15:45.025" v="1"/>
        <pc:sldMkLst>
          <pc:docMk/>
          <pc:sldMk cId="1042797579" sldId="300"/>
        </pc:sldMkLst>
      </pc:sldChg>
      <pc:sldChg chg="del">
        <pc:chgData name="Katie Beckinsale" userId="S::k.beckinsale@springinf.omat.org.uk::1aefafad-b815-4942-aefb-12678ec00de7" providerId="AD" clId="Web-{FC74A2C2-CB50-8E7F-F941-97E4F09D3A45}" dt="2023-01-31T10:15:46.056" v="2"/>
        <pc:sldMkLst>
          <pc:docMk/>
          <pc:sldMk cId="1418637532" sldId="338"/>
        </pc:sldMkLst>
      </pc:sldChg>
      <pc:sldChg chg="add">
        <pc:chgData name="Katie Beckinsale" userId="S::k.beckinsale@springinf.omat.org.uk::1aefafad-b815-4942-aefb-12678ec00de7" providerId="AD" clId="Web-{FC74A2C2-CB50-8E7F-F941-97E4F09D3A45}" dt="2023-01-31T10:15:59.244" v="3"/>
        <pc:sldMkLst>
          <pc:docMk/>
          <pc:sldMk cId="3579644699" sldId="353"/>
        </pc:sldMkLst>
      </pc:sldChg>
      <pc:sldChg chg="add">
        <pc:chgData name="Katie Beckinsale" userId="S::k.beckinsale@springinf.omat.org.uk::1aefafad-b815-4942-aefb-12678ec00de7" providerId="AD" clId="Web-{FC74A2C2-CB50-8E7F-F941-97E4F09D3A45}" dt="2023-01-31T10:16:22.292" v="4"/>
        <pc:sldMkLst>
          <pc:docMk/>
          <pc:sldMk cId="420583690" sldId="354"/>
        </pc:sldMkLst>
      </pc:sldChg>
      <pc:sldChg chg="add">
        <pc:chgData name="Katie Beckinsale" userId="S::k.beckinsale@springinf.omat.org.uk::1aefafad-b815-4942-aefb-12678ec00de7" providerId="AD" clId="Web-{FC74A2C2-CB50-8E7F-F941-97E4F09D3A45}" dt="2023-01-31T10:16:29.214" v="5"/>
        <pc:sldMkLst>
          <pc:docMk/>
          <pc:sldMk cId="1054225866" sldId="355"/>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21/02/2023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29216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3361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7042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591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094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1562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6925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2256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04367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2/21/2023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sp>
        <p:nvSpPr>
          <p:cNvPr id="7" name="Title 6">
            <a:extLst>
              <a:ext uri="{FF2B5EF4-FFF2-40B4-BE49-F238E27FC236}">
                <a16:creationId xmlns:a16="http://schemas.microsoft.com/office/drawing/2014/main" xmlns="" id="{F4F5730E-852E-4AE3-A09B-543386252DB8}"/>
              </a:ext>
            </a:extLst>
          </p:cNvPr>
          <p:cNvSpPr>
            <a:spLocks noGrp="1"/>
          </p:cNvSpPr>
          <p:nvPr>
            <p:ph type="ctrTitle"/>
          </p:nvPr>
        </p:nvSpPr>
        <p:spPr>
          <a:xfrm>
            <a:off x="2487283" y="4472288"/>
            <a:ext cx="9144000" cy="2387600"/>
          </a:xfrm>
        </p:spPr>
        <p:txBody>
          <a:bodyPr>
            <a:normAutofit/>
          </a:bodyPr>
          <a:lstStyle/>
          <a:p>
            <a:r>
              <a:rPr lang="en-US" dirty="0"/>
              <a:t/>
            </a:r>
            <a:br>
              <a:rPr lang="en-US" dirty="0"/>
            </a:br>
            <a:endParaRPr lang="en-US" sz="1400" dirty="0"/>
          </a:p>
          <a:p>
            <a:endParaRPr lang="en-US" sz="1400" dirty="0"/>
          </a:p>
        </p:txBody>
      </p:sp>
      <p:sp>
        <p:nvSpPr>
          <p:cNvPr id="8" name="Google Shape;96;p2">
            <a:extLst>
              <a:ext uri="{FF2B5EF4-FFF2-40B4-BE49-F238E27FC236}">
                <a16:creationId xmlns:a16="http://schemas.microsoft.com/office/drawing/2014/main" xmlns=""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dirty="0"/>
          </a:p>
          <a:p>
            <a:endParaRPr lang="en-US" sz="6400" b="1" dirty="0"/>
          </a:p>
          <a:p>
            <a:endParaRPr lang="en-US" sz="16600" dirty="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solidFill>
                  <a:schemeClr val="dk1"/>
                </a:solidFill>
                <a:latin typeface="Calibri"/>
                <a:ea typeface="Calibri"/>
                <a:cs typeface="Calibri"/>
              </a:rPr>
              <a:t>Geography</a:t>
            </a:r>
            <a:endParaRPr lang="en-US" sz="9200" b="1" dirty="0">
              <a:solidFill>
                <a:schemeClr val="dk1"/>
              </a:solidFill>
              <a:latin typeface="Calibri"/>
              <a:ea typeface="Calibri"/>
              <a:cs typeface="Calibri"/>
              <a:sym typeface="Calibri"/>
            </a:endParaRP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Intent</a:t>
            </a:r>
            <a:endParaRPr lang="en-US" sz="6600" b="1" dirty="0">
              <a:solidFill>
                <a:schemeClr val="dk1"/>
              </a:solidFill>
              <a:latin typeface="Calibri"/>
              <a:ea typeface="Calibri"/>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dirty="0">
                <a:latin typeface="Calibri"/>
                <a:cs typeface="Calibri"/>
              </a:rPr>
              <a:t>Geography</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pPr algn="just"/>
            <a:r>
              <a:rPr lang="en-US" b="1" dirty="0">
                <a:ea typeface="+mn-lt"/>
                <a:cs typeface="+mn-lt"/>
              </a:rPr>
              <a:t>Geography at Springfield Infant School &amp; Nursery</a:t>
            </a:r>
            <a:r>
              <a:rPr lang="en-US" dirty="0">
                <a:ea typeface="+mn-lt"/>
                <a:cs typeface="+mn-lt"/>
              </a:rPr>
              <a:t>  </a:t>
            </a:r>
            <a:endParaRPr lang="en-US"/>
          </a:p>
          <a:p>
            <a:pPr algn="just"/>
            <a:r>
              <a:rPr lang="en-US" dirty="0">
                <a:ea typeface="+mn-lt"/>
                <a:cs typeface="+mn-lt"/>
              </a:rPr>
              <a:t>It is our intent that all children will understand what it is to be a 'geographer'. For our children this will mean learning about places, the world and the people living in it. We will ensure children are given the opportunities and practical experiences to learn about people and places around the world. Geography will be taught with a keen focus on developing a secure knowledge of where they live; of their own local area and of the United Kingdom. Opportunities will be given to develop a range of geographical skills, including how to use maps, atlases and globes, alongside fieldwork and observational experiences. Through specific teaching of subject specific terminology we aim to provide the children with a core vocabulary to use. This will provide them with the skills and confidence to express themselves and to communicate their ideas clearly, using geographical terms.</a:t>
            </a:r>
            <a:endParaRPr lang="en-US" dirty="0"/>
          </a:p>
        </p:txBody>
      </p:sp>
      <p:sp>
        <p:nvSpPr>
          <p:cNvPr id="9" name="Google Shape;86;p1">
            <a:extLst>
              <a:ext uri="{FF2B5EF4-FFF2-40B4-BE49-F238E27FC236}">
                <a16:creationId xmlns:a16="http://schemas.microsoft.com/office/drawing/2014/main" xmlns=""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 name="Google Shape;88;p1">
            <a:extLst>
              <a:ext uri="{FF2B5EF4-FFF2-40B4-BE49-F238E27FC236}">
                <a16:creationId xmlns:a16="http://schemas.microsoft.com/office/drawing/2014/main" xmlns=""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dirty="0">
                <a:latin typeface="Calibri"/>
                <a:cs typeface="Calibri"/>
              </a:rPr>
              <a:t>Geography</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dirty="0">
                <a:latin typeface="Calibri"/>
                <a:cs typeface="Calibri"/>
                <a:sym typeface="Arial"/>
              </a:rPr>
              <a:t>Aims </a:t>
            </a:r>
            <a:r>
              <a:rPr lang="en-US" sz="2800" b="1" i="0" dirty="0">
                <a:latin typeface="Calibri"/>
                <a:cs typeface="Calibri"/>
                <a:sym typeface="Arial"/>
              </a:rPr>
              <a:t>of </a:t>
            </a:r>
            <a:r>
              <a:rPr lang="en-US" sz="2800" b="1" dirty="0">
                <a:latin typeface="Calibri"/>
                <a:cs typeface="Calibri"/>
                <a:sym typeface="Arial"/>
              </a:rPr>
              <a:t>the Geography Curriculum</a:t>
            </a:r>
            <a:endParaRPr lang="en-US" sz="2800" dirty="0">
              <a:latin typeface="Calibri"/>
              <a:cs typeface="Calibri"/>
            </a:endParaRPr>
          </a:p>
          <a:p>
            <a:pPr algn="l"/>
            <a:r>
              <a:rPr lang="en-US" sz="2000" dirty="0">
                <a:latin typeface="Calibri"/>
                <a:ea typeface="Arial"/>
                <a:cs typeface="Calibri"/>
                <a:sym typeface="Arial"/>
              </a:rPr>
              <a:t>The national curriculum for Geography</a:t>
            </a:r>
            <a:r>
              <a:rPr lang="en-US" sz="2000" dirty="0">
                <a:solidFill>
                  <a:srgbClr val="FF0000"/>
                </a:solidFill>
                <a:latin typeface="Calibri"/>
                <a:ea typeface="Arial"/>
                <a:cs typeface="Calibri"/>
                <a:sym typeface="Arial"/>
              </a:rPr>
              <a:t> </a:t>
            </a:r>
            <a:r>
              <a:rPr lang="en-US" sz="2000" dirty="0">
                <a:latin typeface="Calibri"/>
                <a:ea typeface="Arial"/>
                <a:cs typeface="Calibri"/>
                <a:sym typeface="Arial"/>
              </a:rPr>
              <a:t>aims </a:t>
            </a:r>
            <a:r>
              <a:rPr lang="en-US" sz="2000" b="0" i="0" u="none" strike="noStrike" cap="none" dirty="0">
                <a:latin typeface="Calibri"/>
                <a:ea typeface="Arial"/>
                <a:cs typeface="Calibri"/>
                <a:sym typeface="Arial"/>
              </a:rPr>
              <a:t>to</a:t>
            </a:r>
            <a:r>
              <a:rPr lang="en-US" sz="2000" dirty="0">
                <a:latin typeface="Calibri"/>
                <a:ea typeface="Arial"/>
                <a:cs typeface="Calibri"/>
                <a:sym typeface="Arial"/>
              </a:rPr>
              <a:t> ensure that all pupils</a:t>
            </a:r>
            <a:r>
              <a:rPr lang="en-US" sz="2000" b="0" i="0" u="none" strike="noStrike" cap="none" dirty="0">
                <a:latin typeface="Calibri"/>
                <a:ea typeface="Arial"/>
                <a:cs typeface="Calibri"/>
                <a:sym typeface="Arial"/>
              </a:rPr>
              <a:t>:</a:t>
            </a:r>
            <a:endParaRPr sz="2000" dirty="0">
              <a:latin typeface="Calibri"/>
              <a:cs typeface="Calibri"/>
            </a:endParaRPr>
          </a:p>
          <a:p>
            <a:pPr marL="342900" indent="-342900" algn="l">
              <a:buFont typeface="Arial" panose="020B0604020202020204" pitchFamily="34" charset="0"/>
              <a:buChar char="•"/>
            </a:pPr>
            <a:r>
              <a:rPr lang="en-GB" sz="1800" dirty="0"/>
              <a:t>develop contextual knowledge of the location of globally significant places – both terrestrial and marine – including their defining physical and human characteristics and how these provide a geographical context for understanding the actions of processes </a:t>
            </a:r>
          </a:p>
          <a:p>
            <a:pPr marL="342900" indent="-342900" algn="l">
              <a:buFont typeface="Arial" panose="020B0604020202020204" pitchFamily="34" charset="0"/>
              <a:buChar char="•"/>
            </a:pPr>
            <a:r>
              <a:rPr lang="en-GB" sz="1800" dirty="0"/>
              <a:t>understand the processes that give rise to key physical and human geographical features of the world, how these are interdependent and how they bring about spatial variation and change over time </a:t>
            </a:r>
          </a:p>
          <a:p>
            <a:pPr marL="342900" indent="-342900" algn="l">
              <a:buFont typeface="Arial" panose="020B0604020202020204" pitchFamily="34" charset="0"/>
              <a:buChar char="•"/>
            </a:pPr>
            <a:r>
              <a:rPr lang="en-GB" sz="1800" dirty="0"/>
              <a:t>are competent in the geographical skills needed to: </a:t>
            </a:r>
          </a:p>
          <a:p>
            <a:pPr marL="342900" indent="-342900" algn="l">
              <a:buFont typeface="Arial" panose="020B0604020202020204" pitchFamily="34" charset="0"/>
              <a:buChar char="•"/>
            </a:pPr>
            <a:r>
              <a:rPr lang="en-GB" sz="1800" dirty="0"/>
              <a:t>collect, analyse and communicate with a range of data gathered through experiences of fieldwork that deepen their understanding of geographical processes </a:t>
            </a:r>
          </a:p>
          <a:p>
            <a:pPr marL="342900" indent="-342900" algn="l">
              <a:buFont typeface="Arial" panose="020B0604020202020204" pitchFamily="34" charset="0"/>
              <a:buChar char="•"/>
            </a:pPr>
            <a:r>
              <a:rPr lang="en-GB" sz="1800" dirty="0"/>
              <a:t>interpret a range of sources of geographical information, including maps, diagrams, globes, aerial photographs and Geographical Information Systems (GIS) </a:t>
            </a:r>
          </a:p>
          <a:p>
            <a:pPr marL="285750" indent="-285750" algn="l">
              <a:buFont typeface="Arial" panose="020B0604020202020204" pitchFamily="34" charset="0"/>
              <a:buChar char="•"/>
            </a:pPr>
            <a:r>
              <a:rPr lang="en-GB" sz="1800" dirty="0"/>
              <a:t>communicate geographical information in a variety of ways, including through maps, numerical and quantitative skills and writing at length. </a:t>
            </a:r>
          </a:p>
          <a:p>
            <a:pPr algn="l">
              <a:lnSpc>
                <a:spcPct val="100000"/>
              </a:lnSpc>
              <a:spcBef>
                <a:spcPts val="0"/>
              </a:spcBef>
              <a:buSzPts val="2000"/>
            </a:pPr>
            <a:endParaRPr lang="en-US" b="1" dirty="0">
              <a:cs typeface="Arial"/>
            </a:endParaRPr>
          </a:p>
          <a:p>
            <a:pPr>
              <a:buClr>
                <a:schemeClr val="dk1"/>
              </a:buClr>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dirty="0">
                <a:latin typeface="Calibri"/>
                <a:cs typeface="Calibri"/>
              </a:rPr>
              <a:t>Geography</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spcBef>
                <a:spcPts val="0"/>
              </a:spcBef>
            </a:pPr>
            <a:r>
              <a:rPr lang="en-US" sz="2000" dirty="0">
                <a:cs typeface="Calibri"/>
              </a:rPr>
              <a:t>In Early Years, geography is taught through Understanding the world: </a:t>
            </a:r>
            <a:r>
              <a:rPr lang="en-US" sz="2000" b="1" dirty="0">
                <a:cs typeface="Calibri"/>
              </a:rPr>
              <a:t>The World</a:t>
            </a:r>
            <a:r>
              <a:rPr lang="en-US" sz="2000" dirty="0">
                <a:cs typeface="Calibri"/>
              </a:rPr>
              <a:t>. </a:t>
            </a:r>
            <a:r>
              <a:rPr lang="en-GB" sz="2000" dirty="0"/>
              <a:t>Understanding the world involves guiding children to observe, compare and make sense of their physical world and their community.</a:t>
            </a:r>
          </a:p>
          <a:p>
            <a:pPr algn="l">
              <a:spcBef>
                <a:spcPts val="0"/>
              </a:spcBef>
            </a:pPr>
            <a:r>
              <a:rPr lang="en-US" sz="2000" dirty="0">
                <a:cs typeface="Calibri"/>
              </a:rPr>
              <a:t>Our curriculum is designed to provide children with regular opportunities to </a:t>
            </a:r>
            <a:r>
              <a:rPr lang="en-GB" sz="2000" dirty="0"/>
              <a:t>make sense of their physical world and their community.</a:t>
            </a:r>
          </a:p>
          <a:p>
            <a:pPr algn="l">
              <a:spcBef>
                <a:spcPts val="0"/>
              </a:spcBef>
            </a:pPr>
            <a:r>
              <a:rPr lang="en-US" sz="2000" dirty="0">
                <a:cs typeface="Calibri"/>
              </a:rPr>
              <a:t>Children are encouraged to do this by being provided opportunities to:</a:t>
            </a:r>
            <a:endParaRPr lang="en-US" sz="2000" dirty="0">
              <a:solidFill>
                <a:srgbClr val="FF0000"/>
              </a:solidFill>
              <a:cs typeface="Calibri"/>
            </a:endParaRPr>
          </a:p>
          <a:p>
            <a:pPr marL="342900" indent="-342900" algn="l">
              <a:spcBef>
                <a:spcPts val="0"/>
              </a:spcBef>
              <a:buFont typeface="Arial" panose="020B0604020202020204" pitchFamily="34" charset="0"/>
              <a:buChar char="•"/>
            </a:pPr>
            <a:r>
              <a:rPr lang="en-US" sz="2000" dirty="0">
                <a:cs typeface="Calibri"/>
              </a:rPr>
              <a:t>Observe detailed features of objects in their environment.</a:t>
            </a:r>
          </a:p>
          <a:p>
            <a:pPr marL="342900" indent="-342900" algn="l">
              <a:spcBef>
                <a:spcPts val="0"/>
              </a:spcBef>
              <a:buFont typeface="Arial" panose="020B0604020202020204" pitchFamily="34" charset="0"/>
              <a:buChar char="•"/>
            </a:pPr>
            <a:r>
              <a:rPr lang="en-US" sz="2000" dirty="0">
                <a:cs typeface="Calibri"/>
              </a:rPr>
              <a:t>Comment on and ask questions about aspects of their familiar world such as the place where they live or the natural world.</a:t>
            </a:r>
          </a:p>
          <a:p>
            <a:pPr marL="342900" indent="-342900" algn="l">
              <a:spcBef>
                <a:spcPts val="0"/>
              </a:spcBef>
              <a:buFont typeface="Arial" panose="020B0604020202020204" pitchFamily="34" charset="0"/>
              <a:buChar char="•"/>
            </a:pPr>
            <a:r>
              <a:rPr lang="en-US" sz="2000" dirty="0">
                <a:cs typeface="Calibri"/>
              </a:rPr>
              <a:t>Observe their local environment through local area walks, photographs and online technology.</a:t>
            </a:r>
          </a:p>
          <a:p>
            <a:pPr marL="342900" indent="-342900" algn="l">
              <a:spcBef>
                <a:spcPts val="0"/>
              </a:spcBef>
              <a:buFont typeface="Arial" panose="020B0604020202020204" pitchFamily="34" charset="0"/>
              <a:buChar char="•"/>
            </a:pPr>
            <a:r>
              <a:rPr lang="en-US" sz="2000" dirty="0">
                <a:cs typeface="Calibri"/>
              </a:rPr>
              <a:t>Use maps and small world resources to create and represent environments.</a:t>
            </a:r>
          </a:p>
          <a:p>
            <a:pPr marL="342900" indent="-342900" algn="l">
              <a:spcBef>
                <a:spcPts val="0"/>
              </a:spcBef>
              <a:buFont typeface="Arial" panose="020B0604020202020204" pitchFamily="34" charset="0"/>
              <a:buChar char="•"/>
            </a:pPr>
            <a:r>
              <a:rPr lang="en-US" sz="2000" dirty="0">
                <a:cs typeface="Calibri"/>
              </a:rPr>
              <a:t>Listen to stories and participate in discussions related to climate change, habitat and erosion. </a:t>
            </a:r>
          </a:p>
          <a:p>
            <a:pPr marL="342900" indent="-342900" algn="l">
              <a:spcBef>
                <a:spcPts val="0"/>
              </a:spcBef>
              <a:buFont typeface="Arial" panose="020B0604020202020204" pitchFamily="34" charset="0"/>
              <a:buChar char="•"/>
            </a:pPr>
            <a:r>
              <a:rPr lang="en-US" sz="2000" dirty="0">
                <a:cs typeface="Calibri"/>
              </a:rPr>
              <a:t>Develop appropriate vocabulary to help make distinctions in their observations.</a:t>
            </a: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a16="http://schemas.microsoft.com/office/drawing/2014/main" xmlns=""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dirty="0">
                <a:latin typeface="Calibri"/>
                <a:cs typeface="Calibri"/>
              </a:rPr>
              <a:t>Content and sequence</a:t>
            </a:r>
            <a:r>
              <a:rPr lang="en-GB" sz="2800" b="1" dirty="0">
                <a:solidFill>
                  <a:srgbClr val="FF0000"/>
                </a:solidFill>
                <a:latin typeface="Calibri"/>
                <a:cs typeface="Calibri"/>
              </a:rPr>
              <a:t> </a:t>
            </a:r>
            <a:r>
              <a:rPr lang="en-GB" sz="2800" b="1" dirty="0">
                <a:latin typeface="Calibri"/>
                <a:cs typeface="Calibri"/>
              </a:rPr>
              <a:t>- </a:t>
            </a:r>
            <a:r>
              <a:rPr lang="en-GB" sz="2400" dirty="0">
                <a:latin typeface="Calibri"/>
                <a:cs typeface="Calibri"/>
              </a:rPr>
              <a:t>EYFS to Key Stage 1</a:t>
            </a:r>
          </a:p>
        </p:txBody>
      </p:sp>
      <p:sp>
        <p:nvSpPr>
          <p:cNvPr id="12" name="Google Shape;86;p1">
            <a:extLst>
              <a:ext uri="{FF2B5EF4-FFF2-40B4-BE49-F238E27FC236}">
                <a16:creationId xmlns:a16="http://schemas.microsoft.com/office/drawing/2014/main" xmlns=""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4" name="Google Shape;88;p1">
            <a:extLst>
              <a:ext uri="{FF2B5EF4-FFF2-40B4-BE49-F238E27FC236}">
                <a16:creationId xmlns:a16="http://schemas.microsoft.com/office/drawing/2014/main" xmlns=""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9" name="Picture 8"/>
          <p:cNvPicPr/>
          <p:nvPr/>
        </p:nvPicPr>
        <p:blipFill>
          <a:blip r:embed="rId4"/>
          <a:stretch>
            <a:fillRect/>
          </a:stretch>
        </p:blipFill>
        <p:spPr>
          <a:xfrm>
            <a:off x="2360762" y="1094000"/>
            <a:ext cx="8941822" cy="5231849"/>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dirty="0">
                <a:latin typeface="Calibri" panose="020F0502020204030204" pitchFamily="34" charset="0"/>
                <a:cs typeface="Calibri" panose="020F0502020204030204" pitchFamily="34" charset="0"/>
              </a:rPr>
              <a:t>Spaced Retrieval Practice Approach </a:t>
            </a:r>
            <a:endParaRPr lang="en-US" sz="3600" b="1" u="sng" dirty="0">
              <a:latin typeface="Calibri" panose="020F0502020204030204" pitchFamily="34" charset="0"/>
              <a:cs typeface="Calibri" panose="020F0502020204030204" pitchFamily="34" charset="0"/>
            </a:endParaRPr>
          </a:p>
          <a:p>
            <a:pPr marL="0" indent="0" algn="l">
              <a:spcBef>
                <a:spcPts val="0"/>
              </a:spcBef>
            </a:pPr>
            <a:endParaRPr lang="en-US" sz="2800" b="1" dirty="0">
              <a:latin typeface="Calibri" panose="020F0502020204030204" pitchFamily="34" charset="0"/>
              <a:cs typeface="Calibri" panose="020F0502020204030204" pitchFamily="34" charset="0"/>
            </a:endParaRPr>
          </a:p>
          <a:p>
            <a:pPr algn="l">
              <a:spcBef>
                <a:spcPts val="0"/>
              </a:spcBef>
            </a:pPr>
            <a:endParaRPr lang="en-US" sz="2800" dirty="0">
              <a:latin typeface="Calibri" panose="020F0502020204030204" pitchFamily="34" charset="0"/>
              <a:cs typeface="Calibri" panose="020F0502020204030204" pitchFamily="34" charset="0"/>
            </a:endParaRPr>
          </a:p>
          <a:p>
            <a:pPr algn="l">
              <a:spcBef>
                <a:spcPts val="0"/>
              </a:spcBef>
            </a:pPr>
            <a:r>
              <a:rPr lang="en-US" dirty="0">
                <a:latin typeface="Calibri" panose="020F0502020204030204" pitchFamily="34" charset="0"/>
                <a:cs typeface="Calibri" panose="020F0502020204030204" pitchFamily="34" charset="0"/>
              </a:rPr>
              <a:t>Our </a:t>
            </a:r>
            <a:r>
              <a:rPr lang="en-US" dirty="0" smtClean="0">
                <a:latin typeface="Calibri" panose="020F0502020204030204" pitchFamily="34" charset="0"/>
                <a:cs typeface="Calibri" panose="020F0502020204030204" pitchFamily="34" charset="0"/>
              </a:rPr>
              <a:t>geography </a:t>
            </a:r>
            <a:r>
              <a:rPr lang="en-US" dirty="0">
                <a:latin typeface="Calibri" panose="020F0502020204030204" pitchFamily="34" charset="0"/>
                <a:cs typeface="Calibri" panose="020F0502020204030204" pitchFamily="34" charset="0"/>
              </a:rPr>
              <a:t>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dirty="0">
              <a:latin typeface="Calibri" panose="020F0502020204030204" pitchFamily="34" charset="0"/>
              <a:cs typeface="Calibri" panose="020F0502020204030204" pitchFamily="34" charset="0"/>
            </a:endParaRPr>
          </a:p>
          <a:p>
            <a:pPr algn="l">
              <a:spcBef>
                <a:spcPts val="0"/>
              </a:spcBef>
            </a:pPr>
            <a:r>
              <a:rPr lang="en-GB" dirty="0">
                <a:latin typeface="Calibri"/>
                <a:cs typeface="Calibri"/>
              </a:rPr>
              <a:t>Our curriculum maps clearly show how our CUSP curriculum delivers (introduces and revisits) the National Curriculum expectations for geography within and across year groups. </a:t>
            </a:r>
            <a:endParaRPr lang="en-US" dirty="0">
              <a:latin typeface="Calibri"/>
              <a:cs typeface="Calibri"/>
            </a:endParaRPr>
          </a:p>
        </p:txBody>
      </p:sp>
      <p:sp>
        <p:nvSpPr>
          <p:cNvPr id="7" name="Google Shape;86;p1">
            <a:extLst>
              <a:ext uri="{FF2B5EF4-FFF2-40B4-BE49-F238E27FC236}">
                <a16:creationId xmlns:a16="http://schemas.microsoft.com/office/drawing/2014/main" xmlns=""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dirty="0">
                <a:solidFill>
                  <a:schemeClr val="lt1"/>
                </a:solidFill>
                <a:latin typeface="Calibri"/>
                <a:ea typeface="Calibri"/>
                <a:cs typeface="Calibri"/>
                <a:sym typeface="Calibri"/>
              </a:rPr>
              <a:t>Intent</a:t>
            </a:r>
            <a:endParaRPr sz="8800" b="1" dirty="0">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1 &amp; 2 Overview</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551482" y="2159077"/>
            <a:ext cx="9415936" cy="2665586"/>
          </a:xfrm>
          <a:prstGeom prst="rect">
            <a:avLst/>
          </a:prstGeom>
        </p:spPr>
      </p:pic>
    </p:spTree>
    <p:extLst>
      <p:ext uri="{BB962C8B-B14F-4D97-AF65-F5344CB8AC3E}">
        <p14:creationId xmlns:p14="http://schemas.microsoft.com/office/powerpoint/2010/main" val="3579644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3763879" y="1733550"/>
            <a:ext cx="7239000" cy="3390900"/>
          </a:xfrm>
          <a:prstGeom prst="rect">
            <a:avLst/>
          </a:prstGeom>
        </p:spPr>
      </p:pic>
    </p:spTree>
    <p:extLst>
      <p:ext uri="{BB962C8B-B14F-4D97-AF65-F5344CB8AC3E}">
        <p14:creationId xmlns:p14="http://schemas.microsoft.com/office/powerpoint/2010/main" val="420583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2" name="Picture 1"/>
          <p:cNvPicPr>
            <a:picLocks noChangeAspect="1"/>
          </p:cNvPicPr>
          <p:nvPr/>
        </p:nvPicPr>
        <p:blipFill>
          <a:blip r:embed="rId4"/>
          <a:stretch>
            <a:fillRect/>
          </a:stretch>
        </p:blipFill>
        <p:spPr>
          <a:xfrm>
            <a:off x="2863316" y="1171826"/>
            <a:ext cx="8698330" cy="5467848"/>
          </a:xfrm>
          <a:prstGeom prst="rect">
            <a:avLst/>
          </a:prstGeom>
        </p:spPr>
      </p:pic>
    </p:spTree>
    <p:extLst>
      <p:ext uri="{BB962C8B-B14F-4D97-AF65-F5344CB8AC3E}">
        <p14:creationId xmlns:p14="http://schemas.microsoft.com/office/powerpoint/2010/main" val="1054225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dirty="0">
                <a:latin typeface="Calibri"/>
                <a:ea typeface="Calibri"/>
                <a:cs typeface="Calibri"/>
                <a:sym typeface="Calibri"/>
              </a:rPr>
              <a:t>Year </a:t>
            </a:r>
            <a:r>
              <a:rPr lang="en-US" sz="4000" b="1" dirty="0">
                <a:latin typeface="Calibri"/>
                <a:cs typeface="Calibri"/>
              </a:rPr>
              <a:t>1 &amp; 2 Progression Map</a:t>
            </a:r>
            <a:endParaRPr lang="en-US" sz="4000" dirty="0">
              <a:latin typeface="Calibri"/>
              <a:ea typeface="Calibri"/>
              <a:cs typeface="Calibri"/>
            </a:endParaRPr>
          </a:p>
        </p:txBody>
      </p:sp>
      <p:sp>
        <p:nvSpPr>
          <p:cNvPr id="10" name="Google Shape;86;p1">
            <a:extLst>
              <a:ext uri="{FF2B5EF4-FFF2-40B4-BE49-F238E27FC236}">
                <a16:creationId xmlns:a16="http://schemas.microsoft.com/office/drawing/2014/main" xmlns=""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a16="http://schemas.microsoft.com/office/drawing/2014/main" xmlns=""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495549" y="1457325"/>
            <a:ext cx="9126955" cy="4998094"/>
          </a:xfrm>
          <a:prstGeom prst="rect">
            <a:avLst/>
          </a:prstGeom>
        </p:spPr>
      </p:pic>
    </p:spTree>
    <p:extLst>
      <p:ext uri="{BB962C8B-B14F-4D97-AF65-F5344CB8AC3E}">
        <p14:creationId xmlns:p14="http://schemas.microsoft.com/office/powerpoint/2010/main" val="1206956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sym typeface="Calibri"/>
              </a:rPr>
              <a:t>Geography</a:t>
            </a: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Implementation</a:t>
            </a:r>
            <a:endParaRPr lang="en-US" sz="6600" b="1" dirty="0">
              <a:solidFill>
                <a:schemeClr val="dk1"/>
              </a:solidFill>
              <a:latin typeface="Calibri"/>
              <a:ea typeface="Calibri"/>
              <a:cs typeface="Calibri"/>
            </a:endParaRPr>
          </a:p>
        </p:txBody>
      </p:sp>
      <p:sp>
        <p:nvSpPr>
          <p:cNvPr id="8" name="Google Shape;86;p1">
            <a:extLst>
              <a:ext uri="{FF2B5EF4-FFF2-40B4-BE49-F238E27FC236}">
                <a16:creationId xmlns:a16="http://schemas.microsoft.com/office/drawing/2014/main" xmlns=""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9" name="Google Shape;88;p1">
            <a:extLst>
              <a:ext uri="{FF2B5EF4-FFF2-40B4-BE49-F238E27FC236}">
                <a16:creationId xmlns:a16="http://schemas.microsoft.com/office/drawing/2014/main" xmlns=""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4708981"/>
          </a:xfrm>
          <a:prstGeom prst="rect">
            <a:avLst/>
          </a:prstGeom>
        </p:spPr>
        <p:txBody>
          <a:bodyPr wrap="square" lIns="91440" tIns="45720" rIns="91440" bIns="45720" anchor="t">
            <a:spAutoFit/>
          </a:bodyPr>
          <a:lstStyle/>
          <a:p>
            <a:r>
              <a:rPr lang="en-GB" sz="3000" b="1" u="sng" dirty="0">
                <a:latin typeface="Calibri" panose="020F0502020204030204" pitchFamily="34" charset="0"/>
                <a:cs typeface="Calibri" panose="020F0502020204030204" pitchFamily="34" charset="0"/>
              </a:rPr>
              <a:t>How do we teach Geography?</a:t>
            </a:r>
            <a:endParaRPr lang="en-US" dirty="0">
              <a:latin typeface="Calibri" panose="020F0502020204030204" pitchFamily="34" charset="0"/>
              <a:cs typeface="Calibri" panose="020F0502020204030204" pitchFamily="34" charset="0"/>
            </a:endParaRPr>
          </a:p>
          <a:p>
            <a:endParaRPr lang="en-GB" sz="30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At Springfield Infant School and Nursery, Geography</a:t>
            </a:r>
            <a:r>
              <a:rPr lang="en-GB" sz="2400" dirty="0">
                <a:solidFill>
                  <a:srgbClr val="FF0000"/>
                </a:solidFill>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is taught across each year group in modules that enable pupils to study in depth key Geographical understanding, skills and vocabulary. Each module aims to activate and build upon prior learning, including EYFS, to ensure better cognition and retention. Each module is carefully sequenced to enable pupils to purposefully layer learning from previous sessions to facilitate the acquisition and retention of key Geographical knowledge. Each module is revisited either later in the year or in the following year as part of a spaced retrieval practice method to ensure pupils retain key knowledge and information. </a:t>
            </a: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1815882"/>
          </a:xfrm>
          <a:prstGeom prst="rect">
            <a:avLst/>
          </a:prstGeom>
        </p:spPr>
        <p:txBody>
          <a:bodyPr wrap="square" lIns="91440" tIns="45720" rIns="91440" bIns="45720" anchor="t">
            <a:spAutoFit/>
          </a:bodyPr>
          <a:lstStyle/>
          <a:p>
            <a:r>
              <a:rPr lang="en-GB" sz="3200" b="1" dirty="0">
                <a:latin typeface="Calibri"/>
                <a:cs typeface="Calibri"/>
              </a:rPr>
              <a:t>The Big Ideas</a:t>
            </a:r>
          </a:p>
          <a:p>
            <a:endParaRPr lang="en-GB" sz="3200" b="1" dirty="0">
              <a:latin typeface="Calibri"/>
              <a:cs typeface="Calibri"/>
            </a:endParaRPr>
          </a:p>
          <a:p>
            <a:r>
              <a:rPr lang="en-GB" sz="2400" dirty="0">
                <a:latin typeface="Calibri"/>
                <a:cs typeface="Calibri"/>
              </a:rPr>
              <a:t>At Springfield Infant School, we put an emphasis on sharing the big ideas with the children at the beginning of every module.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pic>
        <p:nvPicPr>
          <p:cNvPr id="6" name="Picture 5"/>
          <p:cNvPicPr>
            <a:picLocks noChangeAspect="1"/>
          </p:cNvPicPr>
          <p:nvPr/>
        </p:nvPicPr>
        <p:blipFill>
          <a:blip r:embed="rId4"/>
          <a:stretch>
            <a:fillRect/>
          </a:stretch>
        </p:blipFill>
        <p:spPr>
          <a:xfrm>
            <a:off x="3447480" y="2254090"/>
            <a:ext cx="6743700" cy="4181475"/>
          </a:xfrm>
          <a:prstGeom prst="rect">
            <a:avLst/>
          </a:prstGeom>
        </p:spPr>
      </p:pic>
    </p:spTree>
    <p:extLst>
      <p:ext uri="{BB962C8B-B14F-4D97-AF65-F5344CB8AC3E}">
        <p14:creationId xmlns:p14="http://schemas.microsoft.com/office/powerpoint/2010/main" val="2882732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2" name="Rectangle 1">
            <a:extLst>
              <a:ext uri="{FF2B5EF4-FFF2-40B4-BE49-F238E27FC236}">
                <a16:creationId xmlns:a16="http://schemas.microsoft.com/office/drawing/2014/main" xmlns="" id="{1A170186-88E1-408C-AAE6-48F2472C21F5}"/>
              </a:ext>
            </a:extLst>
          </p:cNvPr>
          <p:cNvSpPr/>
          <p:nvPr/>
        </p:nvSpPr>
        <p:spPr>
          <a:xfrm>
            <a:off x="2383352" y="181957"/>
            <a:ext cx="9613998" cy="830997"/>
          </a:xfrm>
          <a:prstGeom prst="rect">
            <a:avLst/>
          </a:prstGeom>
        </p:spPr>
        <p:txBody>
          <a:bodyPr wrap="square" lIns="91440" tIns="45720" rIns="91440" bIns="45720" anchor="t">
            <a:spAutoFit/>
          </a:bodyPr>
          <a:lstStyle/>
          <a:p>
            <a:r>
              <a:rPr lang="en-GB" sz="2400" dirty="0">
                <a:latin typeface="Calibri"/>
                <a:cs typeface="Calibri"/>
              </a:rPr>
              <a:t>National Curriculum objectives and how these links to prior learning are evident at the beginning of every module.</a:t>
            </a:r>
          </a:p>
        </p:txBody>
      </p:sp>
      <p:sp>
        <p:nvSpPr>
          <p:cNvPr id="6" name="TextBox 5">
            <a:extLst>
              <a:ext uri="{FF2B5EF4-FFF2-40B4-BE49-F238E27FC236}">
                <a16:creationId xmlns:a16="http://schemas.microsoft.com/office/drawing/2014/main" xmlns="" id="{C2D1C5B8-D3C2-4CE3-98CC-D0CD4DB8CCF3}"/>
              </a:ext>
            </a:extLst>
          </p:cNvPr>
          <p:cNvSpPr txBox="1"/>
          <p:nvPr/>
        </p:nvSpPr>
        <p:spPr>
          <a:xfrm>
            <a:off x="8689772" y="1599531"/>
            <a:ext cx="2642959" cy="1323439"/>
          </a:xfrm>
          <a:prstGeom prst="rect">
            <a:avLst/>
          </a:prstGeom>
          <a:noFill/>
          <a:ln>
            <a:solidFill>
              <a:schemeClr val="tx1"/>
            </a:solidFill>
          </a:ln>
        </p:spPr>
        <p:txBody>
          <a:bodyPr wrap="square" lIns="91440" tIns="45720" rIns="91440" bIns="45720" rtlCol="0" anchor="t">
            <a:spAutoFit/>
          </a:bodyPr>
          <a:lstStyle/>
          <a:p>
            <a:r>
              <a:rPr lang="en-GB" sz="2000" dirty="0">
                <a:latin typeface="Calibri"/>
                <a:cs typeface="Calibri"/>
              </a:rPr>
              <a:t>A Year 1 module showing how the learning builds upon EYFS</a:t>
            </a:r>
          </a:p>
        </p:txBody>
      </p:sp>
      <p:cxnSp>
        <p:nvCxnSpPr>
          <p:cNvPr id="12" name="Straight Arrow Connector 11">
            <a:extLst>
              <a:ext uri="{FF2B5EF4-FFF2-40B4-BE49-F238E27FC236}">
                <a16:creationId xmlns:a16="http://schemas.microsoft.com/office/drawing/2014/main" xmlns="" id="{C77DBFEE-E03E-4CAA-8197-D1B31D4ED0D2}"/>
              </a:ext>
            </a:extLst>
          </p:cNvPr>
          <p:cNvCxnSpPr/>
          <p:nvPr/>
        </p:nvCxnSpPr>
        <p:spPr>
          <a:xfrm flipH="1">
            <a:off x="7315200" y="2141399"/>
            <a:ext cx="1499421" cy="7033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xmlns="" id="{708EAA9B-B7D1-4A1F-A36A-69C643869E6E}"/>
              </a:ext>
            </a:extLst>
          </p:cNvPr>
          <p:cNvSpPr txBox="1"/>
          <p:nvPr/>
        </p:nvSpPr>
        <p:spPr>
          <a:xfrm>
            <a:off x="2713074" y="4918081"/>
            <a:ext cx="2642959" cy="1015663"/>
          </a:xfrm>
          <a:prstGeom prst="rect">
            <a:avLst/>
          </a:prstGeom>
          <a:noFill/>
          <a:ln>
            <a:solidFill>
              <a:schemeClr val="tx1"/>
            </a:solidFill>
          </a:ln>
        </p:spPr>
        <p:txBody>
          <a:bodyPr wrap="square" lIns="91440" tIns="45720" rIns="91440" bIns="45720" rtlCol="0" anchor="t">
            <a:spAutoFit/>
          </a:bodyPr>
          <a:lstStyle/>
          <a:p>
            <a:r>
              <a:rPr lang="en-GB" sz="2000" dirty="0">
                <a:latin typeface="Calibri"/>
                <a:cs typeface="Calibri"/>
              </a:rPr>
              <a:t>A Year 2 module building on prior learning from Year 1.</a:t>
            </a:r>
          </a:p>
        </p:txBody>
      </p:sp>
      <p:cxnSp>
        <p:nvCxnSpPr>
          <p:cNvPr id="16" name="Straight Arrow Connector 15">
            <a:extLst>
              <a:ext uri="{FF2B5EF4-FFF2-40B4-BE49-F238E27FC236}">
                <a16:creationId xmlns:a16="http://schemas.microsoft.com/office/drawing/2014/main" xmlns="" id="{AE299443-E5AE-457F-B2D9-78B836CF5652}"/>
              </a:ext>
            </a:extLst>
          </p:cNvPr>
          <p:cNvCxnSpPr/>
          <p:nvPr/>
        </p:nvCxnSpPr>
        <p:spPr>
          <a:xfrm>
            <a:off x="5356033" y="5316524"/>
            <a:ext cx="1959167" cy="943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a:stretch>
            <a:fillRect/>
          </a:stretch>
        </p:blipFill>
        <p:spPr>
          <a:xfrm>
            <a:off x="399125" y="325363"/>
            <a:ext cx="1285875" cy="638175"/>
          </a:xfrm>
          <a:prstGeom prst="rect">
            <a:avLst/>
          </a:prstGeom>
        </p:spPr>
      </p:pic>
      <p:pic>
        <p:nvPicPr>
          <p:cNvPr id="9" name="Picture 8"/>
          <p:cNvPicPr>
            <a:picLocks noChangeAspect="1"/>
          </p:cNvPicPr>
          <p:nvPr/>
        </p:nvPicPr>
        <p:blipFill>
          <a:blip r:embed="rId4"/>
          <a:stretch>
            <a:fillRect/>
          </a:stretch>
        </p:blipFill>
        <p:spPr>
          <a:xfrm>
            <a:off x="5709972" y="3912535"/>
            <a:ext cx="5187337" cy="2445784"/>
          </a:xfrm>
          <a:prstGeom prst="rect">
            <a:avLst/>
          </a:prstGeom>
        </p:spPr>
      </p:pic>
      <p:pic>
        <p:nvPicPr>
          <p:cNvPr id="10" name="Picture 9"/>
          <p:cNvPicPr>
            <a:picLocks noChangeAspect="1"/>
          </p:cNvPicPr>
          <p:nvPr/>
        </p:nvPicPr>
        <p:blipFill>
          <a:blip r:embed="rId5"/>
          <a:stretch>
            <a:fillRect/>
          </a:stretch>
        </p:blipFill>
        <p:spPr>
          <a:xfrm>
            <a:off x="2383351" y="1234615"/>
            <a:ext cx="4876319" cy="2816800"/>
          </a:xfrm>
          <a:prstGeom prst="rect">
            <a:avLst/>
          </a:prstGeom>
        </p:spPr>
      </p:pic>
    </p:spTree>
    <p:extLst>
      <p:ext uri="{BB962C8B-B14F-4D97-AF65-F5344CB8AC3E}">
        <p14:creationId xmlns:p14="http://schemas.microsoft.com/office/powerpoint/2010/main" val="1630641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75914" y="639859"/>
            <a:ext cx="9380230" cy="4647426"/>
          </a:xfrm>
          <a:prstGeom prst="rect">
            <a:avLst/>
          </a:prstGeom>
          <a:noFill/>
        </p:spPr>
        <p:txBody>
          <a:bodyPr wrap="square" lIns="91440" tIns="45720" rIns="91440" bIns="45720" rtlCol="0" anchor="t">
            <a:spAutoFit/>
          </a:bodyPr>
          <a:lstStyle/>
          <a:p>
            <a:r>
              <a:rPr lang="en-GB" sz="2800" b="1" dirty="0"/>
              <a:t>Knowledge organisers and Knowledge Notes</a:t>
            </a:r>
            <a:endParaRPr lang="en-GB" sz="2800" b="1" dirty="0">
              <a:cs typeface="Calibri"/>
            </a:endParaRPr>
          </a:p>
          <a:p>
            <a:endParaRPr lang="en-GB" sz="2800" b="1" dirty="0">
              <a:cs typeface="Calibri"/>
            </a:endParaRPr>
          </a:p>
          <a:p>
            <a:r>
              <a:rPr lang="en-GB" sz="2400" dirty="0">
                <a:cs typeface="Calibri"/>
              </a:rPr>
              <a:t>Accompanying each module is a Knowledge Organiser which contains key vocabulary, information and concepts which all pupils are expected to understand and retain.  Knowledge notes are the elaboration and detail which help pupils acquire the content of each module.  They support vocabulary and concept acquisition through a well-structured sequence that is cumulative.  Each Knowledge Note begins with questions, focussing on key content to be learnt and understood.  Knowledge Organisers and Knowledge Notes are dual coded to provide pupils with visual calls to aid understanding and recall.  Knowledge Organisers and Knowledge Notes are referenced throughout each module. </a:t>
            </a: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
        <p:nvSpPr>
          <p:cNvPr id="2" name="AutoShape 2" descr="https://ukc-powerpoint.officeapps.live.com/pods/GetClipboardImage.ashx?Id=f77a8424-8ca1-4042-acf3-44f643136c2c&amp;DC=GUK3&amp;pkey=e265177d-f655-4c67-989c-4eb89918c412&amp;wdwaccluster=GUK3"/>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642016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a:spcBef>
                <a:spcPts val="0"/>
              </a:spcBef>
            </a:pPr>
            <a:r>
              <a:rPr lang="en-US" sz="4400" b="1" dirty="0">
                <a:latin typeface="Calibri"/>
                <a:cs typeface="Calibri"/>
              </a:rPr>
              <a:t>Substantive Knowledge</a:t>
            </a:r>
            <a:endParaRPr lang="en-US" dirty="0">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lnSpc>
                <a:spcPct val="100000"/>
              </a:lnSpc>
              <a:spcBef>
                <a:spcPts val="0"/>
              </a:spcBef>
              <a:spcAft>
                <a:spcPts val="0"/>
              </a:spcAft>
              <a:buSzPts val="2000"/>
              <a:buFont typeface="Arial" panose="020B0604020202020204" pitchFamily="34" charset="0"/>
              <a:buNone/>
            </a:pPr>
            <a:endParaRPr lang="en-US" b="1" dirty="0">
              <a:cs typeface="Arial"/>
            </a:endParaRPr>
          </a:p>
          <a:p>
            <a:pPr algn="l">
              <a:buClr>
                <a:schemeClr val="dk1"/>
              </a:buClr>
              <a:buSzPts val="2000"/>
            </a:pPr>
            <a:r>
              <a:rPr lang="en-US" sz="2000" dirty="0">
                <a:cs typeface="Calibri" panose="020F0502020204030204"/>
              </a:rPr>
              <a:t>The knowledge </a:t>
            </a:r>
            <a:r>
              <a:rPr lang="en-US" sz="2000" dirty="0" err="1">
                <a:cs typeface="Calibri" panose="020F0502020204030204"/>
              </a:rPr>
              <a:t>organiser</a:t>
            </a:r>
            <a:r>
              <a:rPr lang="en-US" sz="2000" dirty="0">
                <a:cs typeface="Calibri" panose="020F0502020204030204"/>
              </a:rPr>
              <a:t> outlines the minimum </a:t>
            </a:r>
            <a:r>
              <a:rPr lang="en-US" sz="2000" b="1" dirty="0">
                <a:cs typeface="Calibri" panose="020F0502020204030204"/>
              </a:rPr>
              <a:t>substantive knowledge </a:t>
            </a:r>
            <a:r>
              <a:rPr lang="en-US" sz="2000" dirty="0">
                <a:cs typeface="Calibri" panose="020F0502020204030204"/>
              </a:rPr>
              <a:t>expectations, this is the subject knowledge and explicit vocabulary used  to learn about the content.</a:t>
            </a:r>
          </a:p>
          <a:p>
            <a:pPr algn="l">
              <a:buClr>
                <a:schemeClr val="dk1"/>
              </a:buClr>
              <a:buSzPts val="2000"/>
            </a:pPr>
            <a:r>
              <a:rPr lang="en-US" sz="2000" dirty="0">
                <a:cs typeface="Calibri" panose="020F0502020204030204"/>
              </a:rPr>
              <a:t>The </a:t>
            </a:r>
            <a:r>
              <a:rPr lang="en-US" sz="2000" b="1" dirty="0">
                <a:cs typeface="Calibri" panose="020F0502020204030204"/>
              </a:rPr>
              <a:t>substantive concepts </a:t>
            </a:r>
            <a:r>
              <a:rPr lang="en-US" sz="2000" dirty="0">
                <a:cs typeface="Calibri" panose="020F0502020204030204"/>
              </a:rPr>
              <a:t>are the vehicle to connect </a:t>
            </a:r>
            <a:r>
              <a:rPr lang="en-US" sz="2000" b="1" dirty="0">
                <a:cs typeface="Calibri" panose="020F0502020204030204"/>
              </a:rPr>
              <a:t>substantive knowledge. </a:t>
            </a:r>
          </a:p>
          <a:p>
            <a:pPr algn="l">
              <a:lnSpc>
                <a:spcPct val="100000"/>
              </a:lnSpc>
              <a:spcBef>
                <a:spcPts val="400"/>
              </a:spcBef>
              <a:buSzPts val="2000"/>
            </a:pPr>
            <a:r>
              <a:rPr lang="en-US" sz="2000" dirty="0">
                <a:cs typeface="Calibri" panose="020F0502020204030204"/>
              </a:rPr>
              <a:t>In Geography they are:</a:t>
            </a:r>
          </a:p>
          <a:p>
            <a:pPr marL="342900" indent="-342900" algn="l">
              <a:lnSpc>
                <a:spcPct val="100000"/>
              </a:lnSpc>
              <a:spcBef>
                <a:spcPts val="400"/>
              </a:spcBef>
              <a:buSzPts val="2000"/>
              <a:buChar char="•"/>
            </a:pPr>
            <a:r>
              <a:rPr lang="en-US" sz="2000" dirty="0">
                <a:cs typeface="Calibri" panose="020F0502020204030204"/>
              </a:rPr>
              <a:t>Location knowledge</a:t>
            </a:r>
          </a:p>
          <a:p>
            <a:pPr marL="342900" indent="-342900" algn="l">
              <a:lnSpc>
                <a:spcPct val="100000"/>
              </a:lnSpc>
              <a:spcBef>
                <a:spcPts val="400"/>
              </a:spcBef>
              <a:buSzPts val="2000"/>
              <a:buChar char="•"/>
            </a:pPr>
            <a:r>
              <a:rPr lang="en-US" sz="2000" dirty="0">
                <a:cs typeface="Calibri" panose="020F0502020204030204"/>
              </a:rPr>
              <a:t>Place knowledge</a:t>
            </a:r>
          </a:p>
          <a:p>
            <a:pPr marL="342900" indent="-342900" algn="l">
              <a:lnSpc>
                <a:spcPct val="100000"/>
              </a:lnSpc>
              <a:spcBef>
                <a:spcPts val="400"/>
              </a:spcBef>
              <a:buSzPts val="2000"/>
              <a:buChar char="•"/>
            </a:pPr>
            <a:r>
              <a:rPr lang="en-US" sz="2000" dirty="0">
                <a:cs typeface="Calibri" panose="020F0502020204030204"/>
              </a:rPr>
              <a:t>Human and physical geography</a:t>
            </a:r>
          </a:p>
          <a:p>
            <a:pPr marL="342900" indent="-342900" algn="l">
              <a:lnSpc>
                <a:spcPct val="100000"/>
              </a:lnSpc>
              <a:spcBef>
                <a:spcPts val="400"/>
              </a:spcBef>
              <a:buSzPts val="2000"/>
              <a:buChar char="•"/>
            </a:pPr>
            <a:r>
              <a:rPr lang="en-US" sz="2000" dirty="0">
                <a:cs typeface="Calibri" panose="020F0502020204030204"/>
              </a:rPr>
              <a:t>Geographical skills and fieldwork</a:t>
            </a:r>
          </a:p>
          <a:p>
            <a:pPr marL="342900" indent="-342900" algn="l">
              <a:lnSpc>
                <a:spcPct val="100000"/>
              </a:lnSpc>
              <a:spcBef>
                <a:spcPts val="400"/>
              </a:spcBef>
              <a:buSzPts val="2000"/>
              <a:buChar char="•"/>
            </a:pPr>
            <a:endParaRPr lang="en-US" sz="2000" dirty="0">
              <a:cs typeface="Calibri" panose="020F0502020204030204"/>
            </a:endParaRPr>
          </a:p>
          <a:p>
            <a:pPr algn="l">
              <a:lnSpc>
                <a:spcPct val="100000"/>
              </a:lnSpc>
              <a:spcBef>
                <a:spcPts val="400"/>
              </a:spcBef>
              <a:buSzPts val="2000"/>
            </a:pPr>
            <a:endParaRPr lang="en-US" sz="2000" dirty="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xmlns=""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2" name="Picture 1"/>
          <p:cNvPicPr>
            <a:picLocks noChangeAspect="1"/>
          </p:cNvPicPr>
          <p:nvPr/>
        </p:nvPicPr>
        <p:blipFill>
          <a:blip r:embed="rId4"/>
          <a:stretch>
            <a:fillRect/>
          </a:stretch>
        </p:blipFill>
        <p:spPr>
          <a:xfrm>
            <a:off x="5757001" y="4463214"/>
            <a:ext cx="5230867" cy="2148706"/>
          </a:xfrm>
          <a:prstGeom prst="rect">
            <a:avLst/>
          </a:prstGeom>
        </p:spPr>
      </p:pic>
    </p:spTree>
    <p:extLst>
      <p:ext uri="{BB962C8B-B14F-4D97-AF65-F5344CB8AC3E}">
        <p14:creationId xmlns:p14="http://schemas.microsoft.com/office/powerpoint/2010/main" val="425207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a:spcBef>
                <a:spcPts val="0"/>
              </a:spcBef>
            </a:pPr>
            <a:r>
              <a:rPr lang="en-US" sz="4400" b="1">
                <a:latin typeface="Calibri"/>
                <a:cs typeface="Calibri"/>
              </a:rPr>
              <a:t>Substantive Concepts</a:t>
            </a:r>
            <a:endParaRPr lang="en-US">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lnSpc>
                <a:spcPct val="100000"/>
              </a:lnSpc>
              <a:spcBef>
                <a:spcPts val="0"/>
              </a:spcBef>
              <a:spcAft>
                <a:spcPts val="0"/>
              </a:spcAft>
              <a:buSzPts val="2000"/>
              <a:buFont typeface="Arial" panose="020B0604020202020204" pitchFamily="34" charset="0"/>
              <a:buNone/>
            </a:pPr>
            <a:endParaRPr lang="en-US" b="1">
              <a:cs typeface="Arial"/>
            </a:endParaRPr>
          </a:p>
          <a:p>
            <a:pPr algn="l">
              <a:lnSpc>
                <a:spcPct val="100000"/>
              </a:lnSpc>
              <a:spcBef>
                <a:spcPts val="0"/>
              </a:spcBef>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xmlns=""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4" name="Picture 3"/>
          <p:cNvPicPr>
            <a:picLocks noChangeAspect="1"/>
          </p:cNvPicPr>
          <p:nvPr/>
        </p:nvPicPr>
        <p:blipFill rotWithShape="1">
          <a:blip r:embed="rId4"/>
          <a:srcRect b="7565"/>
          <a:stretch/>
        </p:blipFill>
        <p:spPr>
          <a:xfrm>
            <a:off x="4333875" y="1585511"/>
            <a:ext cx="4523522" cy="4994939"/>
          </a:xfrm>
          <a:prstGeom prst="rect">
            <a:avLst/>
          </a:prstGeom>
        </p:spPr>
      </p:pic>
      <p:pic>
        <p:nvPicPr>
          <p:cNvPr id="5" name="Picture 4"/>
          <p:cNvPicPr>
            <a:picLocks noChangeAspect="1"/>
          </p:cNvPicPr>
          <p:nvPr/>
        </p:nvPicPr>
        <p:blipFill>
          <a:blip r:embed="rId5"/>
          <a:stretch>
            <a:fillRect/>
          </a:stretch>
        </p:blipFill>
        <p:spPr>
          <a:xfrm>
            <a:off x="4333875" y="768892"/>
            <a:ext cx="4523521" cy="816619"/>
          </a:xfrm>
          <a:prstGeom prst="rect">
            <a:avLst/>
          </a:prstGeom>
        </p:spPr>
      </p:pic>
    </p:spTree>
    <p:extLst>
      <p:ext uri="{BB962C8B-B14F-4D97-AF65-F5344CB8AC3E}">
        <p14:creationId xmlns:p14="http://schemas.microsoft.com/office/powerpoint/2010/main" val="2539621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a:spcBef>
                <a:spcPts val="0"/>
              </a:spcBef>
            </a:pPr>
            <a:r>
              <a:rPr lang="en-US" sz="4400" b="1">
                <a:latin typeface="Calibri"/>
                <a:cs typeface="Calibri"/>
              </a:rPr>
              <a:t>Disciplinary Knowledge</a:t>
            </a:r>
            <a:endParaRPr lang="en-US">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algn="l"/>
            <a:r>
              <a:rPr lang="en-US" sz="2000" dirty="0">
                <a:ea typeface="+mn-lt"/>
                <a:cs typeface="+mn-lt"/>
              </a:rPr>
              <a:t>T</a:t>
            </a:r>
            <a:r>
              <a:rPr lang="en-US" sz="1800" dirty="0">
                <a:ea typeface="+mn-lt"/>
                <a:cs typeface="+mn-lt"/>
              </a:rPr>
              <a:t>o help children make sense of the substantive knowledge, teachers use disciplinary knowledge tasks. Children are taught to think as a Geographer , providing challenge to enable children to think hard about the content, creating a coherent long-term memory.</a:t>
            </a:r>
            <a:endParaRPr lang="en-US" sz="1800" dirty="0">
              <a:cs typeface="Calibri"/>
            </a:endParaRPr>
          </a:p>
          <a:p>
            <a:pPr algn="l">
              <a:spcBef>
                <a:spcPts val="400"/>
              </a:spcBef>
            </a:pPr>
            <a:r>
              <a:rPr lang="en-US" sz="1800" dirty="0">
                <a:solidFill>
                  <a:srgbClr val="000000"/>
                </a:solidFill>
                <a:ea typeface="+mn-lt"/>
                <a:cs typeface="+mn-lt"/>
              </a:rPr>
              <a:t>In Geography they are:</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Chronology (the sequence of time)</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Cause and consequence (the reason and result of the things that happened in history)</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Change and continuity (how key people, places and events changed or stayed the same over time)</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Similarity and difference </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Evidence (how we know about the past)</a:t>
            </a:r>
            <a:endParaRPr lang="en-US" sz="1800" dirty="0">
              <a:ea typeface="+mn-lt"/>
              <a:cs typeface="+mn-lt"/>
            </a:endParaRPr>
          </a:p>
          <a:p>
            <a:pPr marL="342900" indent="-285750" algn="l">
              <a:spcBef>
                <a:spcPts val="400"/>
              </a:spcBef>
              <a:buFont typeface="Arial,Sans-Serif"/>
              <a:buChar char="•"/>
            </a:pPr>
            <a:r>
              <a:rPr lang="en-US" sz="1800" dirty="0">
                <a:solidFill>
                  <a:srgbClr val="000000"/>
                </a:solidFill>
                <a:ea typeface="+mn-lt"/>
                <a:cs typeface="+mn-lt"/>
              </a:rPr>
              <a:t>Significance (Why people, events and ideas </a:t>
            </a:r>
            <a:endParaRPr lang="en-US" sz="1800" dirty="0">
              <a:ea typeface="+mn-lt"/>
              <a:cs typeface="+mn-lt"/>
            </a:endParaRPr>
          </a:p>
          <a:p>
            <a:pPr marL="342900" algn="l">
              <a:spcBef>
                <a:spcPts val="400"/>
              </a:spcBef>
            </a:pPr>
            <a:r>
              <a:rPr lang="en-US" sz="1800" dirty="0">
                <a:solidFill>
                  <a:srgbClr val="000000"/>
                </a:solidFill>
                <a:ea typeface="+mn-lt"/>
                <a:cs typeface="+mn-lt"/>
              </a:rPr>
              <a:t>are important in our studies</a:t>
            </a:r>
            <a:endParaRPr lang="en-US" sz="1800" dirty="0">
              <a:ea typeface="+mn-lt"/>
              <a:cs typeface="+mn-lt"/>
            </a:endParaRPr>
          </a:p>
          <a:p>
            <a:pPr algn="l"/>
            <a:endParaRPr lang="en-US" sz="1800" dirty="0">
              <a:solidFill>
                <a:srgbClr val="000000"/>
              </a:solidFill>
              <a:cs typeface="Calibri"/>
            </a:endParaRPr>
          </a:p>
          <a:p>
            <a:pPr algn="l"/>
            <a:endParaRPr lang="en-US" sz="1800" dirty="0">
              <a:solidFill>
                <a:srgbClr val="000000"/>
              </a:solidFill>
              <a:cs typeface="Calibri"/>
            </a:endParaRPr>
          </a:p>
          <a:p>
            <a:pPr algn="l"/>
            <a:endParaRPr lang="en-US" sz="1800" dirty="0">
              <a:solidFill>
                <a:srgbClr val="000000"/>
              </a:solidFill>
              <a:cs typeface="Calibri"/>
            </a:endParaRPr>
          </a:p>
          <a:p>
            <a:pPr algn="l">
              <a:spcBef>
                <a:spcPts val="400"/>
              </a:spcBef>
            </a:pPr>
            <a:r>
              <a:rPr lang="en-US" sz="1800" dirty="0">
                <a:solidFill>
                  <a:srgbClr val="000000"/>
                </a:solidFill>
                <a:cs typeface="Calibri"/>
              </a:rPr>
              <a:t>Each knowledge note has a learning question that </a:t>
            </a:r>
            <a:endParaRPr lang="en-US" dirty="0">
              <a:solidFill>
                <a:srgbClr val="000000"/>
              </a:solidFill>
              <a:cs typeface="Calibri"/>
            </a:endParaRPr>
          </a:p>
          <a:p>
            <a:pPr algn="l">
              <a:spcBef>
                <a:spcPts val="400"/>
              </a:spcBef>
            </a:pPr>
            <a:r>
              <a:rPr lang="en-US" sz="1800" dirty="0">
                <a:solidFill>
                  <a:srgbClr val="000000"/>
                </a:solidFill>
                <a:cs typeface="Calibri"/>
              </a:rPr>
              <a:t>gives children the opportunity to attempt and apply </a:t>
            </a:r>
            <a:endParaRPr lang="en-US" dirty="0">
              <a:solidFill>
                <a:srgbClr val="000000"/>
              </a:solidFill>
              <a:cs typeface="Calibri"/>
            </a:endParaRPr>
          </a:p>
          <a:p>
            <a:pPr algn="l">
              <a:spcBef>
                <a:spcPts val="400"/>
              </a:spcBef>
            </a:pPr>
            <a:r>
              <a:rPr lang="en-US" sz="1800" dirty="0">
                <a:solidFill>
                  <a:srgbClr val="000000"/>
                </a:solidFill>
                <a:cs typeface="Calibri"/>
              </a:rPr>
              <a:t>their understanding of the substantive knowledge (what children know) in a disciplinary way (what children do). These culminate towards a more expert understanding of the big idea. </a:t>
            </a:r>
            <a:endParaRPr lang="en-US" dirty="0">
              <a:cs typeface="Calibri"/>
            </a:endParaRPr>
          </a:p>
          <a:p>
            <a:pPr algn="l">
              <a:spcBef>
                <a:spcPts val="400"/>
              </a:spcBef>
            </a:pPr>
            <a:endParaRPr lang="en-US" sz="2000" dirty="0">
              <a:solidFill>
                <a:srgbClr val="000000"/>
              </a:solidFill>
              <a:cs typeface="Calibri"/>
            </a:endParaRPr>
          </a:p>
          <a:p>
            <a:pPr marL="342900" algn="l">
              <a:spcBef>
                <a:spcPts val="400"/>
              </a:spcBef>
            </a:pPr>
            <a:endParaRPr lang="en-US" sz="2000" dirty="0">
              <a:solidFill>
                <a:srgbClr val="000000"/>
              </a:solidFill>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a16="http://schemas.microsoft.com/office/drawing/2014/main" xmlns=""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
        <p:nvSpPr>
          <p:cNvPr id="3" name="Google Shape;88;p1">
            <a:extLst>
              <a:ext uri="{FF2B5EF4-FFF2-40B4-BE49-F238E27FC236}">
                <a16:creationId xmlns:a16="http://schemas.microsoft.com/office/drawing/2014/main" xmlns="" id="{B18823BC-265A-9783-5955-7F9563931954}"/>
              </a:ext>
            </a:extLst>
          </p:cNvPr>
          <p:cNvSpPr txBox="1"/>
          <p:nvPr/>
        </p:nvSpPr>
        <p:spPr>
          <a:xfrm rot="162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4" name="Picture 3"/>
          <p:cNvPicPr>
            <a:picLocks noChangeAspect="1"/>
          </p:cNvPicPr>
          <p:nvPr/>
        </p:nvPicPr>
        <p:blipFill>
          <a:blip r:embed="rId4"/>
          <a:stretch>
            <a:fillRect/>
          </a:stretch>
        </p:blipFill>
        <p:spPr>
          <a:xfrm>
            <a:off x="7135319" y="3253839"/>
            <a:ext cx="4849083" cy="2550632"/>
          </a:xfrm>
          <a:prstGeom prst="rect">
            <a:avLst/>
          </a:prstGeom>
        </p:spPr>
      </p:pic>
    </p:spTree>
    <p:extLst>
      <p:ext uri="{BB962C8B-B14F-4D97-AF65-F5344CB8AC3E}">
        <p14:creationId xmlns:p14="http://schemas.microsoft.com/office/powerpoint/2010/main" val="3720598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dirty="0">
                <a:solidFill>
                  <a:schemeClr val="lt1"/>
                </a:solidFill>
                <a:latin typeface="Calibri"/>
                <a:ea typeface="Calibri"/>
                <a:cs typeface="Calibri"/>
                <a:sym typeface="Calibri"/>
              </a:rPr>
              <a:t>Implementation</a:t>
            </a:r>
            <a:endParaRPr sz="3600" b="1" dirty="0">
              <a:solidFill>
                <a:schemeClr val="lt1"/>
              </a:solidFill>
              <a:latin typeface="Calibri"/>
              <a:ea typeface="Calibri"/>
              <a:cs typeface="Calibri"/>
              <a:sym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389650" y="136651"/>
            <a:ext cx="9380230" cy="1323439"/>
          </a:xfrm>
          <a:prstGeom prst="rect">
            <a:avLst/>
          </a:prstGeom>
          <a:noFill/>
        </p:spPr>
        <p:txBody>
          <a:bodyPr wrap="square" lIns="91440" tIns="45720" rIns="91440" bIns="45720" rtlCol="0" anchor="t">
            <a:spAutoFit/>
          </a:bodyPr>
          <a:lstStyle/>
          <a:p>
            <a:r>
              <a:rPr lang="en-GB" sz="2800" b="1" dirty="0"/>
              <a:t>Knowledge organisers and Knowledge Notes</a:t>
            </a:r>
            <a:endParaRPr lang="en-GB" sz="2800" b="1" dirty="0">
              <a:cs typeface="Calibri"/>
            </a:endParaRPr>
          </a:p>
          <a:p>
            <a:endParaRPr lang="en-GB" sz="2800" b="1" dirty="0">
              <a:cs typeface="Calibri"/>
            </a:endParaRPr>
          </a:p>
          <a:p>
            <a:endParaRPr lang="en-GB" sz="2400" dirty="0">
              <a:cs typeface="Calibri"/>
            </a:endParaRPr>
          </a:p>
        </p:txBody>
      </p:sp>
      <p:sp>
        <p:nvSpPr>
          <p:cNvPr id="5" name="TextBox 4">
            <a:extLst>
              <a:ext uri="{FF2B5EF4-FFF2-40B4-BE49-F238E27FC236}">
                <a16:creationId xmlns:a16="http://schemas.microsoft.com/office/drawing/2014/main" xmlns="" id="{4A559E98-0290-4829-991B-0F72377713E1}"/>
              </a:ext>
            </a:extLst>
          </p:cNvPr>
          <p:cNvSpPr txBox="1"/>
          <p:nvPr/>
        </p:nvSpPr>
        <p:spPr>
          <a:xfrm>
            <a:off x="7398588" y="1848929"/>
            <a:ext cx="2110596" cy="707886"/>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Year 2 Knowledge </a:t>
            </a:r>
            <a:r>
              <a:rPr lang="en-US" sz="2000" dirty="0" err="1"/>
              <a:t>Organiser</a:t>
            </a:r>
            <a:endParaRPr lang="en-US" sz="2000" dirty="0">
              <a:cs typeface="Calibri"/>
            </a:endParaRPr>
          </a:p>
        </p:txBody>
      </p:sp>
      <p:sp>
        <p:nvSpPr>
          <p:cNvPr id="11" name="TextBox 10">
            <a:extLst>
              <a:ext uri="{FF2B5EF4-FFF2-40B4-BE49-F238E27FC236}">
                <a16:creationId xmlns:a16="http://schemas.microsoft.com/office/drawing/2014/main" xmlns="" id="{2A2A2E89-E5C8-45BE-9F77-F66FDD280B74}"/>
              </a:ext>
            </a:extLst>
          </p:cNvPr>
          <p:cNvSpPr txBox="1"/>
          <p:nvPr/>
        </p:nvSpPr>
        <p:spPr>
          <a:xfrm>
            <a:off x="7585493" y="4077419"/>
            <a:ext cx="2110596" cy="101566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Accompanying Year 2 Knowledge Note</a:t>
            </a:r>
            <a:endParaRPr lang="en-US" sz="2000" dirty="0">
              <a:cs typeface="Calibri"/>
            </a:endParaRPr>
          </a:p>
        </p:txBody>
      </p:sp>
      <p:cxnSp>
        <p:nvCxnSpPr>
          <p:cNvPr id="6" name="Straight Arrow Connector 5">
            <a:extLst>
              <a:ext uri="{FF2B5EF4-FFF2-40B4-BE49-F238E27FC236}">
                <a16:creationId xmlns:a16="http://schemas.microsoft.com/office/drawing/2014/main" xmlns="" id="{B3DC5FB2-B0D9-4210-AC6F-85308A2E8BC6}"/>
              </a:ext>
            </a:extLst>
          </p:cNvPr>
          <p:cNvCxnSpPr/>
          <p:nvPr/>
        </p:nvCxnSpPr>
        <p:spPr>
          <a:xfrm flipV="1">
            <a:off x="8901563" y="2663225"/>
            <a:ext cx="1187569" cy="13572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xmlns="" id="{9596412B-AD85-4949-ACD5-EFB5407ECA2E}"/>
              </a:ext>
            </a:extLst>
          </p:cNvPr>
          <p:cNvCxnSpPr>
            <a:cxnSpLocks/>
          </p:cNvCxnSpPr>
          <p:nvPr/>
        </p:nvCxnSpPr>
        <p:spPr>
          <a:xfrm flipH="1" flipV="1">
            <a:off x="6926113" y="1096091"/>
            <a:ext cx="897146" cy="6239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399125" y="325363"/>
            <a:ext cx="1285875" cy="638175"/>
          </a:xfrm>
          <a:prstGeom prst="rect">
            <a:avLst/>
          </a:prstGeom>
        </p:spPr>
      </p:pic>
      <p:pic>
        <p:nvPicPr>
          <p:cNvPr id="9" name="Picture 8"/>
          <p:cNvPicPr>
            <a:picLocks noChangeAspect="1"/>
          </p:cNvPicPr>
          <p:nvPr/>
        </p:nvPicPr>
        <p:blipFill>
          <a:blip r:embed="rId4"/>
          <a:stretch>
            <a:fillRect/>
          </a:stretch>
        </p:blipFill>
        <p:spPr>
          <a:xfrm>
            <a:off x="2414283" y="725079"/>
            <a:ext cx="4064132" cy="5930199"/>
          </a:xfrm>
          <a:prstGeom prst="rect">
            <a:avLst/>
          </a:prstGeom>
        </p:spPr>
      </p:pic>
      <p:pic>
        <p:nvPicPr>
          <p:cNvPr id="10" name="Picture 9"/>
          <p:cNvPicPr>
            <a:picLocks noChangeAspect="1"/>
          </p:cNvPicPr>
          <p:nvPr/>
        </p:nvPicPr>
        <p:blipFill>
          <a:blip r:embed="rId5"/>
          <a:stretch>
            <a:fillRect/>
          </a:stretch>
        </p:blipFill>
        <p:spPr>
          <a:xfrm>
            <a:off x="9843569" y="305787"/>
            <a:ext cx="1552312" cy="6247109"/>
          </a:xfrm>
          <a:prstGeom prst="rect">
            <a:avLst/>
          </a:prstGeom>
        </p:spPr>
      </p:pic>
    </p:spTree>
    <p:extLst>
      <p:ext uri="{BB962C8B-B14F-4D97-AF65-F5344CB8AC3E}">
        <p14:creationId xmlns:p14="http://schemas.microsoft.com/office/powerpoint/2010/main" val="1692385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11"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a:latin typeface="Calibri"/>
                <a:ea typeface="Calibri"/>
                <a:cs typeface="Calibri"/>
                <a:sym typeface="Calibri"/>
              </a:rPr>
              <a:t>Geography</a:t>
            </a:r>
          </a:p>
          <a:p>
            <a:pPr algn="ctr">
              <a:lnSpc>
                <a:spcPct val="90000"/>
              </a:lnSpc>
            </a:pPr>
            <a:r>
              <a:rPr lang="en-US" sz="12000" b="1" dirty="0">
                <a:latin typeface="Calibri"/>
                <a:ea typeface="Calibri"/>
                <a:cs typeface="Calibri"/>
              </a:rPr>
              <a:t/>
            </a:r>
            <a:br>
              <a:rPr lang="en-US" sz="12000" b="1" dirty="0">
                <a:latin typeface="Calibri"/>
                <a:ea typeface="Calibri"/>
                <a:cs typeface="Calibri"/>
              </a:rPr>
            </a:br>
            <a:r>
              <a:rPr lang="en-US" sz="6600" b="1" dirty="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a16="http://schemas.microsoft.com/office/drawing/2014/main" xmlns=""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88;p1">
            <a:extLst>
              <a:ext uri="{FF2B5EF4-FFF2-40B4-BE49-F238E27FC236}">
                <a16:creationId xmlns:a16="http://schemas.microsoft.com/office/drawing/2014/main" xmlns=""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endParaRPr lang="en-US" sz="6000" b="1" dirty="0">
              <a:solidFill>
                <a:schemeClr val="lt1"/>
              </a:solidFill>
              <a:latin typeface="Calibri"/>
              <a:ea typeface="Calibri"/>
              <a:cs typeface="Calibri"/>
            </a:endParaRPr>
          </a:p>
        </p:txBody>
      </p:sp>
      <p:sp>
        <p:nvSpPr>
          <p:cNvPr id="3" name="TextBox 2">
            <a:extLst>
              <a:ext uri="{FF2B5EF4-FFF2-40B4-BE49-F238E27FC236}">
                <a16:creationId xmlns:a16="http://schemas.microsoft.com/office/drawing/2014/main" xmlns=""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dirty="0">
              <a:cs typeface="Calibri Light"/>
            </a:endParaRPr>
          </a:p>
        </p:txBody>
      </p:sp>
      <p:sp>
        <p:nvSpPr>
          <p:cNvPr id="2" name="TextBox 1">
            <a:extLst>
              <a:ext uri="{FF2B5EF4-FFF2-40B4-BE49-F238E27FC236}">
                <a16:creationId xmlns:a16="http://schemas.microsoft.com/office/drawing/2014/main" xmlns=""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dirty="0">
              <a:cs typeface="Calibri"/>
            </a:endParaRPr>
          </a:p>
        </p:txBody>
      </p:sp>
      <p:sp>
        <p:nvSpPr>
          <p:cNvPr id="4" name="TextBox 3">
            <a:extLst>
              <a:ext uri="{FF2B5EF4-FFF2-40B4-BE49-F238E27FC236}">
                <a16:creationId xmlns:a16="http://schemas.microsoft.com/office/drawing/2014/main" xmlns=""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Calibri"/>
              </a:rPr>
              <a:t>Assessment</a:t>
            </a:r>
          </a:p>
          <a:p>
            <a:r>
              <a:rPr lang="en-US" sz="2400" dirty="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dirty="0">
              <a:cs typeface="Calibri"/>
            </a:endParaRPr>
          </a:p>
          <a:p>
            <a:r>
              <a:rPr lang="en-US" sz="2800" b="1" dirty="0">
                <a:cs typeface="Calibri"/>
              </a:rPr>
              <a:t>Pupil book study</a:t>
            </a:r>
          </a:p>
          <a:p>
            <a:r>
              <a:rPr lang="en-US" sz="2400" dirty="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A57A23C-C3AB-4899-8325-EB9460CB139D}">
  <ds:schemaRefs>
    <ds:schemaRef ds:uri="09fafca4-5d65-4675-8dad-8451999cb132"/>
    <ds:schemaRef ds:uri="http://purl.org/dc/terms/"/>
    <ds:schemaRef ds:uri="e1494969-7668-4851-b818-1408f8ffed6b"/>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5C8CA812-F444-4F81-9BC9-542473410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fafca4-5d65-4675-8dad-8451999cb132"/>
    <ds:schemaRef ds:uri="e1494969-7668-4851-b818-1408f8ffed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7FAD3D-C0CA-4925-AB2D-27A90746ED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1755</TotalTime>
  <Words>665</Words>
  <Application>Microsoft Office PowerPoint</Application>
  <PresentationFormat>Widescreen</PresentationFormat>
  <Paragraphs>114</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Arial,Sans-Serif</vt:lpstr>
      <vt:lpstr>Calibri</vt:lpstr>
      <vt:lpstr>Calibri Light</vt:lpstr>
      <vt:lpstr>Sassoon Penpals Joined</vt:lpstr>
      <vt:lpstr>Office Theme</vt:lpstr>
      <vt:lpstr>  </vt:lpstr>
      <vt:lpstr>Geography</vt:lpstr>
      <vt:lpstr>Geography</vt:lpstr>
      <vt:lpstr>Geography</vt:lpstr>
      <vt:lpstr>PowerPoint Presentation</vt:lpstr>
      <vt:lpstr>PowerPoint Presentation</vt:lpstr>
      <vt:lpstr>Year 1 &amp; 2 Overview</vt:lpstr>
      <vt:lpstr>Year 1 &amp; 2 Progression Map</vt:lpstr>
      <vt:lpstr>Year 1 &amp; 2 Progression Map</vt:lpstr>
      <vt:lpstr>Year 1 &amp; 2 Progression Map</vt:lpstr>
      <vt:lpstr>PowerPoint Presentation</vt:lpstr>
      <vt:lpstr>PowerPoint Presentation</vt:lpstr>
      <vt:lpstr>PowerPoint Presentation</vt:lpstr>
      <vt:lpstr>PowerPoint Presentation</vt:lpstr>
      <vt:lpstr>PowerPoint Presentation</vt:lpstr>
      <vt:lpstr>Substantive Knowledge</vt:lpstr>
      <vt:lpstr>Substantive Concepts</vt:lpstr>
      <vt:lpstr>Disciplinary Knowledge</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892</cp:revision>
  <cp:lastPrinted>2022-09-28T10:05:14Z</cp:lastPrinted>
  <dcterms:created xsi:type="dcterms:W3CDTF">2021-01-26T21:26:53Z</dcterms:created>
  <dcterms:modified xsi:type="dcterms:W3CDTF">2023-02-21T11:24:21Z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