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84" r:id="rId4"/>
  </p:sldMasterIdLst>
  <p:notesMasterIdLst>
    <p:notesMasterId r:id="rId25"/>
  </p:notesMasterIdLst>
  <p:handoutMasterIdLst>
    <p:handoutMasterId r:id="rId26"/>
  </p:handoutMasterIdLst>
  <p:sldIdLst>
    <p:sldId id="256" r:id="rId5"/>
    <p:sldId id="257" r:id="rId6"/>
    <p:sldId id="258" r:id="rId7"/>
    <p:sldId id="348" r:id="rId8"/>
    <p:sldId id="324" r:id="rId9"/>
    <p:sldId id="297" r:id="rId10"/>
    <p:sldId id="341" r:id="rId11"/>
    <p:sldId id="300" r:id="rId12"/>
    <p:sldId id="338" r:id="rId13"/>
    <p:sldId id="349" r:id="rId14"/>
    <p:sldId id="270" r:id="rId15"/>
    <p:sldId id="271" r:id="rId16"/>
    <p:sldId id="342" r:id="rId17"/>
    <p:sldId id="343" r:id="rId18"/>
    <p:sldId id="316" r:id="rId19"/>
    <p:sldId id="350" r:id="rId20"/>
    <p:sldId id="351" r:id="rId21"/>
    <p:sldId id="346" r:id="rId22"/>
    <p:sldId id="332" r:id="rId23"/>
    <p:sldId id="333" r:id="rId24"/>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8" roundtripDataSignature="AMtx7mgkybcRNci5vzFGHvr2R3gTAhQHC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FF"/>
    <a:srgbClr val="F92F1F"/>
    <a:srgbClr val="DC1506"/>
    <a:srgbClr val="E8160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0B42A07-84C1-4659-B30F-697C2D0D7F8F}">
  <a:tblStyle styleId="{B0B42A07-84C1-4659-B30F-697C2D0D7F8F}"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6" d="100"/>
          <a:sy n="106" d="100"/>
        </p:scale>
        <p:origin x="756"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59"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8" Type="http://customschemas.google.com/relationships/presentationmetadata" Target="meta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61"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43B1695B-A9DF-428A-9524-FE3329F98B66}" type="datetimeFigureOut">
              <a:rPr lang="en-GB" smtClean="0"/>
              <a:t>22/10/2025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7A4342F-4042-4234-9F97-41D105858FBF}" type="slidenum">
              <a:rPr lang="en-GB" smtClean="0"/>
              <a:t>‹#›</a:t>
            </a:fld>
            <a:endParaRPr lang="en-GB"/>
          </a:p>
        </p:txBody>
      </p:sp>
    </p:spTree>
    <p:extLst>
      <p:ext uri="{BB962C8B-B14F-4D97-AF65-F5344CB8AC3E}">
        <p14:creationId xmlns:p14="http://schemas.microsoft.com/office/powerpoint/2010/main" val="23806081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92075" y="744538"/>
            <a:ext cx="6615113"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344813257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30330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2: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3" name="Google Shape;93;p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117627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29191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34673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256033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97098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950604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20623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944344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129216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1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9" name="Google Shape;239;p1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981392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471142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870424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415918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600945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784844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299803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004367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43088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896728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48A87A34-81AB-432B-8DAE-1953F412C126}" type="datetimeFigureOut">
              <a:rPr lang="en-US" smtClean="0"/>
              <a:pPr/>
              <a:t>10/22/2025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838957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smtClean="0"/>
              <a:t>10/22/2025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2715996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10/22/2025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42765264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8A87A34-81AB-432B-8DAE-1953F412C126}" type="datetimeFigureOut">
              <a:rPr lang="en-US" smtClean="0"/>
              <a:t>10/22/2025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48657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8A87A34-81AB-432B-8DAE-1953F412C126}" type="datetimeFigureOut">
              <a:rPr lang="en-US" smtClean="0"/>
              <a:t>10/22/2025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647575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8A87A34-81AB-432B-8DAE-1953F412C126}" type="datetimeFigureOut">
              <a:rPr lang="en-US" smtClean="0"/>
              <a:t>10/22/2025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9537930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10/22/2025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42510662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10/22/2025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8008224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10/22/2025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9721970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smtClean="0"/>
              <a:t>10/22/2025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1296320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smtClean="0"/>
              <a:t>10/22/2025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5812401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87A34-81AB-432B-8DAE-1953F412C126}" type="datetimeFigureOut">
              <a:rPr lang="en-US" smtClean="0"/>
              <a:pPr/>
              <a:t>10/22/2025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a:p>
        </p:txBody>
      </p:sp>
    </p:spTree>
    <p:extLst>
      <p:ext uri="{BB962C8B-B14F-4D97-AF65-F5344CB8AC3E}">
        <p14:creationId xmlns:p14="http://schemas.microsoft.com/office/powerpoint/2010/main" val="273545158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6" name="Google Shape;86;p1"/>
          <p:cNvSpPr/>
          <p:nvPr/>
        </p:nvSpPr>
        <p:spPr>
          <a:xfrm>
            <a:off x="0" y="0"/>
            <a:ext cx="2152357" cy="6858000"/>
          </a:xfrm>
          <a:prstGeom prst="rect">
            <a:avLst/>
          </a:prstGeom>
          <a:solidFill>
            <a:srgbClr val="DC1506"/>
          </a:solidFill>
          <a:ln w="12700" cap="flat" cmpd="sng">
            <a:solidFill>
              <a:schemeClr val="accent2">
                <a:lumMod val="60000"/>
                <a:lumOff val="40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8" name="Google Shape;88;p1"/>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sp>
        <p:nvSpPr>
          <p:cNvPr id="7" name="Title 6">
            <a:extLst>
              <a:ext uri="{FF2B5EF4-FFF2-40B4-BE49-F238E27FC236}">
                <a16:creationId xmlns:a16="http://schemas.microsoft.com/office/drawing/2014/main" id="{F4F5730E-852E-4AE3-A09B-543386252DB8}"/>
              </a:ext>
            </a:extLst>
          </p:cNvPr>
          <p:cNvSpPr>
            <a:spLocks noGrp="1"/>
          </p:cNvSpPr>
          <p:nvPr>
            <p:ph type="ctrTitle"/>
          </p:nvPr>
        </p:nvSpPr>
        <p:spPr>
          <a:xfrm>
            <a:off x="2487283" y="4472288"/>
            <a:ext cx="9144000" cy="2387600"/>
          </a:xfrm>
        </p:spPr>
        <p:txBody>
          <a:bodyPr>
            <a:normAutofit/>
          </a:bodyPr>
          <a:lstStyle/>
          <a:p>
            <a:br>
              <a:rPr lang="en-US"/>
            </a:br>
            <a:endParaRPr lang="en-US" sz="1400"/>
          </a:p>
          <a:p>
            <a:endParaRPr lang="en-US" sz="1400"/>
          </a:p>
        </p:txBody>
      </p:sp>
      <p:sp>
        <p:nvSpPr>
          <p:cNvPr id="8" name="Google Shape;96;p2">
            <a:extLst>
              <a:ext uri="{FF2B5EF4-FFF2-40B4-BE49-F238E27FC236}">
                <a16:creationId xmlns:a16="http://schemas.microsoft.com/office/drawing/2014/main" id="{CDCDB4F8-74F1-4CBC-8594-846C98F0C5D3}"/>
              </a:ext>
            </a:extLst>
          </p:cNvPr>
          <p:cNvSpPr txBox="1">
            <a:spLocks/>
          </p:cNvSpPr>
          <p:nvPr/>
        </p:nvSpPr>
        <p:spPr>
          <a:xfrm>
            <a:off x="2487283" y="3654533"/>
            <a:ext cx="9144000" cy="3587261"/>
          </a:xfrm>
          <a:prstGeom prst="rect">
            <a:avLst/>
          </a:prstGeom>
          <a:noFill/>
          <a:ln>
            <a:noFill/>
          </a:ln>
        </p:spPr>
        <p:txBody>
          <a:bodyPr spcFirstLastPara="1" wrap="square" lIns="91425" tIns="45700" rIns="91425" bIns="45700" anchor="b" anchorCtr="0">
            <a:norm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lang="en-US" sz="9600"/>
          </a:p>
          <a:p>
            <a:endParaRPr lang="en-US" sz="6400" b="1"/>
          </a:p>
          <a:p>
            <a:endParaRPr lang="en-US" sz="16600">
              <a:latin typeface="Sassoon Penpals Joined" panose="02000400000000000000" pitchFamily="50" charset="0"/>
            </a:endParaRPr>
          </a:p>
        </p:txBody>
      </p:sp>
      <p:pic>
        <p:nvPicPr>
          <p:cNvPr id="3" name="Picture 2"/>
          <p:cNvPicPr>
            <a:picLocks noChangeAspect="1"/>
          </p:cNvPicPr>
          <p:nvPr/>
        </p:nvPicPr>
        <p:blipFill>
          <a:blip r:embed="rId3"/>
          <a:stretch>
            <a:fillRect/>
          </a:stretch>
        </p:blipFill>
        <p:spPr>
          <a:xfrm>
            <a:off x="455017" y="325363"/>
            <a:ext cx="1285875" cy="638175"/>
          </a:xfrm>
          <a:prstGeom prst="rect">
            <a:avLst/>
          </a:prstGeom>
        </p:spPr>
      </p:pic>
      <p:sp>
        <p:nvSpPr>
          <p:cNvPr id="9" name="Google Shape;245;p15"/>
          <p:cNvSpPr txBox="1"/>
          <p:nvPr/>
        </p:nvSpPr>
        <p:spPr>
          <a:xfrm>
            <a:off x="2332505" y="618356"/>
            <a:ext cx="9172754" cy="4918015"/>
          </a:xfrm>
          <a:prstGeom prst="rect">
            <a:avLst/>
          </a:prstGeom>
          <a:noFill/>
          <a:ln>
            <a:noFill/>
          </a:ln>
        </p:spPr>
        <p:txBody>
          <a:bodyPr spcFirstLastPara="1" wrap="square" lIns="91425" tIns="45700" rIns="91425" bIns="45700" anchor="b" anchorCtr="0">
            <a:normAutofit fontScale="97500"/>
          </a:bodyPr>
          <a:lstStyle/>
          <a:p>
            <a:pPr algn="ctr">
              <a:lnSpc>
                <a:spcPct val="90000"/>
              </a:lnSpc>
            </a:pPr>
            <a:r>
              <a:rPr lang="en-US" sz="9200" b="1">
                <a:solidFill>
                  <a:schemeClr val="dk1"/>
                </a:solidFill>
                <a:latin typeface="Calibri"/>
                <a:ea typeface="Calibri"/>
                <a:cs typeface="Calibri"/>
                <a:sym typeface="Calibri"/>
              </a:rPr>
              <a:t>History</a:t>
            </a:r>
          </a:p>
          <a:p>
            <a:pPr algn="ctr">
              <a:lnSpc>
                <a:spcPct val="90000"/>
              </a:lnSpc>
            </a:pPr>
            <a:br>
              <a:rPr lang="en-US" sz="12000" b="1">
                <a:latin typeface="Calibri"/>
                <a:ea typeface="Calibri"/>
                <a:cs typeface="Calibri"/>
              </a:rPr>
            </a:br>
            <a:r>
              <a:rPr lang="en-US" sz="6600" b="1">
                <a:solidFill>
                  <a:schemeClr val="dk1"/>
                </a:solidFill>
                <a:latin typeface="Calibri"/>
                <a:ea typeface="Calibri"/>
                <a:cs typeface="Calibri"/>
                <a:sym typeface="Calibri"/>
              </a:rPr>
              <a:t>Intent</a:t>
            </a:r>
            <a:endParaRPr lang="en-US" sz="6600" b="1">
              <a:solidFill>
                <a:schemeClr val="dk1"/>
              </a:solidFill>
              <a:latin typeface="Calibri"/>
              <a:ea typeface="Calibri"/>
              <a:cs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6" name="Google Shape;96;p2"/>
          <p:cNvSpPr txBox="1">
            <a:spLocks noGrp="1"/>
          </p:cNvSpPr>
          <p:nvPr>
            <p:ph type="ctrTitle"/>
          </p:nvPr>
        </p:nvSpPr>
        <p:spPr>
          <a:xfrm>
            <a:off x="2686292" y="229111"/>
            <a:ext cx="8971472" cy="1045397"/>
          </a:xfrm>
          <a:prstGeom prst="rect">
            <a:avLst/>
          </a:prstGeom>
          <a:noFill/>
          <a:ln>
            <a:noFill/>
          </a:ln>
        </p:spPr>
        <p:txBody>
          <a:bodyPr spcFirstLastPara="1" wrap="square" lIns="91425" tIns="45700" rIns="91425" bIns="45700" anchor="b" anchorCtr="0">
            <a:normAutofit/>
          </a:bodyPr>
          <a:lstStyle/>
          <a:p>
            <a:pPr>
              <a:spcBef>
                <a:spcPts val="0"/>
              </a:spcBef>
            </a:pPr>
            <a:r>
              <a:rPr lang="en-US">
                <a:latin typeface="Calibri"/>
                <a:cs typeface="Calibri"/>
              </a:rPr>
              <a:t>History</a:t>
            </a:r>
          </a:p>
        </p:txBody>
      </p:sp>
      <p:sp>
        <p:nvSpPr>
          <p:cNvPr id="101" name="Google Shape;101;p2"/>
          <p:cNvSpPr txBox="1">
            <a:spLocks noGrp="1"/>
          </p:cNvSpPr>
          <p:nvPr>
            <p:ph type="subTitle" idx="1"/>
          </p:nvPr>
        </p:nvSpPr>
        <p:spPr>
          <a:xfrm>
            <a:off x="2511122" y="1515979"/>
            <a:ext cx="9554805" cy="4860758"/>
          </a:xfrm>
          <a:prstGeom prst="rect">
            <a:avLst/>
          </a:prstGeom>
          <a:noFill/>
          <a:ln>
            <a:noFill/>
          </a:ln>
        </p:spPr>
        <p:txBody>
          <a:bodyPr spcFirstLastPara="1" wrap="square" lIns="91425" tIns="45700" rIns="91425" bIns="45700" anchor="t" anchorCtr="0">
            <a:noAutofit/>
          </a:bodyPr>
          <a:lstStyle/>
          <a:p>
            <a:pPr algn="l"/>
            <a:r>
              <a:rPr lang="en-GB" sz="2300" dirty="0"/>
              <a:t>It is our intent that all children will understand what it is to be a 'historian'. For our children this will mean learning about history, how the world has changed and significant people in history. We will ensure children are given the opportunities and practical experiences to learn about those people and how the world has changed in their locality and the wider world. History will be taught with a keen focus on developing a secure knowledge of their own and their family’s history; history of their own local area and of the United Kingdom and significant people in UK history. Opportunities will be given to develop a range of historical skills, including how to use historical texts and artefacts alongside fieldwork and observational experiences. Through specific teaching of subject specific terminology we aim to provide the children with a core vocabulary to use. This will provide them with the skills and confidence to express themselves and to communicate their ideas clearly, using historical terms.</a:t>
            </a:r>
            <a:endParaRPr lang="en-US" sz="2300" dirty="0">
              <a:latin typeface="Calibri"/>
              <a:ea typeface="+mn-lt"/>
              <a:cs typeface="+mn-lt"/>
            </a:endParaRPr>
          </a:p>
        </p:txBody>
      </p:sp>
      <p:sp>
        <p:nvSpPr>
          <p:cNvPr id="9" name="Google Shape;86;p1">
            <a:extLst>
              <a:ext uri="{FF2B5EF4-FFF2-40B4-BE49-F238E27FC236}">
                <a16:creationId xmlns:a16="http://schemas.microsoft.com/office/drawing/2014/main" id="{4A8FB25F-9371-479B-9CC2-2A164654F418}"/>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 name="Google Shape;88;p1">
            <a:extLst>
              <a:ext uri="{FF2B5EF4-FFF2-40B4-BE49-F238E27FC236}">
                <a16:creationId xmlns:a16="http://schemas.microsoft.com/office/drawing/2014/main" id="{329414A7-93A6-4DE1-BF58-7B7D04797C35}"/>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7" name="Google Shape;107;p3"/>
          <p:cNvSpPr txBox="1">
            <a:spLocks noGrp="1"/>
          </p:cNvSpPr>
          <p:nvPr>
            <p:ph type="ctrTitle"/>
          </p:nvPr>
        </p:nvSpPr>
        <p:spPr>
          <a:xfrm>
            <a:off x="2266950" y="37151"/>
            <a:ext cx="9144000" cy="871538"/>
          </a:xfrm>
          <a:prstGeom prst="rect">
            <a:avLst/>
          </a:prstGeom>
          <a:noFill/>
          <a:ln>
            <a:noFill/>
          </a:ln>
        </p:spPr>
        <p:txBody>
          <a:bodyPr spcFirstLastPara="1" wrap="square" lIns="91425" tIns="45700" rIns="91425" bIns="45700" anchor="b" anchorCtr="0">
            <a:normAutofit/>
          </a:bodyPr>
          <a:lstStyle/>
          <a:p>
            <a:pPr marL="0" lvl="0" indent="0" algn="ctr">
              <a:lnSpc>
                <a:spcPct val="90000"/>
              </a:lnSpc>
              <a:spcBef>
                <a:spcPts val="0"/>
              </a:spcBef>
              <a:spcAft>
                <a:spcPts val="0"/>
              </a:spcAft>
              <a:buNone/>
            </a:pPr>
            <a:r>
              <a:rPr lang="en-US" sz="4400" b="1">
                <a:latin typeface="Calibri"/>
                <a:cs typeface="Calibri"/>
              </a:rPr>
              <a:t>History</a:t>
            </a:r>
            <a:endParaRPr lang="en-US">
              <a:latin typeface="Calibri"/>
              <a:cs typeface="Calibri"/>
            </a:endParaRPr>
          </a:p>
        </p:txBody>
      </p:sp>
      <p:sp>
        <p:nvSpPr>
          <p:cNvPr id="112" name="Google Shape;112;p3"/>
          <p:cNvSpPr txBox="1">
            <a:spLocks noGrp="1"/>
          </p:cNvSpPr>
          <p:nvPr>
            <p:ph type="subTitle" idx="1"/>
          </p:nvPr>
        </p:nvSpPr>
        <p:spPr>
          <a:xfrm>
            <a:off x="2381969" y="1061535"/>
            <a:ext cx="9727676" cy="5731195"/>
          </a:xfrm>
          <a:prstGeom prst="rect">
            <a:avLst/>
          </a:prstGeom>
          <a:noFill/>
          <a:ln>
            <a:noFill/>
          </a:ln>
        </p:spPr>
        <p:txBody>
          <a:bodyPr spcFirstLastPara="1" wrap="square" lIns="91425" tIns="45700" rIns="91425" bIns="45700" anchor="t" anchorCtr="0">
            <a:noAutofit/>
          </a:bodyPr>
          <a:lstStyle/>
          <a:p>
            <a:pPr marR="0" lvl="0" algn="l" rtl="0">
              <a:spcAft>
                <a:spcPts val="0"/>
              </a:spcAft>
              <a:buClr>
                <a:schemeClr val="dk1"/>
              </a:buClr>
              <a:buFont typeface="Arial"/>
              <a:buNone/>
            </a:pPr>
            <a:r>
              <a:rPr lang="en-US" sz="2800" b="1">
                <a:latin typeface="Calibri"/>
                <a:cs typeface="Calibri"/>
                <a:sym typeface="Arial"/>
              </a:rPr>
              <a:t>Aims </a:t>
            </a:r>
            <a:r>
              <a:rPr lang="en-US" sz="2800" b="1" i="0">
                <a:latin typeface="Calibri"/>
                <a:cs typeface="Calibri"/>
                <a:sym typeface="Arial"/>
              </a:rPr>
              <a:t>of </a:t>
            </a:r>
            <a:r>
              <a:rPr lang="en-US" sz="2800" b="1">
                <a:latin typeface="Calibri"/>
                <a:cs typeface="Calibri"/>
                <a:sym typeface="Arial"/>
              </a:rPr>
              <a:t>the History Curriculum</a:t>
            </a:r>
            <a:endParaRPr lang="en-US" sz="2800">
              <a:latin typeface="Calibri"/>
              <a:cs typeface="Calibri"/>
            </a:endParaRPr>
          </a:p>
          <a:p>
            <a:pPr algn="l"/>
            <a:r>
              <a:rPr lang="en-US" sz="2000">
                <a:latin typeface="Calibri"/>
                <a:ea typeface="Arial"/>
                <a:cs typeface="Calibri"/>
                <a:sym typeface="Arial"/>
              </a:rPr>
              <a:t>The national curriculum for History aims </a:t>
            </a:r>
            <a:r>
              <a:rPr lang="en-US" sz="2000" b="0" i="0" u="none" strike="noStrike" cap="none">
                <a:latin typeface="Calibri"/>
                <a:ea typeface="Arial"/>
                <a:cs typeface="Calibri"/>
                <a:sym typeface="Arial"/>
              </a:rPr>
              <a:t>to</a:t>
            </a:r>
            <a:r>
              <a:rPr lang="en-US" sz="2000">
                <a:latin typeface="Calibri"/>
                <a:ea typeface="Arial"/>
                <a:cs typeface="Calibri"/>
                <a:sym typeface="Arial"/>
              </a:rPr>
              <a:t> ensure that all pupils</a:t>
            </a:r>
            <a:r>
              <a:rPr lang="en-US" sz="2000" b="0" i="0" u="none" strike="noStrike" cap="none">
                <a:latin typeface="Calibri"/>
                <a:ea typeface="Arial"/>
                <a:cs typeface="Calibri"/>
                <a:sym typeface="Arial"/>
              </a:rPr>
              <a:t>:</a:t>
            </a:r>
          </a:p>
          <a:p>
            <a:pPr algn="l"/>
            <a:endParaRPr sz="2000">
              <a:latin typeface="Calibri"/>
              <a:cs typeface="Calibri"/>
            </a:endParaRPr>
          </a:p>
          <a:p>
            <a:pPr marL="285750" indent="-285750" algn="l">
              <a:lnSpc>
                <a:spcPct val="100000"/>
              </a:lnSpc>
              <a:spcBef>
                <a:spcPts val="0"/>
              </a:spcBef>
              <a:buSzPts val="2000"/>
              <a:buFont typeface="Arial" panose="020B0604020202020204" pitchFamily="34" charset="0"/>
              <a:buChar char="•"/>
            </a:pPr>
            <a:r>
              <a:rPr lang="en-GB" sz="1600"/>
              <a:t>know and understand the history of these islands as a coherent, chronological narrative, from the earliest times to the present day: how people’s lives have shaped this nation and how Britain has influenced and been influenced by the wider world.</a:t>
            </a:r>
          </a:p>
          <a:p>
            <a:pPr marL="285750" indent="-285750" algn="l">
              <a:lnSpc>
                <a:spcPct val="100000"/>
              </a:lnSpc>
              <a:spcBef>
                <a:spcPts val="0"/>
              </a:spcBef>
              <a:buSzPts val="2000"/>
              <a:buFont typeface="Arial" panose="020B0604020202020204" pitchFamily="34" charset="0"/>
              <a:buChar char="•"/>
            </a:pPr>
            <a:r>
              <a:rPr lang="en-GB" sz="1600"/>
              <a:t>know and understand significant aspects of the history of the wider world: the nature of ancient civilisations; the expansion and dissolution of empires; characteristic features of past non-European societies; achievements and follies of mankind.</a:t>
            </a:r>
          </a:p>
          <a:p>
            <a:pPr marL="285750" indent="-285750" algn="l">
              <a:lnSpc>
                <a:spcPct val="100000"/>
              </a:lnSpc>
              <a:spcBef>
                <a:spcPts val="0"/>
              </a:spcBef>
              <a:buSzPts val="2000"/>
              <a:buFont typeface="Arial" panose="020B0604020202020204" pitchFamily="34" charset="0"/>
              <a:buChar char="•"/>
            </a:pPr>
            <a:r>
              <a:rPr lang="en-GB" sz="1600"/>
              <a:t>gain and deploy a historically grounded understanding of abstract terms such as ‘empire’, ‘civilisation’, ‘parliament’ and ‘peasantry’.</a:t>
            </a:r>
          </a:p>
          <a:p>
            <a:pPr marL="285750" indent="-285750" algn="l">
              <a:lnSpc>
                <a:spcPct val="100000"/>
              </a:lnSpc>
              <a:spcBef>
                <a:spcPts val="0"/>
              </a:spcBef>
              <a:buSzPts val="2000"/>
              <a:buFont typeface="Arial" panose="020B0604020202020204" pitchFamily="34" charset="0"/>
              <a:buChar char="•"/>
            </a:pPr>
            <a:r>
              <a:rPr lang="en-GB" sz="1600"/>
              <a:t>understand historical concepts such as continuity and change, cause and consequence, similarity, difference and significance, and use them to make connections, draw contrasts, analyse trends, frame historically-valid questions and create their own structured accounts, including written narratives and analyses.</a:t>
            </a:r>
          </a:p>
          <a:p>
            <a:pPr marL="285750" indent="-285750" algn="l">
              <a:lnSpc>
                <a:spcPct val="100000"/>
              </a:lnSpc>
              <a:spcBef>
                <a:spcPts val="0"/>
              </a:spcBef>
              <a:buSzPts val="2000"/>
              <a:buFont typeface="Arial" panose="020B0604020202020204" pitchFamily="34" charset="0"/>
              <a:buChar char="•"/>
            </a:pPr>
            <a:r>
              <a:rPr lang="en-GB" sz="1600"/>
              <a:t>understand the methods of historical enquiry, including how evidence is used rigorously to make historical claims, and discern how and why contrasting arguments and interpretations of the past have been constructed.</a:t>
            </a:r>
          </a:p>
          <a:p>
            <a:pPr marL="285750" indent="-285750" algn="l">
              <a:lnSpc>
                <a:spcPct val="100000"/>
              </a:lnSpc>
              <a:spcBef>
                <a:spcPts val="0"/>
              </a:spcBef>
              <a:buSzPts val="2000"/>
              <a:buFont typeface="Arial" panose="020B0604020202020204" pitchFamily="34" charset="0"/>
              <a:buChar char="•"/>
            </a:pPr>
            <a:r>
              <a:rPr lang="en-GB" sz="1600"/>
              <a:t>gain historical perspective by placing their growing knowledge into different contexts, understanding the connections between local, regional, national and international history; between cultural, economic, military, political, religious and social history; and between short- and long-term timescales.</a:t>
            </a:r>
            <a:endParaRPr lang="en-US" sz="1600" b="1">
              <a:cs typeface="Arial"/>
            </a:endParaRPr>
          </a:p>
          <a:p>
            <a:pPr>
              <a:buClr>
                <a:schemeClr val="dk1"/>
              </a:buClr>
              <a:buSzPts val="2000"/>
            </a:pPr>
            <a:endParaRPr lang="en-US" sz="2000">
              <a:cs typeface="Calibri" panose="020F0502020204030204"/>
            </a:endParaRPr>
          </a:p>
        </p:txBody>
      </p:sp>
      <p:sp>
        <p:nvSpPr>
          <p:cNvPr id="113" name="Google Shape;113;p3"/>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9A1CFF53-4FC4-4006-A5B0-D77088441518}"/>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7" name="Google Shape;107;p3"/>
          <p:cNvSpPr txBox="1">
            <a:spLocks noGrp="1"/>
          </p:cNvSpPr>
          <p:nvPr>
            <p:ph type="ctrTitle"/>
          </p:nvPr>
        </p:nvSpPr>
        <p:spPr>
          <a:xfrm>
            <a:off x="2266950" y="37151"/>
            <a:ext cx="9144000" cy="871538"/>
          </a:xfrm>
          <a:prstGeom prst="rect">
            <a:avLst/>
          </a:prstGeom>
          <a:noFill/>
          <a:ln>
            <a:noFill/>
          </a:ln>
        </p:spPr>
        <p:txBody>
          <a:bodyPr spcFirstLastPara="1" wrap="square" lIns="91425" tIns="45700" rIns="91425" bIns="45700" anchor="b" anchorCtr="0">
            <a:normAutofit/>
          </a:bodyPr>
          <a:lstStyle/>
          <a:p>
            <a:pPr marL="0" lvl="0" indent="0" algn="ctr">
              <a:lnSpc>
                <a:spcPct val="90000"/>
              </a:lnSpc>
              <a:spcBef>
                <a:spcPts val="0"/>
              </a:spcBef>
              <a:spcAft>
                <a:spcPts val="0"/>
              </a:spcAft>
              <a:buNone/>
            </a:pPr>
            <a:r>
              <a:rPr lang="en-US" sz="4400" b="1">
                <a:latin typeface="Calibri"/>
                <a:cs typeface="Calibri"/>
              </a:rPr>
              <a:t>History</a:t>
            </a:r>
            <a:endParaRPr lang="en-US">
              <a:latin typeface="Calibri"/>
              <a:cs typeface="Calibri"/>
            </a:endParaRPr>
          </a:p>
        </p:txBody>
      </p:sp>
      <p:sp>
        <p:nvSpPr>
          <p:cNvPr id="112" name="Google Shape;112;p3"/>
          <p:cNvSpPr txBox="1">
            <a:spLocks noGrp="1"/>
          </p:cNvSpPr>
          <p:nvPr>
            <p:ph type="subTitle" idx="1"/>
          </p:nvPr>
        </p:nvSpPr>
        <p:spPr>
          <a:xfrm>
            <a:off x="2381969" y="908689"/>
            <a:ext cx="9727676" cy="5731195"/>
          </a:xfrm>
          <a:prstGeom prst="rect">
            <a:avLst/>
          </a:prstGeom>
          <a:noFill/>
          <a:ln>
            <a:noFill/>
          </a:ln>
        </p:spPr>
        <p:txBody>
          <a:bodyPr spcFirstLastPara="1" wrap="square" lIns="91425" tIns="45700" rIns="91425" bIns="45700" anchor="t" anchorCtr="0">
            <a:noAutofit/>
          </a:bodyPr>
          <a:lstStyle/>
          <a:p>
            <a:pPr marR="0" lvl="0" algn="l" rtl="0">
              <a:spcAft>
                <a:spcPts val="0"/>
              </a:spcAft>
              <a:buClr>
                <a:schemeClr val="dk1"/>
              </a:buClr>
              <a:buFont typeface="Arial"/>
              <a:buNone/>
            </a:pPr>
            <a:r>
              <a:rPr lang="en-US" sz="2800" b="1">
                <a:latin typeface="Calibri"/>
                <a:cs typeface="Calibri"/>
                <a:sym typeface="Arial"/>
              </a:rPr>
              <a:t>Aims </a:t>
            </a:r>
            <a:r>
              <a:rPr lang="en-US" sz="2800" b="1" i="0">
                <a:latin typeface="Calibri"/>
                <a:cs typeface="Calibri"/>
                <a:sym typeface="Arial"/>
              </a:rPr>
              <a:t>of </a:t>
            </a:r>
            <a:r>
              <a:rPr lang="en-US" sz="2800" b="1">
                <a:latin typeface="Calibri"/>
                <a:cs typeface="Calibri"/>
                <a:sym typeface="Arial"/>
              </a:rPr>
              <a:t>the History Curriculum</a:t>
            </a:r>
            <a:endParaRPr lang="en-US" sz="2800">
              <a:latin typeface="Calibri"/>
              <a:cs typeface="Calibri"/>
            </a:endParaRPr>
          </a:p>
          <a:p>
            <a:pPr>
              <a:buClr>
                <a:schemeClr val="dk1"/>
              </a:buClr>
              <a:buSzPts val="2000"/>
            </a:pPr>
            <a:endParaRPr lang="en-US" sz="2000">
              <a:cs typeface="Calibri" panose="020F0502020204030204"/>
            </a:endParaRPr>
          </a:p>
        </p:txBody>
      </p:sp>
      <p:sp>
        <p:nvSpPr>
          <p:cNvPr id="113" name="Google Shape;113;p3"/>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9A1CFF53-4FC4-4006-A5B0-D77088441518}"/>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sp>
        <p:nvSpPr>
          <p:cNvPr id="8" name="Rectangle 7"/>
          <p:cNvSpPr/>
          <p:nvPr/>
        </p:nvSpPr>
        <p:spPr>
          <a:xfrm>
            <a:off x="2381969" y="1646431"/>
            <a:ext cx="9400300" cy="4401205"/>
          </a:xfrm>
          <a:prstGeom prst="rect">
            <a:avLst/>
          </a:prstGeom>
        </p:spPr>
        <p:txBody>
          <a:bodyPr wrap="square">
            <a:spAutoFit/>
          </a:bodyPr>
          <a:lstStyle/>
          <a:p>
            <a:r>
              <a:rPr lang="en-GB" sz="2000" dirty="0">
                <a:solidFill>
                  <a:srgbClr val="0B0C0C"/>
                </a:solidFill>
                <a:latin typeface="GDS Transport"/>
              </a:rPr>
              <a:t>Pupils should be taught about:</a:t>
            </a:r>
          </a:p>
          <a:p>
            <a:endParaRPr lang="en-GB" sz="2000" dirty="0">
              <a:solidFill>
                <a:srgbClr val="0B0C0C"/>
              </a:solidFill>
              <a:latin typeface="GDS Transport"/>
            </a:endParaRPr>
          </a:p>
          <a:p>
            <a:pPr>
              <a:buFont typeface="Arial" panose="020B0604020202020204" pitchFamily="34" charset="0"/>
              <a:buChar char="•"/>
            </a:pPr>
            <a:r>
              <a:rPr lang="en-GB" sz="2000" dirty="0">
                <a:solidFill>
                  <a:srgbClr val="0B0C0C"/>
                </a:solidFill>
                <a:latin typeface="GDS Transport"/>
              </a:rPr>
              <a:t> Changes within living memory – where appropriate, these should be used to reveal aspects of change in national life</a:t>
            </a:r>
          </a:p>
          <a:p>
            <a:pPr>
              <a:buFont typeface="Arial" panose="020B0604020202020204" pitchFamily="34" charset="0"/>
              <a:buChar char="•"/>
            </a:pPr>
            <a:r>
              <a:rPr lang="en-GB" sz="2000" dirty="0">
                <a:solidFill>
                  <a:srgbClr val="0B0C0C"/>
                </a:solidFill>
                <a:latin typeface="GDS Transport"/>
              </a:rPr>
              <a:t> Events beyond living memory that are significant nationally or globally [for example, the Great Fire of London, the first aeroplane flight or events commemorated through festivals or anniversaries]</a:t>
            </a:r>
          </a:p>
          <a:p>
            <a:pPr>
              <a:buFont typeface="Arial" panose="020B0604020202020204" pitchFamily="34" charset="0"/>
              <a:buChar char="•"/>
            </a:pPr>
            <a:r>
              <a:rPr lang="en-GB" sz="2000" dirty="0">
                <a:solidFill>
                  <a:srgbClr val="0B0C0C"/>
                </a:solidFill>
                <a:latin typeface="GDS Transport"/>
              </a:rPr>
              <a:t> The lives of significant individuals in the past who have contributed to national and international achievements, some should be used to compare aspects of life in different periods [for example, Elizabeth I and Queen Victoria, Christopher Columbus and Neil Armstrong, William Caxton and Tim Berners-Lee, Pieter Bruegel the Elder and LS Lowry, Rosa Parks and Emily Davison, Mary Seacole and/or Florence Nightingale and Edith Cavell]</a:t>
            </a:r>
          </a:p>
          <a:p>
            <a:pPr>
              <a:buFont typeface="Arial" panose="020B0604020202020204" pitchFamily="34" charset="0"/>
              <a:buChar char="•"/>
            </a:pPr>
            <a:r>
              <a:rPr lang="en-GB" sz="2000" dirty="0">
                <a:solidFill>
                  <a:srgbClr val="0B0C0C"/>
                </a:solidFill>
                <a:latin typeface="GDS Transport"/>
              </a:rPr>
              <a:t> Significant historical events, people and places in their own locality</a:t>
            </a:r>
            <a:endParaRPr lang="en-GB" sz="2000" b="0" i="0" dirty="0">
              <a:solidFill>
                <a:srgbClr val="0B0C0C"/>
              </a:solidFill>
              <a:effectLst/>
              <a:latin typeface="GDS Transport"/>
            </a:endParaRPr>
          </a:p>
        </p:txBody>
      </p:sp>
    </p:spTree>
    <p:extLst>
      <p:ext uri="{BB962C8B-B14F-4D97-AF65-F5344CB8AC3E}">
        <p14:creationId xmlns:p14="http://schemas.microsoft.com/office/powerpoint/2010/main" val="3901608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7" name="Google Shape;107;p3"/>
          <p:cNvSpPr txBox="1">
            <a:spLocks noGrp="1"/>
          </p:cNvSpPr>
          <p:nvPr>
            <p:ph type="ctrTitle"/>
          </p:nvPr>
        </p:nvSpPr>
        <p:spPr>
          <a:xfrm>
            <a:off x="2266950" y="37151"/>
            <a:ext cx="9144000" cy="871538"/>
          </a:xfrm>
          <a:prstGeom prst="rect">
            <a:avLst/>
          </a:prstGeom>
          <a:noFill/>
          <a:ln>
            <a:noFill/>
          </a:ln>
        </p:spPr>
        <p:txBody>
          <a:bodyPr spcFirstLastPara="1" wrap="square" lIns="91425" tIns="45700" rIns="91425" bIns="45700" anchor="b" anchorCtr="0">
            <a:normAutofit fontScale="90000"/>
          </a:bodyPr>
          <a:lstStyle/>
          <a:p>
            <a:pPr marL="0" lvl="0" indent="0" algn="ctr">
              <a:lnSpc>
                <a:spcPct val="90000"/>
              </a:lnSpc>
              <a:spcBef>
                <a:spcPts val="0"/>
              </a:spcBef>
              <a:spcAft>
                <a:spcPts val="0"/>
              </a:spcAft>
              <a:buNone/>
            </a:pPr>
            <a:r>
              <a:rPr lang="en-US">
                <a:latin typeface="Calibri"/>
                <a:cs typeface="Calibri"/>
              </a:rPr>
              <a:t>History</a:t>
            </a:r>
          </a:p>
        </p:txBody>
      </p:sp>
      <p:sp>
        <p:nvSpPr>
          <p:cNvPr id="112" name="Google Shape;112;p3"/>
          <p:cNvSpPr txBox="1">
            <a:spLocks noGrp="1"/>
          </p:cNvSpPr>
          <p:nvPr>
            <p:ph type="subTitle" idx="1"/>
          </p:nvPr>
        </p:nvSpPr>
        <p:spPr>
          <a:xfrm>
            <a:off x="2511122" y="689142"/>
            <a:ext cx="9296356" cy="5731195"/>
          </a:xfrm>
          <a:prstGeom prst="rect">
            <a:avLst/>
          </a:prstGeom>
          <a:noFill/>
          <a:ln>
            <a:noFill/>
          </a:ln>
        </p:spPr>
        <p:txBody>
          <a:bodyPr spcFirstLastPara="1" wrap="square" lIns="91425" tIns="45700" rIns="91425" bIns="45700" anchor="t" anchorCtr="0">
            <a:noAutofit/>
          </a:bodyPr>
          <a:lstStyle/>
          <a:p>
            <a:pPr marL="0" marR="0" lvl="0" indent="0" algn="l">
              <a:lnSpc>
                <a:spcPct val="100000"/>
              </a:lnSpc>
              <a:spcBef>
                <a:spcPts val="0"/>
              </a:spcBef>
              <a:spcAft>
                <a:spcPts val="0"/>
              </a:spcAft>
              <a:buSzPts val="2000"/>
            </a:pPr>
            <a:endParaRPr lang="en-US" b="1">
              <a:latin typeface="Calibri"/>
              <a:cs typeface="Arial"/>
            </a:endParaRPr>
          </a:p>
          <a:p>
            <a:pPr algn="l">
              <a:spcBef>
                <a:spcPts val="0"/>
              </a:spcBef>
            </a:pPr>
            <a:r>
              <a:rPr lang="en-US" sz="2800" b="1">
                <a:cs typeface="Calibri"/>
              </a:rPr>
              <a:t>Early Years</a:t>
            </a:r>
          </a:p>
          <a:p>
            <a:pPr algn="l"/>
            <a:r>
              <a:rPr lang="en-US"/>
              <a:t>In Early Years, History is taught through </a:t>
            </a:r>
            <a:r>
              <a:rPr lang="en-GB"/>
              <a:t>Understanding the world: People and communities</a:t>
            </a:r>
            <a:r>
              <a:rPr lang="en-US"/>
              <a:t>. Our curriculum is designed to provide children with regular opportunities to </a:t>
            </a:r>
            <a:r>
              <a:rPr lang="en-GB"/>
              <a:t>talk about the lives of the people around them and their roles in society, know some similarities and differences between things in the past and now and understand the past through settings, characters and events encountered in books read in class and storytelling. Children are encouraged to do this by:​</a:t>
            </a:r>
          </a:p>
          <a:p>
            <a:pPr marL="342900" indent="-342900" algn="l">
              <a:buFont typeface="Arial" panose="020B0604020202020204" pitchFamily="34" charset="0"/>
              <a:buChar char="•"/>
            </a:pPr>
            <a:r>
              <a:rPr lang="en-GB"/>
              <a:t>Talking about past and present events in their own life and in the lives of family members</a:t>
            </a:r>
          </a:p>
          <a:p>
            <a:pPr marL="342900" indent="-342900" algn="l">
              <a:buFont typeface="Arial" panose="020B0604020202020204" pitchFamily="34" charset="0"/>
              <a:buChar char="•"/>
            </a:pPr>
            <a:r>
              <a:rPr lang="en-GB"/>
              <a:t>Provide role-play areas with a variety of resources </a:t>
            </a:r>
          </a:p>
          <a:p>
            <a:pPr marL="342900" indent="-342900" algn="l">
              <a:buFont typeface="Arial" panose="020B0604020202020204" pitchFamily="34" charset="0"/>
              <a:buChar char="•"/>
            </a:pPr>
            <a:r>
              <a:rPr lang="en-GB"/>
              <a:t>Share stories that reflect past and present</a:t>
            </a:r>
          </a:p>
          <a:p>
            <a:pPr marL="342900" indent="-342900" algn="l">
              <a:buFont typeface="Arial" panose="020B0604020202020204" pitchFamily="34" charset="0"/>
              <a:buChar char="•"/>
            </a:pPr>
            <a:endParaRPr lang="en-US">
              <a:solidFill>
                <a:srgbClr val="FF0000"/>
              </a:solidFill>
              <a:cs typeface="Calibri"/>
            </a:endParaRPr>
          </a:p>
          <a:p>
            <a:pPr marL="342900" indent="-342900" algn="l">
              <a:spcBef>
                <a:spcPts val="0"/>
              </a:spcBef>
              <a:buFont typeface="Arial" panose="020B0604020202020204" pitchFamily="34" charset="0"/>
              <a:buChar char="•"/>
            </a:pPr>
            <a:endParaRPr lang="en-US">
              <a:cs typeface="Calibri"/>
            </a:endParaRPr>
          </a:p>
          <a:p>
            <a:pPr marL="342900" indent="-342900" algn="l">
              <a:spcBef>
                <a:spcPts val="0"/>
              </a:spcBef>
              <a:buFont typeface="Arial" panose="020B0604020202020204" pitchFamily="34" charset="0"/>
              <a:buChar char="•"/>
            </a:pPr>
            <a:endParaRPr lang="en-US">
              <a:cs typeface="Calibri"/>
            </a:endParaRPr>
          </a:p>
          <a:p>
            <a:pPr marL="342900" indent="-342900" algn="l">
              <a:spcBef>
                <a:spcPts val="0"/>
              </a:spcBef>
              <a:buFont typeface="Arial" panose="020B0604020202020204" pitchFamily="34" charset="0"/>
              <a:buChar char="•"/>
            </a:pPr>
            <a:endParaRPr lang="en-US">
              <a:cs typeface="Calibri"/>
            </a:endParaRPr>
          </a:p>
          <a:p>
            <a:pPr marL="342900" indent="-342900" algn="l">
              <a:spcBef>
                <a:spcPts val="0"/>
              </a:spcBef>
              <a:buFont typeface="Arial" panose="020B0604020202020204" pitchFamily="34" charset="0"/>
              <a:buChar char="•"/>
            </a:pPr>
            <a:endParaRPr lang="en-US">
              <a:cs typeface="Calibri"/>
            </a:endParaRPr>
          </a:p>
          <a:p>
            <a:pPr algn="l">
              <a:spcBef>
                <a:spcPts val="0"/>
              </a:spcBef>
            </a:pPr>
            <a:endParaRPr lang="en-US" sz="2000" i="1">
              <a:cs typeface="Calibri"/>
            </a:endParaRPr>
          </a:p>
        </p:txBody>
      </p:sp>
      <p:sp>
        <p:nvSpPr>
          <p:cNvPr id="113" name="Google Shape;113;p3"/>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9A1CFF53-4FC4-4006-A5B0-D77088441518}"/>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20204059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5" name="Rectangle 4">
            <a:extLst>
              <a:ext uri="{FF2B5EF4-FFF2-40B4-BE49-F238E27FC236}">
                <a16:creationId xmlns:a16="http://schemas.microsoft.com/office/drawing/2014/main" id="{13C16D39-36DA-4F22-A10E-A97DF431D596}"/>
              </a:ext>
            </a:extLst>
          </p:cNvPr>
          <p:cNvSpPr/>
          <p:nvPr/>
        </p:nvSpPr>
        <p:spPr>
          <a:xfrm>
            <a:off x="2360762" y="800819"/>
            <a:ext cx="1222074" cy="9201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8AE8D5C-B57C-485A-80F8-D09BADFEC05C}"/>
              </a:ext>
            </a:extLst>
          </p:cNvPr>
          <p:cNvSpPr/>
          <p:nvPr/>
        </p:nvSpPr>
        <p:spPr>
          <a:xfrm>
            <a:off x="5725063" y="570780"/>
            <a:ext cx="2631055" cy="69011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EC3C737-17A3-43DD-B2D2-01FD8F13E8AA}"/>
              </a:ext>
            </a:extLst>
          </p:cNvPr>
          <p:cNvSpPr txBox="1"/>
          <p:nvPr/>
        </p:nvSpPr>
        <p:spPr>
          <a:xfrm>
            <a:off x="2360762" y="217179"/>
            <a:ext cx="9596776" cy="523220"/>
          </a:xfrm>
          <a:prstGeom prst="rect">
            <a:avLst/>
          </a:prstGeom>
          <a:noFill/>
        </p:spPr>
        <p:txBody>
          <a:bodyPr wrap="square" lIns="91440" tIns="45720" rIns="91440" bIns="45720" rtlCol="0" anchor="t">
            <a:spAutoFit/>
          </a:bodyPr>
          <a:lstStyle/>
          <a:p>
            <a:r>
              <a:rPr lang="en-GB" sz="2800" b="1">
                <a:solidFill>
                  <a:srgbClr val="FF0000"/>
                </a:solidFill>
                <a:latin typeface="Calibri"/>
                <a:cs typeface="Calibri"/>
              </a:rPr>
              <a:t>Content and sequence </a:t>
            </a:r>
            <a:r>
              <a:rPr lang="en-GB" sz="2800" b="1">
                <a:latin typeface="Calibri"/>
                <a:cs typeface="Calibri"/>
              </a:rPr>
              <a:t>- </a:t>
            </a:r>
            <a:r>
              <a:rPr lang="en-GB" sz="2400">
                <a:solidFill>
                  <a:srgbClr val="7030A0"/>
                </a:solidFill>
                <a:latin typeface="Calibri"/>
                <a:cs typeface="Calibri"/>
              </a:rPr>
              <a:t>EYFS</a:t>
            </a:r>
            <a:r>
              <a:rPr lang="en-GB" sz="2400">
                <a:latin typeface="Calibri"/>
                <a:cs typeface="Calibri"/>
              </a:rPr>
              <a:t> to Key Stage 1</a:t>
            </a:r>
          </a:p>
        </p:txBody>
      </p:sp>
      <p:sp>
        <p:nvSpPr>
          <p:cNvPr id="12" name="Google Shape;86;p1">
            <a:extLst>
              <a:ext uri="{FF2B5EF4-FFF2-40B4-BE49-F238E27FC236}">
                <a16:creationId xmlns:a16="http://schemas.microsoft.com/office/drawing/2014/main" id="{366BEC32-D32A-411B-AE25-AC2E1C5FB863}"/>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 name="Google Shape;88;p1">
            <a:extLst>
              <a:ext uri="{FF2B5EF4-FFF2-40B4-BE49-F238E27FC236}">
                <a16:creationId xmlns:a16="http://schemas.microsoft.com/office/drawing/2014/main" id="{B2F99051-5FCF-42EA-8FDC-01A7EDA64AD1}"/>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10" name="Picture 9"/>
          <p:cNvPicPr>
            <a:picLocks noChangeAspect="1"/>
          </p:cNvPicPr>
          <p:nvPr/>
        </p:nvPicPr>
        <p:blipFill>
          <a:blip r:embed="rId3"/>
          <a:stretch>
            <a:fillRect/>
          </a:stretch>
        </p:blipFill>
        <p:spPr>
          <a:xfrm>
            <a:off x="399125" y="325363"/>
            <a:ext cx="1285875" cy="638175"/>
          </a:xfrm>
          <a:prstGeom prst="rect">
            <a:avLst/>
          </a:prstGeom>
        </p:spPr>
      </p:pic>
      <p:pic>
        <p:nvPicPr>
          <p:cNvPr id="3" name="Picture 3" descr="Table&#10;&#10;Description automatically generated">
            <a:extLst>
              <a:ext uri="{FF2B5EF4-FFF2-40B4-BE49-F238E27FC236}">
                <a16:creationId xmlns:a16="http://schemas.microsoft.com/office/drawing/2014/main" id="{4F6425B1-1B6C-C23A-C1A0-60368B821009}"/>
              </a:ext>
            </a:extLst>
          </p:cNvPr>
          <p:cNvPicPr>
            <a:picLocks noChangeAspect="1"/>
          </p:cNvPicPr>
          <p:nvPr/>
        </p:nvPicPr>
        <p:blipFill>
          <a:blip r:embed="rId4"/>
          <a:stretch>
            <a:fillRect/>
          </a:stretch>
        </p:blipFill>
        <p:spPr>
          <a:xfrm>
            <a:off x="2429741" y="799167"/>
            <a:ext cx="8882495" cy="5614688"/>
          </a:xfrm>
          <a:prstGeom prst="rect">
            <a:avLst/>
          </a:prstGeom>
        </p:spPr>
      </p:pic>
    </p:spTree>
    <p:extLst>
      <p:ext uri="{BB962C8B-B14F-4D97-AF65-F5344CB8AC3E}">
        <p14:creationId xmlns:p14="http://schemas.microsoft.com/office/powerpoint/2010/main" val="40676529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Google Shape;145;p6"/>
          <p:cNvSpPr txBox="1">
            <a:spLocks noGrp="1"/>
          </p:cNvSpPr>
          <p:nvPr>
            <p:ph type="subTitle" idx="1"/>
          </p:nvPr>
        </p:nvSpPr>
        <p:spPr>
          <a:xfrm>
            <a:off x="2470047" y="392022"/>
            <a:ext cx="9310392" cy="6191657"/>
          </a:xfrm>
          <a:prstGeom prst="rect">
            <a:avLst/>
          </a:prstGeom>
          <a:noFill/>
          <a:ln>
            <a:noFill/>
          </a:ln>
        </p:spPr>
        <p:txBody>
          <a:bodyPr spcFirstLastPara="1" wrap="square" lIns="91425" tIns="45700" rIns="91425" bIns="45700" anchor="t" anchorCtr="0">
            <a:normAutofit/>
          </a:bodyPr>
          <a:lstStyle/>
          <a:p>
            <a:pPr marL="0" indent="0" algn="l">
              <a:spcBef>
                <a:spcPts val="0"/>
              </a:spcBef>
            </a:pPr>
            <a:r>
              <a:rPr lang="en-US" sz="2800" b="1" u="sng" dirty="0">
                <a:latin typeface="Calibri"/>
                <a:cs typeface="Calibri"/>
              </a:rPr>
              <a:t>Spaced Retrieval Practice Approach </a:t>
            </a:r>
            <a:endParaRPr lang="en-US" sz="3600" b="1" u="sng" dirty="0">
              <a:latin typeface="Calibri"/>
              <a:cs typeface="Calibri"/>
            </a:endParaRPr>
          </a:p>
          <a:p>
            <a:pPr marL="0" indent="0" algn="l">
              <a:spcBef>
                <a:spcPts val="0"/>
              </a:spcBef>
            </a:pPr>
            <a:endParaRPr lang="en-US" sz="2800" b="1">
              <a:latin typeface="Calibri" panose="020F0502020204030204" pitchFamily="34" charset="0"/>
              <a:cs typeface="Calibri" panose="020F0502020204030204" pitchFamily="34" charset="0"/>
            </a:endParaRPr>
          </a:p>
          <a:p>
            <a:pPr algn="l">
              <a:spcBef>
                <a:spcPts val="0"/>
              </a:spcBef>
            </a:pPr>
            <a:endParaRPr lang="en-US" sz="2800">
              <a:latin typeface="Calibri" panose="020F0502020204030204" pitchFamily="34" charset="0"/>
              <a:cs typeface="Calibri" panose="020F0502020204030204" pitchFamily="34" charset="0"/>
            </a:endParaRPr>
          </a:p>
          <a:p>
            <a:pPr algn="l">
              <a:spcBef>
                <a:spcPts val="0"/>
              </a:spcBef>
            </a:pPr>
            <a:r>
              <a:rPr lang="en-US" dirty="0">
                <a:latin typeface="Calibri"/>
                <a:cs typeface="Calibri"/>
              </a:rPr>
              <a:t>Our History curriculum is delivered through a series of modules which are deliberately spaced throughout the academic year with opportunities to introduce and revisit key concepts. This approach enables staff to deepen pupil understanding and embed learning. </a:t>
            </a:r>
          </a:p>
          <a:p>
            <a:pPr algn="l">
              <a:spcBef>
                <a:spcPts val="0"/>
              </a:spcBef>
            </a:pPr>
            <a:endParaRPr lang="en-US">
              <a:latin typeface="Calibri" panose="020F0502020204030204" pitchFamily="34" charset="0"/>
              <a:cs typeface="Calibri" panose="020F0502020204030204" pitchFamily="34" charset="0"/>
            </a:endParaRPr>
          </a:p>
          <a:p>
            <a:pPr algn="l">
              <a:spcBef>
                <a:spcPts val="0"/>
              </a:spcBef>
            </a:pPr>
            <a:r>
              <a:rPr lang="en-GB" dirty="0">
                <a:latin typeface="Calibri"/>
                <a:cs typeface="Calibri"/>
              </a:rPr>
              <a:t>Our curriculum maps clearly show how our CUSP curriculum delivers (introduces and revisits) the National Curriculum expectations for History within and across year groups. </a:t>
            </a:r>
            <a:endParaRPr lang="en-US" dirty="0">
              <a:latin typeface="Calibri"/>
              <a:cs typeface="Calibri"/>
            </a:endParaRPr>
          </a:p>
        </p:txBody>
      </p:sp>
      <p:sp>
        <p:nvSpPr>
          <p:cNvPr id="7" name="Google Shape;86;p1">
            <a:extLst>
              <a:ext uri="{FF2B5EF4-FFF2-40B4-BE49-F238E27FC236}">
                <a16:creationId xmlns:a16="http://schemas.microsoft.com/office/drawing/2014/main" id="{29A7F84E-39F4-4220-9960-B704231C03F4}"/>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36E1172D-EB59-4D19-BFDF-60B6D44E171C}"/>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11" name="Picture 10"/>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10342287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6"/>
          <p:cNvSpPr txBox="1">
            <a:spLocks noGrp="1"/>
          </p:cNvSpPr>
          <p:nvPr>
            <p:ph type="ctrTitle"/>
          </p:nvPr>
        </p:nvSpPr>
        <p:spPr>
          <a:xfrm>
            <a:off x="2551482" y="-158449"/>
            <a:ext cx="9144000" cy="1383021"/>
          </a:xfrm>
          <a:prstGeom prst="rect">
            <a:avLst/>
          </a:prstGeom>
          <a:noFill/>
          <a:ln>
            <a:noFill/>
          </a:ln>
        </p:spPr>
        <p:txBody>
          <a:bodyPr spcFirstLastPara="1" wrap="square" lIns="91425" tIns="45700" rIns="91425" bIns="45700" anchor="b" anchorCtr="0">
            <a:normAutofit/>
          </a:bodyPr>
          <a:lstStyle/>
          <a:p>
            <a:pPr>
              <a:buSzPts val="4000"/>
            </a:pPr>
            <a:r>
              <a:rPr lang="en-US" sz="4000" b="1">
                <a:solidFill>
                  <a:srgbClr val="FF0000"/>
                </a:solidFill>
                <a:latin typeface="Calibri"/>
                <a:ea typeface="Calibri"/>
                <a:cs typeface="Calibri"/>
                <a:sym typeface="Calibri"/>
              </a:rPr>
              <a:t>Year </a:t>
            </a:r>
            <a:r>
              <a:rPr lang="en-US" sz="4000" b="1">
                <a:solidFill>
                  <a:srgbClr val="FF0000"/>
                </a:solidFill>
                <a:latin typeface="Calibri"/>
                <a:cs typeface="Calibri"/>
              </a:rPr>
              <a:t>1 &amp; 2 Overview</a:t>
            </a:r>
            <a:endParaRPr lang="en-US" sz="4000">
              <a:solidFill>
                <a:srgbClr val="FF0000"/>
              </a:solidFill>
              <a:latin typeface="Calibri"/>
              <a:ea typeface="Calibri"/>
              <a:cs typeface="Calibri"/>
            </a:endParaRPr>
          </a:p>
        </p:txBody>
      </p:sp>
      <p:sp>
        <p:nvSpPr>
          <p:cNvPr id="10" name="Google Shape;86;p1">
            <a:extLst>
              <a:ext uri="{FF2B5EF4-FFF2-40B4-BE49-F238E27FC236}">
                <a16:creationId xmlns:a16="http://schemas.microsoft.com/office/drawing/2014/main" id="{D30D5D6B-AA64-4E1F-9A6B-E97118E3ACC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05C52427-0003-42CB-8075-C85B570035F0}"/>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pic>
        <p:nvPicPr>
          <p:cNvPr id="6" name="Picture 5">
            <a:extLst>
              <a:ext uri="{FF2B5EF4-FFF2-40B4-BE49-F238E27FC236}">
                <a16:creationId xmlns:a16="http://schemas.microsoft.com/office/drawing/2014/main" id="{C026BB93-A6C8-2CD3-304D-C656A2CE85D5}"/>
              </a:ext>
            </a:extLst>
          </p:cNvPr>
          <p:cNvPicPr>
            <a:picLocks noChangeAspect="1"/>
          </p:cNvPicPr>
          <p:nvPr/>
        </p:nvPicPr>
        <p:blipFill>
          <a:blip r:embed="rId4"/>
          <a:stretch>
            <a:fillRect/>
          </a:stretch>
        </p:blipFill>
        <p:spPr>
          <a:xfrm>
            <a:off x="2673201" y="1787054"/>
            <a:ext cx="9160034" cy="5159187"/>
          </a:xfrm>
          <a:prstGeom prst="rect">
            <a:avLst/>
          </a:prstGeom>
        </p:spPr>
      </p:pic>
    </p:spTree>
    <p:extLst>
      <p:ext uri="{BB962C8B-B14F-4D97-AF65-F5344CB8AC3E}">
        <p14:creationId xmlns:p14="http://schemas.microsoft.com/office/powerpoint/2010/main" val="10427975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6"/>
          <p:cNvSpPr txBox="1">
            <a:spLocks noGrp="1"/>
          </p:cNvSpPr>
          <p:nvPr>
            <p:ph type="ctrTitle"/>
          </p:nvPr>
        </p:nvSpPr>
        <p:spPr>
          <a:xfrm>
            <a:off x="2640481" y="-366148"/>
            <a:ext cx="9144000" cy="1383021"/>
          </a:xfrm>
          <a:prstGeom prst="rect">
            <a:avLst/>
          </a:prstGeom>
          <a:noFill/>
          <a:ln>
            <a:noFill/>
          </a:ln>
        </p:spPr>
        <p:txBody>
          <a:bodyPr spcFirstLastPara="1" wrap="square" lIns="91425" tIns="45700" rIns="91425" bIns="45700" anchor="b" anchorCtr="0">
            <a:normAutofit/>
          </a:bodyPr>
          <a:lstStyle/>
          <a:p>
            <a:pPr>
              <a:buSzPts val="4000"/>
            </a:pPr>
            <a:r>
              <a:rPr lang="en-US" sz="4000" b="1">
                <a:solidFill>
                  <a:srgbClr val="FF0000"/>
                </a:solidFill>
                <a:latin typeface="Calibri"/>
                <a:ea typeface="Calibri"/>
                <a:cs typeface="Calibri"/>
                <a:sym typeface="Calibri"/>
              </a:rPr>
              <a:t>Year </a:t>
            </a:r>
            <a:r>
              <a:rPr lang="en-US" sz="4000" b="1">
                <a:solidFill>
                  <a:srgbClr val="FF0000"/>
                </a:solidFill>
                <a:latin typeface="Calibri"/>
                <a:cs typeface="Calibri"/>
              </a:rPr>
              <a:t>1 &amp; 2 Progression Map</a:t>
            </a:r>
            <a:endParaRPr lang="en-US" sz="4000">
              <a:solidFill>
                <a:srgbClr val="FF0000"/>
              </a:solidFill>
              <a:latin typeface="Calibri"/>
              <a:ea typeface="Calibri"/>
              <a:cs typeface="Calibri"/>
            </a:endParaRPr>
          </a:p>
        </p:txBody>
      </p:sp>
      <p:sp>
        <p:nvSpPr>
          <p:cNvPr id="10" name="Google Shape;86;p1">
            <a:extLst>
              <a:ext uri="{FF2B5EF4-FFF2-40B4-BE49-F238E27FC236}">
                <a16:creationId xmlns:a16="http://schemas.microsoft.com/office/drawing/2014/main" id="{D30D5D6B-AA64-4E1F-9A6B-E97118E3ACC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05C52427-0003-42CB-8075-C85B570035F0}"/>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pic>
        <p:nvPicPr>
          <p:cNvPr id="2" name="Picture 3" descr="Table&#10;&#10;Description automatically generated">
            <a:extLst>
              <a:ext uri="{FF2B5EF4-FFF2-40B4-BE49-F238E27FC236}">
                <a16:creationId xmlns:a16="http://schemas.microsoft.com/office/drawing/2014/main" id="{415D3030-F447-8A32-C311-F3BD428A58E3}"/>
              </a:ext>
            </a:extLst>
          </p:cNvPr>
          <p:cNvPicPr>
            <a:picLocks noChangeAspect="1"/>
          </p:cNvPicPr>
          <p:nvPr/>
        </p:nvPicPr>
        <p:blipFill>
          <a:blip r:embed="rId4"/>
          <a:stretch>
            <a:fillRect/>
          </a:stretch>
        </p:blipFill>
        <p:spPr>
          <a:xfrm>
            <a:off x="3044536" y="1014398"/>
            <a:ext cx="8328313" cy="5573884"/>
          </a:xfrm>
          <a:prstGeom prst="rect">
            <a:avLst/>
          </a:prstGeom>
        </p:spPr>
      </p:pic>
      <p:sp>
        <p:nvSpPr>
          <p:cNvPr id="3" name="Rectangle 2">
            <a:extLst>
              <a:ext uri="{FF2B5EF4-FFF2-40B4-BE49-F238E27FC236}">
                <a16:creationId xmlns:a16="http://schemas.microsoft.com/office/drawing/2014/main" id="{50119E40-943F-1584-DAB3-AF610A80A011}"/>
              </a:ext>
            </a:extLst>
          </p:cNvPr>
          <p:cNvSpPr/>
          <p:nvPr/>
        </p:nvSpPr>
        <p:spPr>
          <a:xfrm>
            <a:off x="10215153" y="3621023"/>
            <a:ext cx="1092055" cy="286860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5FEF08E1-B033-97CA-0935-CD829AD0D77C}"/>
              </a:ext>
            </a:extLst>
          </p:cNvPr>
          <p:cNvSpPr txBox="1"/>
          <p:nvPr/>
        </p:nvSpPr>
        <p:spPr>
          <a:xfrm>
            <a:off x="4572001" y="1453896"/>
            <a:ext cx="1152143" cy="2154436"/>
          </a:xfrm>
          <a:prstGeom prst="rect">
            <a:avLst/>
          </a:prstGeom>
          <a:solidFill>
            <a:srgbClr val="FFCCFF"/>
          </a:solidFill>
          <a:ln>
            <a:solidFill>
              <a:schemeClr val="tx1"/>
            </a:solidFill>
          </a:ln>
        </p:spPr>
        <p:txBody>
          <a:bodyPr wrap="square" rtlCol="0">
            <a:spAutoFit/>
          </a:bodyPr>
          <a:lstStyle/>
          <a:p>
            <a:r>
              <a:rPr lang="en-GB" sz="800" b="1" dirty="0">
                <a:latin typeface="Calibri" panose="020F0502020204030204" pitchFamily="34" charset="0"/>
                <a:ea typeface="Calibri" panose="020F0502020204030204" pitchFamily="34" charset="0"/>
                <a:cs typeface="Calibri" panose="020F0502020204030204" pitchFamily="34" charset="0"/>
              </a:rPr>
              <a:t>Changes within living memory</a:t>
            </a:r>
          </a:p>
          <a:p>
            <a:r>
              <a:rPr lang="en-GB" sz="800" dirty="0">
                <a:latin typeface="Calibri" panose="020F0502020204030204" pitchFamily="34" charset="0"/>
                <a:ea typeface="Calibri" panose="020F0502020204030204" pitchFamily="34" charset="0"/>
                <a:cs typeface="Calibri" panose="020F0502020204030204" pitchFamily="34" charset="0"/>
              </a:rPr>
              <a:t>How have I grown and changed in my life? </a:t>
            </a:r>
          </a:p>
          <a:p>
            <a:r>
              <a:rPr lang="en-GB" sz="800" dirty="0">
                <a:latin typeface="Calibri" panose="020F0502020204030204" pitchFamily="34" charset="0"/>
                <a:ea typeface="Calibri" panose="020F0502020204030204" pitchFamily="34" charset="0"/>
                <a:cs typeface="Calibri" panose="020F0502020204030204" pitchFamily="34" charset="0"/>
              </a:rPr>
              <a:t>How have the toys I played with changed since I was a baby?</a:t>
            </a:r>
          </a:p>
          <a:p>
            <a:r>
              <a:rPr lang="en-GB" sz="800" dirty="0">
                <a:latin typeface="Calibri" panose="020F0502020204030204" pitchFamily="34" charset="0"/>
                <a:ea typeface="Calibri" panose="020F0502020204030204" pitchFamily="34" charset="0"/>
                <a:cs typeface="Calibri" panose="020F0502020204030204" pitchFamily="34" charset="0"/>
              </a:rPr>
              <a:t>What toys did my grandparents play with? </a:t>
            </a:r>
          </a:p>
          <a:p>
            <a:r>
              <a:rPr lang="en-GB" sz="800" dirty="0">
                <a:latin typeface="Calibri" panose="020F0502020204030204" pitchFamily="34" charset="0"/>
                <a:ea typeface="Calibri" panose="020F0502020204030204" pitchFamily="34" charset="0"/>
                <a:cs typeface="Calibri" panose="020F0502020204030204" pitchFamily="34" charset="0"/>
              </a:rPr>
              <a:t>How are they similar or different to the toys we play with now?</a:t>
            </a:r>
          </a:p>
          <a:p>
            <a:endParaRPr lang="en-GB" sz="800" dirty="0">
              <a:latin typeface="Calibri" panose="020F0502020204030204" pitchFamily="34" charset="0"/>
              <a:ea typeface="Calibri" panose="020F0502020204030204" pitchFamily="34" charset="0"/>
              <a:cs typeface="Calibri" panose="020F0502020204030204" pitchFamily="34" charset="0"/>
            </a:endParaRPr>
          </a:p>
          <a:p>
            <a:endParaRPr lang="en-GB" sz="800" dirty="0">
              <a:latin typeface="Calibri" panose="020F0502020204030204" pitchFamily="34" charset="0"/>
              <a:ea typeface="Calibri" panose="020F0502020204030204" pitchFamily="34" charset="0"/>
              <a:cs typeface="Calibri" panose="020F0502020204030204" pitchFamily="34" charset="0"/>
            </a:endParaRPr>
          </a:p>
          <a:p>
            <a:endParaRPr lang="en-GB" sz="200" dirty="0">
              <a:latin typeface="Calibri" panose="020F0502020204030204" pitchFamily="34" charset="0"/>
              <a:ea typeface="Calibri" panose="020F0502020204030204" pitchFamily="34" charset="0"/>
              <a:cs typeface="Calibri" panose="020F0502020204030204" pitchFamily="34" charset="0"/>
            </a:endParaRPr>
          </a:p>
          <a:p>
            <a:endParaRPr lang="en-GB" sz="200" dirty="0">
              <a:latin typeface="Calibri" panose="020F0502020204030204" pitchFamily="34" charset="0"/>
              <a:ea typeface="Calibri" panose="020F0502020204030204" pitchFamily="34" charset="0"/>
              <a:cs typeface="Calibri" panose="020F0502020204030204" pitchFamily="34" charset="0"/>
            </a:endParaRPr>
          </a:p>
          <a:p>
            <a:endParaRPr lang="en-GB" sz="200" dirty="0">
              <a:latin typeface="Calibri" panose="020F0502020204030204" pitchFamily="34" charset="0"/>
              <a:ea typeface="Calibri" panose="020F0502020204030204" pitchFamily="34" charset="0"/>
              <a:cs typeface="Calibri" panose="020F0502020204030204" pitchFamily="34" charset="0"/>
            </a:endParaRPr>
          </a:p>
          <a:p>
            <a:endParaRPr lang="en-GB" sz="200" dirty="0">
              <a:latin typeface="Calibri" panose="020F0502020204030204" pitchFamily="34" charset="0"/>
              <a:ea typeface="Calibri" panose="020F0502020204030204" pitchFamily="34" charset="0"/>
              <a:cs typeface="Calibri" panose="020F0502020204030204" pitchFamily="34" charset="0"/>
            </a:endParaRPr>
          </a:p>
          <a:p>
            <a:endParaRPr lang="en-GB" sz="200" dirty="0">
              <a:latin typeface="Calibri" panose="020F0502020204030204" pitchFamily="34" charset="0"/>
              <a:ea typeface="Calibri" panose="020F0502020204030204" pitchFamily="34" charset="0"/>
              <a:cs typeface="Calibri" panose="020F0502020204030204" pitchFamily="34" charset="0"/>
            </a:endParaRPr>
          </a:p>
          <a:p>
            <a:endParaRPr lang="en-GB" sz="200" dirty="0">
              <a:latin typeface="Calibri" panose="020F0502020204030204" pitchFamily="34" charset="0"/>
              <a:ea typeface="Calibri" panose="020F0502020204030204" pitchFamily="34" charset="0"/>
              <a:cs typeface="Calibri" panose="020F0502020204030204" pitchFamily="34" charset="0"/>
            </a:endParaRPr>
          </a:p>
          <a:p>
            <a:endParaRPr lang="en-GB" sz="2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4186375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6"/>
          <p:cNvSpPr txBox="1">
            <a:spLocks noGrp="1"/>
          </p:cNvSpPr>
          <p:nvPr>
            <p:ph type="ctrTitle"/>
          </p:nvPr>
        </p:nvSpPr>
        <p:spPr>
          <a:xfrm>
            <a:off x="2640481" y="-366148"/>
            <a:ext cx="9144000" cy="1383021"/>
          </a:xfrm>
          <a:prstGeom prst="rect">
            <a:avLst/>
          </a:prstGeom>
          <a:noFill/>
          <a:ln>
            <a:noFill/>
          </a:ln>
        </p:spPr>
        <p:txBody>
          <a:bodyPr spcFirstLastPara="1" wrap="square" lIns="91425" tIns="45700" rIns="91425" bIns="45700" anchor="b" anchorCtr="0">
            <a:normAutofit/>
          </a:bodyPr>
          <a:lstStyle/>
          <a:p>
            <a:pPr>
              <a:buSzPts val="4000"/>
            </a:pPr>
            <a:r>
              <a:rPr lang="en-US" sz="4000" b="1">
                <a:solidFill>
                  <a:srgbClr val="FF0000"/>
                </a:solidFill>
                <a:latin typeface="Calibri"/>
                <a:ea typeface="Calibri"/>
                <a:cs typeface="Calibri"/>
                <a:sym typeface="Calibri"/>
              </a:rPr>
              <a:t>Year </a:t>
            </a:r>
            <a:r>
              <a:rPr lang="en-US" sz="4000" b="1">
                <a:solidFill>
                  <a:srgbClr val="FF0000"/>
                </a:solidFill>
                <a:latin typeface="Calibri"/>
                <a:cs typeface="Calibri"/>
              </a:rPr>
              <a:t>1 &amp; 2 Progression Map</a:t>
            </a:r>
            <a:endParaRPr lang="en-US" sz="4000">
              <a:solidFill>
                <a:srgbClr val="FF0000"/>
              </a:solidFill>
              <a:latin typeface="Calibri"/>
              <a:ea typeface="Calibri"/>
              <a:cs typeface="Calibri"/>
            </a:endParaRPr>
          </a:p>
        </p:txBody>
      </p:sp>
      <p:sp>
        <p:nvSpPr>
          <p:cNvPr id="10" name="Google Shape;86;p1">
            <a:extLst>
              <a:ext uri="{FF2B5EF4-FFF2-40B4-BE49-F238E27FC236}">
                <a16:creationId xmlns:a16="http://schemas.microsoft.com/office/drawing/2014/main" id="{D30D5D6B-AA64-4E1F-9A6B-E97118E3ACC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05C52427-0003-42CB-8075-C85B570035F0}"/>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pic>
        <p:nvPicPr>
          <p:cNvPr id="3" name="Picture 3" descr="Table&#10;&#10;Description automatically generated">
            <a:extLst>
              <a:ext uri="{FF2B5EF4-FFF2-40B4-BE49-F238E27FC236}">
                <a16:creationId xmlns:a16="http://schemas.microsoft.com/office/drawing/2014/main" id="{A40C26EB-F940-4746-8E6D-C5275A8B12CC}"/>
              </a:ext>
            </a:extLst>
          </p:cNvPr>
          <p:cNvPicPr>
            <a:picLocks noChangeAspect="1"/>
          </p:cNvPicPr>
          <p:nvPr/>
        </p:nvPicPr>
        <p:blipFill>
          <a:blip r:embed="rId4"/>
          <a:stretch>
            <a:fillRect/>
          </a:stretch>
        </p:blipFill>
        <p:spPr>
          <a:xfrm>
            <a:off x="2551413" y="1192297"/>
            <a:ext cx="9488630" cy="4145549"/>
          </a:xfrm>
          <a:prstGeom prst="rect">
            <a:avLst/>
          </a:prstGeom>
        </p:spPr>
      </p:pic>
      <p:sp>
        <p:nvSpPr>
          <p:cNvPr id="4" name="TextBox 3">
            <a:extLst>
              <a:ext uri="{FF2B5EF4-FFF2-40B4-BE49-F238E27FC236}">
                <a16:creationId xmlns:a16="http://schemas.microsoft.com/office/drawing/2014/main" id="{C5D29701-9ACB-A8DB-6F41-8F2984DDB6DF}"/>
              </a:ext>
            </a:extLst>
          </p:cNvPr>
          <p:cNvSpPr txBox="1"/>
          <p:nvPr/>
        </p:nvSpPr>
        <p:spPr>
          <a:xfrm>
            <a:off x="10740280" y="3043646"/>
            <a:ext cx="1220072" cy="1340249"/>
          </a:xfrm>
          <a:prstGeom prst="rect">
            <a:avLst/>
          </a:prstGeom>
          <a:solidFill>
            <a:schemeClr val="bg1"/>
          </a:solidFill>
        </p:spPr>
        <p:txBody>
          <a:bodyPr wrap="square" rtlCol="0">
            <a:spAutoFit/>
          </a:bodyPr>
          <a:lstStyle/>
          <a:p>
            <a:endParaRPr lang="en-GB" dirty="0"/>
          </a:p>
        </p:txBody>
      </p:sp>
      <p:sp>
        <p:nvSpPr>
          <p:cNvPr id="5" name="Rectangle 4">
            <a:extLst>
              <a:ext uri="{FF2B5EF4-FFF2-40B4-BE49-F238E27FC236}">
                <a16:creationId xmlns:a16="http://schemas.microsoft.com/office/drawing/2014/main" id="{63C82DB0-4279-FD02-DCA8-78804D993503}"/>
              </a:ext>
            </a:extLst>
          </p:cNvPr>
          <p:cNvSpPr/>
          <p:nvPr/>
        </p:nvSpPr>
        <p:spPr>
          <a:xfrm>
            <a:off x="10735056" y="4383895"/>
            <a:ext cx="1220072" cy="851698"/>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862784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5" name="Google Shape;245;p15"/>
          <p:cNvSpPr txBox="1"/>
          <p:nvPr/>
        </p:nvSpPr>
        <p:spPr>
          <a:xfrm>
            <a:off x="2332505" y="618356"/>
            <a:ext cx="9172754" cy="4918015"/>
          </a:xfrm>
          <a:prstGeom prst="rect">
            <a:avLst/>
          </a:prstGeom>
          <a:noFill/>
          <a:ln>
            <a:noFill/>
          </a:ln>
        </p:spPr>
        <p:txBody>
          <a:bodyPr spcFirstLastPara="1" wrap="square" lIns="91425" tIns="45700" rIns="91425" bIns="45700" anchor="b" anchorCtr="0">
            <a:normAutofit fontScale="97500"/>
          </a:bodyPr>
          <a:lstStyle/>
          <a:p>
            <a:pPr algn="ctr">
              <a:lnSpc>
                <a:spcPct val="90000"/>
              </a:lnSpc>
            </a:pPr>
            <a:r>
              <a:rPr lang="en-US" sz="9200" b="1" dirty="0">
                <a:solidFill>
                  <a:srgbClr val="FF0000"/>
                </a:solidFill>
                <a:latin typeface="Calibri"/>
                <a:ea typeface="Calibri"/>
                <a:cs typeface="Calibri"/>
                <a:sym typeface="Calibri"/>
              </a:rPr>
              <a:t>History</a:t>
            </a:r>
          </a:p>
          <a:p>
            <a:pPr algn="ctr">
              <a:lnSpc>
                <a:spcPct val="90000"/>
              </a:lnSpc>
            </a:pPr>
            <a:br>
              <a:rPr lang="en-US" sz="12000" b="1" dirty="0">
                <a:latin typeface="Calibri"/>
                <a:ea typeface="Calibri"/>
                <a:cs typeface="Calibri"/>
              </a:rPr>
            </a:br>
            <a:r>
              <a:rPr lang="en-US" sz="6600" b="1" dirty="0">
                <a:solidFill>
                  <a:schemeClr val="dk1"/>
                </a:solidFill>
                <a:latin typeface="Calibri"/>
                <a:ea typeface="Calibri"/>
                <a:cs typeface="Calibri"/>
                <a:sym typeface="Calibri"/>
              </a:rPr>
              <a:t>Implementation</a:t>
            </a:r>
            <a:endParaRPr lang="en-US" sz="6600" b="1" dirty="0">
              <a:solidFill>
                <a:schemeClr val="dk1"/>
              </a:solidFill>
              <a:latin typeface="Calibri"/>
              <a:ea typeface="Calibri"/>
              <a:cs typeface="Calibri"/>
            </a:endParaRPr>
          </a:p>
        </p:txBody>
      </p:sp>
      <p:sp>
        <p:nvSpPr>
          <p:cNvPr id="8" name="Google Shape;86;p1">
            <a:extLst>
              <a:ext uri="{FF2B5EF4-FFF2-40B4-BE49-F238E27FC236}">
                <a16:creationId xmlns:a16="http://schemas.microsoft.com/office/drawing/2014/main" id="{67182A32-80EE-4D4C-A6B0-02525D200177}"/>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9" name="Google Shape;88;p1">
            <a:extLst>
              <a:ext uri="{FF2B5EF4-FFF2-40B4-BE49-F238E27FC236}">
                <a16:creationId xmlns:a16="http://schemas.microsoft.com/office/drawing/2014/main" id="{8CFFBD99-CF48-4A97-B488-92165E9A8A6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pic>
        <p:nvPicPr>
          <p:cNvPr id="7" name="Picture 6"/>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sp>
        <p:nvSpPr>
          <p:cNvPr id="2" name="Rectangle 1">
            <a:extLst>
              <a:ext uri="{FF2B5EF4-FFF2-40B4-BE49-F238E27FC236}">
                <a16:creationId xmlns:a16="http://schemas.microsoft.com/office/drawing/2014/main" id="{1A170186-88E1-408C-AAE6-48F2472C21F5}"/>
              </a:ext>
            </a:extLst>
          </p:cNvPr>
          <p:cNvSpPr/>
          <p:nvPr/>
        </p:nvSpPr>
        <p:spPr>
          <a:xfrm>
            <a:off x="2383352" y="181957"/>
            <a:ext cx="9613998" cy="4708981"/>
          </a:xfrm>
          <a:prstGeom prst="rect">
            <a:avLst/>
          </a:prstGeom>
        </p:spPr>
        <p:txBody>
          <a:bodyPr wrap="square" lIns="91440" tIns="45720" rIns="91440" bIns="45720" anchor="t">
            <a:spAutoFit/>
          </a:bodyPr>
          <a:lstStyle/>
          <a:p>
            <a:r>
              <a:rPr lang="en-GB" sz="3000" b="1" u="sng" dirty="0">
                <a:latin typeface="Calibri" panose="020F0502020204030204" pitchFamily="34" charset="0"/>
                <a:cs typeface="Calibri" panose="020F0502020204030204" pitchFamily="34" charset="0"/>
              </a:rPr>
              <a:t>How do we teach History?</a:t>
            </a:r>
            <a:endParaRPr lang="en-US" dirty="0">
              <a:latin typeface="Calibri" panose="020F0502020204030204" pitchFamily="34" charset="0"/>
              <a:cs typeface="Calibri" panose="020F0502020204030204" pitchFamily="34" charset="0"/>
            </a:endParaRPr>
          </a:p>
          <a:p>
            <a:endParaRPr lang="en-GB" sz="3000" dirty="0">
              <a:latin typeface="Calibri" panose="020F0502020204030204" pitchFamily="34" charset="0"/>
              <a:cs typeface="Calibri" panose="020F0502020204030204" pitchFamily="34" charset="0"/>
            </a:endParaRPr>
          </a:p>
          <a:p>
            <a:r>
              <a:rPr lang="en-GB" sz="2400" dirty="0"/>
              <a:t>At Springfield Infant School and Nursery, History is taught across each year group in modules that enable pupils to study in depth key historic understanding, skills and vocabulary. Each module aims to activate and build upon prior learning, including EYFS, to ensure better cognition and retention. Each module is carefully sequenced to enable pupils to purposefully layer learning from previous sessions to facilitate the acquisition and retention of key historic knowledge. Each module is revisited either later in the year or in the following year as part of a spaced retrieval practice method to ensure pupils retain key knowledge and information. </a:t>
            </a:r>
            <a:endParaRPr lang="en-GB" sz="2400" dirty="0">
              <a:latin typeface="Calibri" panose="020F0502020204030204" pitchFamily="34" charset="0"/>
              <a:cs typeface="Calibri" panose="020F0502020204030204" pitchFamily="34" charset="0"/>
            </a:endParaRPr>
          </a:p>
        </p:txBody>
      </p:sp>
      <p:pic>
        <p:nvPicPr>
          <p:cNvPr id="6" name="Picture 5"/>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sp>
        <p:nvSpPr>
          <p:cNvPr id="2" name="Rectangle 1">
            <a:extLst>
              <a:ext uri="{FF2B5EF4-FFF2-40B4-BE49-F238E27FC236}">
                <a16:creationId xmlns:a16="http://schemas.microsoft.com/office/drawing/2014/main" id="{1A170186-88E1-408C-AAE6-48F2472C21F5}"/>
              </a:ext>
            </a:extLst>
          </p:cNvPr>
          <p:cNvSpPr/>
          <p:nvPr/>
        </p:nvSpPr>
        <p:spPr>
          <a:xfrm>
            <a:off x="2383352" y="181957"/>
            <a:ext cx="9613998" cy="1323439"/>
          </a:xfrm>
          <a:prstGeom prst="rect">
            <a:avLst/>
          </a:prstGeom>
        </p:spPr>
        <p:txBody>
          <a:bodyPr wrap="square" lIns="91440" tIns="45720" rIns="91440" bIns="45720" anchor="t">
            <a:spAutoFit/>
          </a:bodyPr>
          <a:lstStyle/>
          <a:p>
            <a:r>
              <a:rPr lang="en-GB" sz="3200" b="1" dirty="0">
                <a:latin typeface="Calibri"/>
                <a:cs typeface="Calibri"/>
              </a:rPr>
              <a:t>The Big Ideas</a:t>
            </a:r>
          </a:p>
          <a:p>
            <a:r>
              <a:rPr lang="en-GB" sz="2400" dirty="0">
                <a:latin typeface="Calibri"/>
                <a:cs typeface="Calibri"/>
              </a:rPr>
              <a:t>At Springfield Infant School, we put an emphasis on sharing the big ideas with the children at the beginning of every module. </a:t>
            </a:r>
          </a:p>
        </p:txBody>
      </p:sp>
      <p:pic>
        <p:nvPicPr>
          <p:cNvPr id="11" name="Picture 10"/>
          <p:cNvPicPr>
            <a:picLocks noChangeAspect="1"/>
          </p:cNvPicPr>
          <p:nvPr/>
        </p:nvPicPr>
        <p:blipFill>
          <a:blip r:embed="rId3"/>
          <a:stretch>
            <a:fillRect/>
          </a:stretch>
        </p:blipFill>
        <p:spPr>
          <a:xfrm>
            <a:off x="399125" y="325363"/>
            <a:ext cx="1285875" cy="638175"/>
          </a:xfrm>
          <a:prstGeom prst="rect">
            <a:avLst/>
          </a:prstGeom>
        </p:spPr>
      </p:pic>
      <p:pic>
        <p:nvPicPr>
          <p:cNvPr id="4" name="Picture 3">
            <a:extLst>
              <a:ext uri="{FF2B5EF4-FFF2-40B4-BE49-F238E27FC236}">
                <a16:creationId xmlns:a16="http://schemas.microsoft.com/office/drawing/2014/main" id="{2096E07F-87C9-A30D-DF32-7561B8F6CD4F}"/>
              </a:ext>
            </a:extLst>
          </p:cNvPr>
          <p:cNvPicPr>
            <a:picLocks noChangeAspect="1"/>
          </p:cNvPicPr>
          <p:nvPr/>
        </p:nvPicPr>
        <p:blipFill>
          <a:blip r:embed="rId4"/>
          <a:stretch>
            <a:fillRect/>
          </a:stretch>
        </p:blipFill>
        <p:spPr>
          <a:xfrm>
            <a:off x="3011626" y="1820122"/>
            <a:ext cx="8538168" cy="3829239"/>
          </a:xfrm>
          <a:prstGeom prst="rect">
            <a:avLst/>
          </a:prstGeom>
        </p:spPr>
      </p:pic>
    </p:spTree>
    <p:extLst>
      <p:ext uri="{BB962C8B-B14F-4D97-AF65-F5344CB8AC3E}">
        <p14:creationId xmlns:p14="http://schemas.microsoft.com/office/powerpoint/2010/main" val="28827326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sp>
        <p:nvSpPr>
          <p:cNvPr id="2" name="Rectangle 1">
            <a:extLst>
              <a:ext uri="{FF2B5EF4-FFF2-40B4-BE49-F238E27FC236}">
                <a16:creationId xmlns:a16="http://schemas.microsoft.com/office/drawing/2014/main" id="{1A170186-88E1-408C-AAE6-48F2472C21F5}"/>
              </a:ext>
            </a:extLst>
          </p:cNvPr>
          <p:cNvSpPr/>
          <p:nvPr/>
        </p:nvSpPr>
        <p:spPr>
          <a:xfrm>
            <a:off x="2383352" y="181957"/>
            <a:ext cx="9613998" cy="830997"/>
          </a:xfrm>
          <a:prstGeom prst="rect">
            <a:avLst/>
          </a:prstGeom>
        </p:spPr>
        <p:txBody>
          <a:bodyPr wrap="square" lIns="91440" tIns="45720" rIns="91440" bIns="45720" anchor="t">
            <a:spAutoFit/>
          </a:bodyPr>
          <a:lstStyle/>
          <a:p>
            <a:r>
              <a:rPr lang="en-GB" sz="2400">
                <a:latin typeface="Calibri"/>
                <a:cs typeface="Calibri"/>
              </a:rPr>
              <a:t>National Curriculum objectives and how these links to prior learning are evident at the beginning of every module.</a:t>
            </a:r>
          </a:p>
        </p:txBody>
      </p:sp>
      <p:sp>
        <p:nvSpPr>
          <p:cNvPr id="6" name="TextBox 5">
            <a:extLst>
              <a:ext uri="{FF2B5EF4-FFF2-40B4-BE49-F238E27FC236}">
                <a16:creationId xmlns:a16="http://schemas.microsoft.com/office/drawing/2014/main" id="{C2D1C5B8-D3C2-4CE3-98CC-D0CD4DB8CCF3}"/>
              </a:ext>
            </a:extLst>
          </p:cNvPr>
          <p:cNvSpPr txBox="1"/>
          <p:nvPr/>
        </p:nvSpPr>
        <p:spPr>
          <a:xfrm>
            <a:off x="8689772" y="1599531"/>
            <a:ext cx="2642959" cy="1323439"/>
          </a:xfrm>
          <a:prstGeom prst="rect">
            <a:avLst/>
          </a:prstGeom>
          <a:noFill/>
          <a:ln>
            <a:solidFill>
              <a:schemeClr val="tx1"/>
            </a:solidFill>
          </a:ln>
        </p:spPr>
        <p:txBody>
          <a:bodyPr wrap="square" lIns="91440" tIns="45720" rIns="91440" bIns="45720" rtlCol="0" anchor="t">
            <a:spAutoFit/>
          </a:bodyPr>
          <a:lstStyle/>
          <a:p>
            <a:r>
              <a:rPr lang="en-GB" sz="2000">
                <a:latin typeface="Calibri"/>
                <a:cs typeface="Calibri"/>
              </a:rPr>
              <a:t>A Year 1 module showing how the learning builds upon ELGs.</a:t>
            </a:r>
          </a:p>
        </p:txBody>
      </p:sp>
      <p:cxnSp>
        <p:nvCxnSpPr>
          <p:cNvPr id="12" name="Straight Arrow Connector 11">
            <a:extLst>
              <a:ext uri="{FF2B5EF4-FFF2-40B4-BE49-F238E27FC236}">
                <a16:creationId xmlns:a16="http://schemas.microsoft.com/office/drawing/2014/main" id="{C77DBFEE-E03E-4CAA-8197-D1B31D4ED0D2}"/>
              </a:ext>
            </a:extLst>
          </p:cNvPr>
          <p:cNvCxnSpPr/>
          <p:nvPr/>
        </p:nvCxnSpPr>
        <p:spPr>
          <a:xfrm flipH="1">
            <a:off x="7190351" y="2180492"/>
            <a:ext cx="1499421" cy="70338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708EAA9B-B7D1-4A1F-A36A-69C643869E6E}"/>
              </a:ext>
            </a:extLst>
          </p:cNvPr>
          <p:cNvSpPr txBox="1"/>
          <p:nvPr/>
        </p:nvSpPr>
        <p:spPr>
          <a:xfrm>
            <a:off x="2425217" y="5149302"/>
            <a:ext cx="2486723" cy="1015663"/>
          </a:xfrm>
          <a:prstGeom prst="rect">
            <a:avLst/>
          </a:prstGeom>
          <a:noFill/>
          <a:ln>
            <a:solidFill>
              <a:schemeClr val="tx1"/>
            </a:solidFill>
          </a:ln>
        </p:spPr>
        <p:txBody>
          <a:bodyPr wrap="square" lIns="91440" tIns="45720" rIns="91440" bIns="45720" rtlCol="0" anchor="t">
            <a:spAutoFit/>
          </a:bodyPr>
          <a:lstStyle/>
          <a:p>
            <a:r>
              <a:rPr lang="en-GB" sz="2000" dirty="0">
                <a:latin typeface="Calibri"/>
                <a:cs typeface="Calibri"/>
              </a:rPr>
              <a:t>A Year 2 module building on prior learning from Year 1.</a:t>
            </a:r>
          </a:p>
        </p:txBody>
      </p:sp>
      <p:pic>
        <p:nvPicPr>
          <p:cNvPr id="14" name="Picture 13"/>
          <p:cNvPicPr>
            <a:picLocks noChangeAspect="1"/>
          </p:cNvPicPr>
          <p:nvPr/>
        </p:nvPicPr>
        <p:blipFill>
          <a:blip r:embed="rId3"/>
          <a:stretch>
            <a:fillRect/>
          </a:stretch>
        </p:blipFill>
        <p:spPr>
          <a:xfrm>
            <a:off x="399125" y="325363"/>
            <a:ext cx="1285875" cy="638175"/>
          </a:xfrm>
          <a:prstGeom prst="rect">
            <a:avLst/>
          </a:prstGeom>
        </p:spPr>
      </p:pic>
      <p:pic>
        <p:nvPicPr>
          <p:cNvPr id="10" name="Picture 9"/>
          <p:cNvPicPr>
            <a:picLocks noChangeAspect="1"/>
          </p:cNvPicPr>
          <p:nvPr/>
        </p:nvPicPr>
        <p:blipFill>
          <a:blip r:embed="rId4"/>
          <a:stretch>
            <a:fillRect/>
          </a:stretch>
        </p:blipFill>
        <p:spPr>
          <a:xfrm>
            <a:off x="2341885" y="1012955"/>
            <a:ext cx="5805828" cy="3209128"/>
          </a:xfrm>
          <a:prstGeom prst="rect">
            <a:avLst/>
          </a:prstGeom>
        </p:spPr>
      </p:pic>
      <p:pic>
        <p:nvPicPr>
          <p:cNvPr id="9" name="Picture 8"/>
          <p:cNvPicPr>
            <a:picLocks noChangeAspect="1"/>
          </p:cNvPicPr>
          <p:nvPr/>
        </p:nvPicPr>
        <p:blipFill>
          <a:blip r:embed="rId5"/>
          <a:stretch>
            <a:fillRect/>
          </a:stretch>
        </p:blipFill>
        <p:spPr>
          <a:xfrm>
            <a:off x="5690930" y="3675714"/>
            <a:ext cx="6306420" cy="2947176"/>
          </a:xfrm>
          <a:prstGeom prst="rect">
            <a:avLst/>
          </a:prstGeom>
        </p:spPr>
      </p:pic>
    </p:spTree>
    <p:extLst>
      <p:ext uri="{BB962C8B-B14F-4D97-AF65-F5344CB8AC3E}">
        <p14:creationId xmlns:p14="http://schemas.microsoft.com/office/powerpoint/2010/main" val="16306418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CC9FD419-9CB3-4F0A-959D-D31FBB4530D7}"/>
              </a:ext>
            </a:extLst>
          </p:cNvPr>
          <p:cNvSpPr txBox="1"/>
          <p:nvPr/>
        </p:nvSpPr>
        <p:spPr>
          <a:xfrm>
            <a:off x="2475914" y="639859"/>
            <a:ext cx="9380230" cy="4647426"/>
          </a:xfrm>
          <a:prstGeom prst="rect">
            <a:avLst/>
          </a:prstGeom>
          <a:noFill/>
        </p:spPr>
        <p:txBody>
          <a:bodyPr wrap="square" lIns="91440" tIns="45720" rIns="91440" bIns="45720" rtlCol="0" anchor="t">
            <a:spAutoFit/>
          </a:bodyPr>
          <a:lstStyle/>
          <a:p>
            <a:r>
              <a:rPr lang="en-GB" sz="2800" b="1"/>
              <a:t>Knowledge organisers and Knowledge Notes</a:t>
            </a:r>
            <a:endParaRPr lang="en-GB" sz="2800" b="1">
              <a:cs typeface="Calibri"/>
            </a:endParaRPr>
          </a:p>
          <a:p>
            <a:endParaRPr lang="en-GB" sz="2800" b="1">
              <a:cs typeface="Calibri"/>
            </a:endParaRPr>
          </a:p>
          <a:p>
            <a:r>
              <a:rPr lang="en-GB" sz="2400">
                <a:cs typeface="Calibri"/>
              </a:rPr>
              <a:t>Accompanying each module is a Knowledge Organiser which contains key vocabulary, information and concepts which all pupils are expected to understand and retain.  Knowledge notes are the elaboration and detail which help pupils acquire the content of each module.  They support vocabulary and concept acquisition through a well-structured sequence that is cumulative.  Each Knowledge Note begins with questions, focussing on key content to be learnt and understood.  Knowledge Organisers and Knowledge Notes are dual coded to provide pupils with visual calls to aid understanding and recall.  Knowledge Organisers and Knowledge Notes are referenced throughout each module. </a:t>
            </a:r>
          </a:p>
        </p:txBody>
      </p:sp>
      <p:pic>
        <p:nvPicPr>
          <p:cNvPr id="5" name="Picture 4"/>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6420160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pic>
        <p:nvPicPr>
          <p:cNvPr id="5" name="Picture 4"/>
          <p:cNvPicPr>
            <a:picLocks noChangeAspect="1"/>
          </p:cNvPicPr>
          <p:nvPr/>
        </p:nvPicPr>
        <p:blipFill>
          <a:blip r:embed="rId3"/>
          <a:stretch>
            <a:fillRect/>
          </a:stretch>
        </p:blipFill>
        <p:spPr>
          <a:xfrm>
            <a:off x="399125" y="325363"/>
            <a:ext cx="1285875" cy="638175"/>
          </a:xfrm>
          <a:prstGeom prst="rect">
            <a:avLst/>
          </a:prstGeom>
        </p:spPr>
      </p:pic>
      <p:sp>
        <p:nvSpPr>
          <p:cNvPr id="4" name="Rectangle 3"/>
          <p:cNvSpPr/>
          <p:nvPr/>
        </p:nvSpPr>
        <p:spPr>
          <a:xfrm>
            <a:off x="5977217" y="3244334"/>
            <a:ext cx="237566" cy="369332"/>
          </a:xfrm>
          <a:prstGeom prst="rect">
            <a:avLst/>
          </a:prstGeom>
        </p:spPr>
        <p:txBody>
          <a:bodyPr wrap="none">
            <a:spAutoFit/>
          </a:bodyPr>
          <a:lstStyle/>
          <a:p>
            <a:r>
              <a:rPr lang="en-GB" dirty="0"/>
              <a:t> </a:t>
            </a:r>
          </a:p>
        </p:txBody>
      </p:sp>
      <p:sp>
        <p:nvSpPr>
          <p:cNvPr id="6" name="Rectangle 5"/>
          <p:cNvSpPr/>
          <p:nvPr/>
        </p:nvSpPr>
        <p:spPr>
          <a:xfrm>
            <a:off x="3782303" y="182785"/>
            <a:ext cx="6703310" cy="923330"/>
          </a:xfrm>
          <a:prstGeom prst="rect">
            <a:avLst/>
          </a:prstGeom>
        </p:spPr>
        <p:txBody>
          <a:bodyPr wrap="none">
            <a:spAutoFit/>
          </a:bodyPr>
          <a:lstStyle/>
          <a:p>
            <a:r>
              <a:rPr lang="en-GB" sz="5400" dirty="0"/>
              <a:t>Substantive Knowledge</a:t>
            </a:r>
          </a:p>
        </p:txBody>
      </p:sp>
      <p:sp>
        <p:nvSpPr>
          <p:cNvPr id="9" name="Rectangle 8"/>
          <p:cNvSpPr/>
          <p:nvPr/>
        </p:nvSpPr>
        <p:spPr>
          <a:xfrm>
            <a:off x="5974813" y="1801504"/>
            <a:ext cx="3660506" cy="369332"/>
          </a:xfrm>
          <a:prstGeom prst="rect">
            <a:avLst/>
          </a:prstGeom>
        </p:spPr>
        <p:txBody>
          <a:bodyPr wrap="square">
            <a:spAutoFit/>
          </a:bodyPr>
          <a:lstStyle/>
          <a:p>
            <a:r>
              <a:rPr lang="en-GB" dirty="0">
                <a:solidFill>
                  <a:srgbClr val="000000"/>
                </a:solidFill>
                <a:latin typeface="Times New Roman" panose="02020603050405020304" pitchFamily="18" charset="0"/>
              </a:rPr>
              <a:t> </a:t>
            </a:r>
            <a:endParaRPr lang="en-GB" dirty="0"/>
          </a:p>
        </p:txBody>
      </p:sp>
      <p:sp>
        <p:nvSpPr>
          <p:cNvPr id="10" name="TextBox 9"/>
          <p:cNvSpPr txBox="1"/>
          <p:nvPr/>
        </p:nvSpPr>
        <p:spPr>
          <a:xfrm>
            <a:off x="2715904" y="1542197"/>
            <a:ext cx="8720920" cy="3139321"/>
          </a:xfrm>
          <a:prstGeom prst="rect">
            <a:avLst/>
          </a:prstGeom>
          <a:noFill/>
        </p:spPr>
        <p:txBody>
          <a:bodyPr wrap="square" rtlCol="0">
            <a:spAutoFit/>
          </a:bodyPr>
          <a:lstStyle/>
          <a:p>
            <a:r>
              <a:rPr lang="en-GB" dirty="0"/>
              <a:t>The knowledge organiser outlines the minimum substantive knowledge expectations, this is the subject knowledge and explicit vocabulary used  about the past.​</a:t>
            </a:r>
          </a:p>
          <a:p>
            <a:endParaRPr lang="en-GB" dirty="0"/>
          </a:p>
          <a:p>
            <a:r>
              <a:rPr lang="en-GB" dirty="0"/>
              <a:t>The substantive concepts are the vehicle to connect substantive knowledge. ​</a:t>
            </a:r>
          </a:p>
          <a:p>
            <a:endParaRPr lang="en-GB" dirty="0"/>
          </a:p>
          <a:p>
            <a:r>
              <a:rPr lang="en-GB" dirty="0"/>
              <a:t>In History they are:​</a:t>
            </a:r>
          </a:p>
          <a:p>
            <a:endParaRPr lang="en-GB" dirty="0"/>
          </a:p>
          <a:p>
            <a:pPr marL="285750" indent="-285750">
              <a:buFont typeface="Arial" panose="020B0604020202020204" pitchFamily="34" charset="0"/>
              <a:buChar char="•"/>
            </a:pPr>
            <a:r>
              <a:rPr lang="en-GB" dirty="0"/>
              <a:t>Community​</a:t>
            </a:r>
          </a:p>
          <a:p>
            <a:pPr marL="285750" indent="-285750">
              <a:buFont typeface="Arial" panose="020B0604020202020204" pitchFamily="34" charset="0"/>
              <a:buChar char="•"/>
            </a:pPr>
            <a:r>
              <a:rPr lang="en-GB" dirty="0"/>
              <a:t>Knowledge​</a:t>
            </a:r>
          </a:p>
          <a:p>
            <a:pPr marL="285750" indent="-285750">
              <a:buFont typeface="Arial" panose="020B0604020202020204" pitchFamily="34" charset="0"/>
              <a:buChar char="•"/>
            </a:pPr>
            <a:r>
              <a:rPr lang="en-GB" dirty="0"/>
              <a:t>Power​</a:t>
            </a:r>
          </a:p>
          <a:p>
            <a:pPr marL="285750" indent="-285750">
              <a:buFont typeface="Arial" panose="020B0604020202020204" pitchFamily="34" charset="0"/>
              <a:buChar char="•"/>
            </a:pPr>
            <a:r>
              <a:rPr lang="en-GB" dirty="0"/>
              <a:t>Democracy</a:t>
            </a:r>
          </a:p>
        </p:txBody>
      </p:sp>
      <p:pic>
        <p:nvPicPr>
          <p:cNvPr id="13" name="Picture 12"/>
          <p:cNvPicPr>
            <a:picLocks noChangeAspect="1"/>
          </p:cNvPicPr>
          <p:nvPr/>
        </p:nvPicPr>
        <p:blipFill>
          <a:blip r:embed="rId4"/>
          <a:stretch>
            <a:fillRect/>
          </a:stretch>
        </p:blipFill>
        <p:spPr>
          <a:xfrm>
            <a:off x="5148120" y="3613666"/>
            <a:ext cx="6402289" cy="2617288"/>
          </a:xfrm>
          <a:prstGeom prst="rect">
            <a:avLst/>
          </a:prstGeom>
        </p:spPr>
      </p:pic>
    </p:spTree>
    <p:extLst>
      <p:ext uri="{BB962C8B-B14F-4D97-AF65-F5344CB8AC3E}">
        <p14:creationId xmlns:p14="http://schemas.microsoft.com/office/powerpoint/2010/main" val="41375461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pic>
        <p:nvPicPr>
          <p:cNvPr id="5" name="Picture 4"/>
          <p:cNvPicPr>
            <a:picLocks noChangeAspect="1"/>
          </p:cNvPicPr>
          <p:nvPr/>
        </p:nvPicPr>
        <p:blipFill>
          <a:blip r:embed="rId3"/>
          <a:stretch>
            <a:fillRect/>
          </a:stretch>
        </p:blipFill>
        <p:spPr>
          <a:xfrm>
            <a:off x="399125" y="325363"/>
            <a:ext cx="1285875" cy="638175"/>
          </a:xfrm>
          <a:prstGeom prst="rect">
            <a:avLst/>
          </a:prstGeom>
        </p:spPr>
      </p:pic>
      <p:sp>
        <p:nvSpPr>
          <p:cNvPr id="4" name="Rectangle 3"/>
          <p:cNvSpPr/>
          <p:nvPr/>
        </p:nvSpPr>
        <p:spPr>
          <a:xfrm>
            <a:off x="5977217" y="3244334"/>
            <a:ext cx="237566" cy="369332"/>
          </a:xfrm>
          <a:prstGeom prst="rect">
            <a:avLst/>
          </a:prstGeom>
        </p:spPr>
        <p:txBody>
          <a:bodyPr wrap="none">
            <a:spAutoFit/>
          </a:bodyPr>
          <a:lstStyle/>
          <a:p>
            <a:r>
              <a:rPr lang="en-GB" dirty="0"/>
              <a:t> </a:t>
            </a:r>
          </a:p>
        </p:txBody>
      </p:sp>
      <p:sp>
        <p:nvSpPr>
          <p:cNvPr id="6" name="Rectangle 5"/>
          <p:cNvSpPr/>
          <p:nvPr/>
        </p:nvSpPr>
        <p:spPr>
          <a:xfrm>
            <a:off x="3782303" y="182785"/>
            <a:ext cx="6330836" cy="923330"/>
          </a:xfrm>
          <a:prstGeom prst="rect">
            <a:avLst/>
          </a:prstGeom>
        </p:spPr>
        <p:txBody>
          <a:bodyPr wrap="none">
            <a:spAutoFit/>
          </a:bodyPr>
          <a:lstStyle/>
          <a:p>
            <a:r>
              <a:rPr lang="en-GB" sz="5400" b="1" dirty="0"/>
              <a:t>Substantive Concepts</a:t>
            </a:r>
            <a:endParaRPr lang="en-GB" sz="5400" dirty="0"/>
          </a:p>
        </p:txBody>
      </p:sp>
      <p:sp>
        <p:nvSpPr>
          <p:cNvPr id="9" name="Rectangle 8"/>
          <p:cNvSpPr/>
          <p:nvPr/>
        </p:nvSpPr>
        <p:spPr>
          <a:xfrm>
            <a:off x="5974813" y="1801504"/>
            <a:ext cx="3660506" cy="369332"/>
          </a:xfrm>
          <a:prstGeom prst="rect">
            <a:avLst/>
          </a:prstGeom>
        </p:spPr>
        <p:txBody>
          <a:bodyPr wrap="square">
            <a:spAutoFit/>
          </a:bodyPr>
          <a:lstStyle/>
          <a:p>
            <a:r>
              <a:rPr lang="en-GB" dirty="0">
                <a:solidFill>
                  <a:srgbClr val="000000"/>
                </a:solidFill>
                <a:latin typeface="Times New Roman" panose="02020603050405020304" pitchFamily="18" charset="0"/>
              </a:rPr>
              <a:t> </a:t>
            </a:r>
            <a:endParaRPr lang="en-GB" dirty="0"/>
          </a:p>
        </p:txBody>
      </p:sp>
      <p:pic>
        <p:nvPicPr>
          <p:cNvPr id="2" name="Picture 1"/>
          <p:cNvPicPr>
            <a:picLocks noChangeAspect="1"/>
          </p:cNvPicPr>
          <p:nvPr/>
        </p:nvPicPr>
        <p:blipFill>
          <a:blip r:embed="rId4"/>
          <a:stretch>
            <a:fillRect/>
          </a:stretch>
        </p:blipFill>
        <p:spPr>
          <a:xfrm>
            <a:off x="4357687" y="1106115"/>
            <a:ext cx="5018859" cy="5403867"/>
          </a:xfrm>
          <a:prstGeom prst="rect">
            <a:avLst/>
          </a:prstGeom>
        </p:spPr>
      </p:pic>
    </p:spTree>
    <p:extLst>
      <p:ext uri="{BB962C8B-B14F-4D97-AF65-F5344CB8AC3E}">
        <p14:creationId xmlns:p14="http://schemas.microsoft.com/office/powerpoint/2010/main" val="42080724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CC9FD419-9CB3-4F0A-959D-D31FBB4530D7}"/>
              </a:ext>
            </a:extLst>
          </p:cNvPr>
          <p:cNvSpPr txBox="1"/>
          <p:nvPr/>
        </p:nvSpPr>
        <p:spPr>
          <a:xfrm>
            <a:off x="2389650" y="136651"/>
            <a:ext cx="9380230" cy="1323439"/>
          </a:xfrm>
          <a:prstGeom prst="rect">
            <a:avLst/>
          </a:prstGeom>
          <a:noFill/>
        </p:spPr>
        <p:txBody>
          <a:bodyPr wrap="square" lIns="91440" tIns="45720" rIns="91440" bIns="45720" rtlCol="0" anchor="t">
            <a:spAutoFit/>
          </a:bodyPr>
          <a:lstStyle/>
          <a:p>
            <a:r>
              <a:rPr lang="en-GB" sz="2800" b="1" dirty="0"/>
              <a:t>Knowledge organisers and Knowledge Notes</a:t>
            </a:r>
            <a:endParaRPr lang="en-GB" sz="2800" b="1" dirty="0">
              <a:cs typeface="Calibri"/>
            </a:endParaRPr>
          </a:p>
          <a:p>
            <a:endParaRPr lang="en-GB" sz="2800" b="1" dirty="0">
              <a:cs typeface="Calibri"/>
            </a:endParaRPr>
          </a:p>
          <a:p>
            <a:endParaRPr lang="en-GB" sz="2400" dirty="0">
              <a:cs typeface="Calibri"/>
            </a:endParaRPr>
          </a:p>
        </p:txBody>
      </p:sp>
      <p:sp>
        <p:nvSpPr>
          <p:cNvPr id="5" name="TextBox 4">
            <a:extLst>
              <a:ext uri="{FF2B5EF4-FFF2-40B4-BE49-F238E27FC236}">
                <a16:creationId xmlns:a16="http://schemas.microsoft.com/office/drawing/2014/main" id="{4A559E98-0290-4829-991B-0F72377713E1}"/>
              </a:ext>
            </a:extLst>
          </p:cNvPr>
          <p:cNvSpPr txBox="1"/>
          <p:nvPr/>
        </p:nvSpPr>
        <p:spPr>
          <a:xfrm>
            <a:off x="7398588" y="1848929"/>
            <a:ext cx="1502975" cy="1015663"/>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t>Year 1 </a:t>
            </a:r>
          </a:p>
          <a:p>
            <a:r>
              <a:rPr lang="en-US" sz="2000" dirty="0"/>
              <a:t>Knowledge </a:t>
            </a:r>
            <a:r>
              <a:rPr lang="en-US" sz="2000" dirty="0" err="1"/>
              <a:t>Organiser</a:t>
            </a:r>
            <a:endParaRPr lang="en-US" sz="2000" dirty="0">
              <a:cs typeface="Calibri"/>
            </a:endParaRPr>
          </a:p>
        </p:txBody>
      </p:sp>
      <p:sp>
        <p:nvSpPr>
          <p:cNvPr id="11" name="TextBox 10">
            <a:extLst>
              <a:ext uri="{FF2B5EF4-FFF2-40B4-BE49-F238E27FC236}">
                <a16:creationId xmlns:a16="http://schemas.microsoft.com/office/drawing/2014/main" id="{2A2A2E89-E5C8-45BE-9F77-F66FDD280B74}"/>
              </a:ext>
            </a:extLst>
          </p:cNvPr>
          <p:cNvSpPr txBox="1"/>
          <p:nvPr/>
        </p:nvSpPr>
        <p:spPr>
          <a:xfrm>
            <a:off x="7585493" y="4077419"/>
            <a:ext cx="2110596" cy="1015663"/>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t>Accompanying Year 2 Knowledge Note</a:t>
            </a:r>
            <a:endParaRPr lang="en-US" sz="2000" dirty="0">
              <a:cs typeface="Calibri"/>
            </a:endParaRPr>
          </a:p>
        </p:txBody>
      </p:sp>
      <p:cxnSp>
        <p:nvCxnSpPr>
          <p:cNvPr id="6" name="Straight Arrow Connector 5">
            <a:extLst>
              <a:ext uri="{FF2B5EF4-FFF2-40B4-BE49-F238E27FC236}">
                <a16:creationId xmlns:a16="http://schemas.microsoft.com/office/drawing/2014/main" id="{B3DC5FB2-B0D9-4210-AC6F-85308A2E8BC6}"/>
              </a:ext>
            </a:extLst>
          </p:cNvPr>
          <p:cNvCxnSpPr/>
          <p:nvPr/>
        </p:nvCxnSpPr>
        <p:spPr>
          <a:xfrm flipV="1">
            <a:off x="8901563" y="2663225"/>
            <a:ext cx="1187569" cy="135722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2" name="Straight Arrow Connector 11">
            <a:extLst>
              <a:ext uri="{FF2B5EF4-FFF2-40B4-BE49-F238E27FC236}">
                <a16:creationId xmlns:a16="http://schemas.microsoft.com/office/drawing/2014/main" id="{9596412B-AD85-4949-ACD5-EFB5407ECA2E}"/>
              </a:ext>
            </a:extLst>
          </p:cNvPr>
          <p:cNvCxnSpPr>
            <a:cxnSpLocks/>
          </p:cNvCxnSpPr>
          <p:nvPr/>
        </p:nvCxnSpPr>
        <p:spPr>
          <a:xfrm flipH="1" flipV="1">
            <a:off x="6926113" y="1096091"/>
            <a:ext cx="897146" cy="62397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13" name="Picture 12"/>
          <p:cNvPicPr>
            <a:picLocks noChangeAspect="1"/>
          </p:cNvPicPr>
          <p:nvPr/>
        </p:nvPicPr>
        <p:blipFill>
          <a:blip r:embed="rId3"/>
          <a:stretch>
            <a:fillRect/>
          </a:stretch>
        </p:blipFill>
        <p:spPr>
          <a:xfrm>
            <a:off x="399125" y="325363"/>
            <a:ext cx="1285875" cy="638175"/>
          </a:xfrm>
          <a:prstGeom prst="rect">
            <a:avLst/>
          </a:prstGeom>
        </p:spPr>
      </p:pic>
      <p:pic>
        <p:nvPicPr>
          <p:cNvPr id="10" name="Picture 9"/>
          <p:cNvPicPr>
            <a:picLocks noChangeAspect="1"/>
          </p:cNvPicPr>
          <p:nvPr/>
        </p:nvPicPr>
        <p:blipFill>
          <a:blip r:embed="rId4"/>
          <a:stretch>
            <a:fillRect/>
          </a:stretch>
        </p:blipFill>
        <p:spPr>
          <a:xfrm>
            <a:off x="10076771" y="136651"/>
            <a:ext cx="1515335" cy="6544680"/>
          </a:xfrm>
          <a:prstGeom prst="rect">
            <a:avLst/>
          </a:prstGeom>
        </p:spPr>
      </p:pic>
      <p:pic>
        <p:nvPicPr>
          <p:cNvPr id="4" name="Picture 3">
            <a:extLst>
              <a:ext uri="{FF2B5EF4-FFF2-40B4-BE49-F238E27FC236}">
                <a16:creationId xmlns:a16="http://schemas.microsoft.com/office/drawing/2014/main" id="{4871E0DC-E6C7-6689-2DA5-2E7FF5334059}"/>
              </a:ext>
            </a:extLst>
          </p:cNvPr>
          <p:cNvPicPr>
            <a:picLocks noChangeAspect="1"/>
          </p:cNvPicPr>
          <p:nvPr/>
        </p:nvPicPr>
        <p:blipFill>
          <a:blip r:embed="rId5"/>
          <a:stretch>
            <a:fillRect/>
          </a:stretch>
        </p:blipFill>
        <p:spPr>
          <a:xfrm>
            <a:off x="2558789" y="693848"/>
            <a:ext cx="4198185" cy="5990023"/>
          </a:xfrm>
          <a:prstGeom prst="rect">
            <a:avLst/>
          </a:prstGeom>
        </p:spPr>
      </p:pic>
    </p:spTree>
    <p:extLst>
      <p:ext uri="{BB962C8B-B14F-4D97-AF65-F5344CB8AC3E}">
        <p14:creationId xmlns:p14="http://schemas.microsoft.com/office/powerpoint/2010/main" val="16923851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p>
        </p:txBody>
      </p:sp>
      <p:sp>
        <p:nvSpPr>
          <p:cNvPr id="3" name="TextBox 2">
            <a:extLst>
              <a:ext uri="{FF2B5EF4-FFF2-40B4-BE49-F238E27FC236}">
                <a16:creationId xmlns:a16="http://schemas.microsoft.com/office/drawing/2014/main" id="{CC9FD419-9CB3-4F0A-959D-D31FBB4530D7}"/>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a:cs typeface="Calibri Light"/>
            </a:endParaRPr>
          </a:p>
        </p:txBody>
      </p:sp>
      <p:sp>
        <p:nvSpPr>
          <p:cNvPr id="11" name="Google Shape;245;p15"/>
          <p:cNvSpPr txBox="1"/>
          <p:nvPr/>
        </p:nvSpPr>
        <p:spPr>
          <a:xfrm>
            <a:off x="2418405" y="644450"/>
            <a:ext cx="9172754" cy="4918015"/>
          </a:xfrm>
          <a:prstGeom prst="rect">
            <a:avLst/>
          </a:prstGeom>
          <a:noFill/>
          <a:ln>
            <a:noFill/>
          </a:ln>
        </p:spPr>
        <p:txBody>
          <a:bodyPr spcFirstLastPara="1" wrap="square" lIns="91425" tIns="45700" rIns="91425" bIns="45700" anchor="b" anchorCtr="0">
            <a:normAutofit fontScale="97500"/>
          </a:bodyPr>
          <a:lstStyle/>
          <a:p>
            <a:pPr algn="ctr">
              <a:lnSpc>
                <a:spcPct val="90000"/>
              </a:lnSpc>
            </a:pPr>
            <a:r>
              <a:rPr lang="en-US" sz="9200" b="1" dirty="0">
                <a:solidFill>
                  <a:srgbClr val="FF0000"/>
                </a:solidFill>
                <a:latin typeface="Calibri"/>
                <a:ea typeface="Calibri"/>
                <a:cs typeface="Calibri"/>
                <a:sym typeface="Calibri"/>
              </a:rPr>
              <a:t>History</a:t>
            </a:r>
          </a:p>
          <a:p>
            <a:pPr algn="ctr">
              <a:lnSpc>
                <a:spcPct val="90000"/>
              </a:lnSpc>
            </a:pPr>
            <a:br>
              <a:rPr lang="en-US" sz="12000" b="1" dirty="0">
                <a:latin typeface="Calibri"/>
                <a:ea typeface="Calibri"/>
                <a:cs typeface="Calibri"/>
              </a:rPr>
            </a:br>
            <a:r>
              <a:rPr lang="en-US" sz="6600" b="1" dirty="0">
                <a:solidFill>
                  <a:schemeClr val="dk1"/>
                </a:solidFill>
                <a:latin typeface="Calibri"/>
                <a:ea typeface="Calibri"/>
                <a:cs typeface="Calibri"/>
                <a:sym typeface="Calibri"/>
              </a:rPr>
              <a:t>Impact</a:t>
            </a:r>
            <a:endParaRPr lang="en-US" sz="6600" b="1" dirty="0">
              <a:solidFill>
                <a:schemeClr val="dk1"/>
              </a:solidFill>
              <a:latin typeface="Calibri"/>
              <a:ea typeface="Calibri"/>
              <a:cs typeface="Calibri"/>
            </a:endParaRPr>
          </a:p>
        </p:txBody>
      </p:sp>
      <p:pic>
        <p:nvPicPr>
          <p:cNvPr id="6" name="Picture 5"/>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11993045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p>
        </p:txBody>
      </p:sp>
      <p:sp>
        <p:nvSpPr>
          <p:cNvPr id="3" name="TextBox 2">
            <a:extLst>
              <a:ext uri="{FF2B5EF4-FFF2-40B4-BE49-F238E27FC236}">
                <a16:creationId xmlns:a16="http://schemas.microsoft.com/office/drawing/2014/main" id="{CC9FD419-9CB3-4F0A-959D-D31FBB4530D7}"/>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a:cs typeface="Calibri Light"/>
            </a:endParaRPr>
          </a:p>
        </p:txBody>
      </p:sp>
      <p:sp>
        <p:nvSpPr>
          <p:cNvPr id="2" name="TextBox 1">
            <a:extLst>
              <a:ext uri="{FF2B5EF4-FFF2-40B4-BE49-F238E27FC236}">
                <a16:creationId xmlns:a16="http://schemas.microsoft.com/office/drawing/2014/main" id="{3AF77BEC-2549-4D57-8FF1-A5C384CFFC88}"/>
              </a:ext>
            </a:extLst>
          </p:cNvPr>
          <p:cNvSpPr txBox="1"/>
          <p:nvPr/>
        </p:nvSpPr>
        <p:spPr>
          <a:xfrm>
            <a:off x="2567797" y="1748287"/>
            <a:ext cx="9097991"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9600" b="1">
              <a:cs typeface="Calibri"/>
            </a:endParaRPr>
          </a:p>
        </p:txBody>
      </p:sp>
      <p:sp>
        <p:nvSpPr>
          <p:cNvPr id="4" name="TextBox 3">
            <a:extLst>
              <a:ext uri="{FF2B5EF4-FFF2-40B4-BE49-F238E27FC236}">
                <a16:creationId xmlns:a16="http://schemas.microsoft.com/office/drawing/2014/main" id="{38A844F4-F871-493E-B2DB-E55D089AC80A}"/>
              </a:ext>
            </a:extLst>
          </p:cNvPr>
          <p:cNvSpPr txBox="1"/>
          <p:nvPr/>
        </p:nvSpPr>
        <p:spPr>
          <a:xfrm>
            <a:off x="2700643" y="361916"/>
            <a:ext cx="9097992" cy="54476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cs typeface="Calibri"/>
              </a:rPr>
              <a:t>Assessment</a:t>
            </a:r>
          </a:p>
          <a:p>
            <a:r>
              <a:rPr lang="en-US" sz="2400" dirty="0">
                <a:cs typeface="Calibri"/>
              </a:rPr>
              <a:t>At the end of each block, teachers assess children’s knowledge and understanding against specific criteria. Knowledge is revisited at the beginning of subsequent lessons through a spaced practice approach to support retention. </a:t>
            </a:r>
          </a:p>
          <a:p>
            <a:endParaRPr lang="en-US" sz="2800" b="1" dirty="0">
              <a:cs typeface="Calibri"/>
            </a:endParaRPr>
          </a:p>
          <a:p>
            <a:r>
              <a:rPr lang="en-US" sz="2800" b="1" dirty="0">
                <a:cs typeface="Calibri"/>
              </a:rPr>
              <a:t>Pupil book study</a:t>
            </a:r>
          </a:p>
          <a:p>
            <a:r>
              <a:rPr lang="en-US" sz="2400" dirty="0">
                <a:cs typeface="Calibri"/>
              </a:rPr>
              <a:t>Subject leaders undertake pupil book studies to monitor the effectiveness of teaching and learning. This includes learning impact discussions with small groups of children using questioning to check and ensure vocabulary and knowledge has been learnt and understood. Subject leaders complete a report to inform teaching staff on areas of strength and those requiring improvement. This feedback informs future planning. </a:t>
            </a:r>
          </a:p>
        </p:txBody>
      </p:sp>
      <p:pic>
        <p:nvPicPr>
          <p:cNvPr id="11" name="Picture 10"/>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165883283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80762BD2C4280469CFE5665FF4F9756" ma:contentTypeVersion="21" ma:contentTypeDescription="Create a new document." ma:contentTypeScope="" ma:versionID="50efc6784d4ecbf9fd4407764860f5f6">
  <xsd:schema xmlns:xsd="http://www.w3.org/2001/XMLSchema" xmlns:xs="http://www.w3.org/2001/XMLSchema" xmlns:p="http://schemas.microsoft.com/office/2006/metadata/properties" xmlns:ns2="09fafca4-5d65-4675-8dad-8451999cb132" xmlns:ns3="e1494969-7668-4851-b818-1408f8ffed6b" targetNamespace="http://schemas.microsoft.com/office/2006/metadata/properties" ma:root="true" ma:fieldsID="ac957ec94cfe7eb3f62754d88425dbeb" ns2:_="" ns3:_="">
    <xsd:import namespace="09fafca4-5d65-4675-8dad-8451999cb132"/>
    <xsd:import namespace="e1494969-7668-4851-b818-1408f8ffed6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MediaServiceLocation" minOccurs="0"/>
                <xsd:element ref="ns2:s6e2" minOccurs="0"/>
                <xsd:element ref="ns2:MediaLengthInSeconds" minOccurs="0"/>
                <xsd:element ref="ns3:TaxCatchAll" minOccurs="0"/>
                <xsd:element ref="ns2:lcf76f155ced4ddcb4097134ff3c332f"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fafca4-5d65-4675-8dad-8451999cb13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s6e2" ma:index="20" nillable="true" ma:displayName="Text" ma:internalName="s6e2">
      <xsd:simpleType>
        <xsd:restriction base="dms:Text"/>
      </xsd:simpleType>
    </xsd:element>
    <xsd:element name="MediaLengthInSeconds" ma:index="21"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2d8efc91-ae7b-468c-84ff-eff0d6a7e818"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e1494969-7668-4851-b818-1408f8ffed6b"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9b4ba345-55c1-4d0c-9a46-9f8de95f27d8}" ma:internalName="TaxCatchAll" ma:showField="CatchAllData" ma:web="e1494969-7668-4851-b818-1408f8ffed6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e1494969-7668-4851-b818-1408f8ffed6b" xsi:nil="true"/>
    <lcf76f155ced4ddcb4097134ff3c332f xmlns="09fafca4-5d65-4675-8dad-8451999cb132">
      <Terms xmlns="http://schemas.microsoft.com/office/infopath/2007/PartnerControls"/>
    </lcf76f155ced4ddcb4097134ff3c332f>
    <s6e2 xmlns="09fafca4-5d65-4675-8dad-8451999cb132"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C8CA812-F444-4F81-9BC9-5424734106EA}">
  <ds:schemaRefs>
    <ds:schemaRef ds:uri="09fafca4-5d65-4675-8dad-8451999cb132"/>
    <ds:schemaRef ds:uri="e1494969-7668-4851-b818-1408f8ffed6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0A57A23C-C3AB-4899-8325-EB9460CB139D}">
  <ds:schemaRefs>
    <ds:schemaRef ds:uri="http://schemas.microsoft.com/office/infopath/2007/PartnerControls"/>
    <ds:schemaRef ds:uri="http://purl.org/dc/terms/"/>
    <ds:schemaRef ds:uri="http://schemas.microsoft.com/office/2006/documentManagement/types"/>
    <ds:schemaRef ds:uri="09fafca4-5d65-4675-8dad-8451999cb132"/>
    <ds:schemaRef ds:uri="http://schemas.microsoft.com/office/2006/metadata/properties"/>
    <ds:schemaRef ds:uri="http://schemas.openxmlformats.org/package/2006/metadata/core-properties"/>
    <ds:schemaRef ds:uri="http://purl.org/dc/elements/1.1/"/>
    <ds:schemaRef ds:uri="e1494969-7668-4851-b818-1408f8ffed6b"/>
    <ds:schemaRef ds:uri="http://www.w3.org/XML/1998/namespace"/>
    <ds:schemaRef ds:uri="http://purl.org/dc/dcmitype/"/>
  </ds:schemaRefs>
</ds:datastoreItem>
</file>

<file path=customXml/itemProps3.xml><?xml version="1.0" encoding="utf-8"?>
<ds:datastoreItem xmlns:ds="http://schemas.openxmlformats.org/officeDocument/2006/customXml" ds:itemID="{687FAD3D-C0CA-4925-AB2D-27A90746EDF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6</TotalTime>
  <Words>1347</Words>
  <Application>Microsoft Office PowerPoint</Application>
  <PresentationFormat>Widescreen</PresentationFormat>
  <Paragraphs>117</Paragraphs>
  <Slides>20</Slides>
  <Notes>20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Arial</vt:lpstr>
      <vt:lpstr>Calibri</vt:lpstr>
      <vt:lpstr>Calibri Light</vt:lpstr>
      <vt:lpstr>GDS Transport</vt:lpstr>
      <vt:lpstr>Sassoon Penpals Joined</vt:lpstr>
      <vt:lpstr>Times New Roman</vt:lpstr>
      <vt:lpstr>Office Theme</vt:lpstr>
      <vt:lpstr>  </vt:lpstr>
      <vt:lpstr>History</vt:lpstr>
      <vt:lpstr>History</vt:lpstr>
      <vt:lpstr>History</vt:lpstr>
      <vt:lpstr>History</vt:lpstr>
      <vt:lpstr>PowerPoint Presentation</vt:lpstr>
      <vt:lpstr>PowerPoint Presentation</vt:lpstr>
      <vt:lpstr>Year 1 &amp; 2 Overview</vt:lpstr>
      <vt:lpstr>Year 1 &amp; 2 Progression Map</vt:lpstr>
      <vt:lpstr>Year 1 &amp; 2 Progression Map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Music Intent</dc:title>
  <dc:creator>Fran Hart</dc:creator>
  <cp:lastModifiedBy>Katie Beckinsale</cp:lastModifiedBy>
  <cp:revision>29</cp:revision>
  <cp:lastPrinted>2022-09-28T10:05:14Z</cp:lastPrinted>
  <dcterms:created xsi:type="dcterms:W3CDTF">2021-01-26T21:26:53Z</dcterms:created>
  <dcterms:modified xsi:type="dcterms:W3CDTF">2025-10-22T14:52:37Z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0x010100580762BD2C4280469CFE5665FF4F9756</vt:lpwstr>
  </property>
  <property fmtid="{D5CDD505-2E9C-101B-9397-08002B2CF9AE}" pid="3" name="MediaServiceImageTags">
    <vt:lpwstr/>
  </property>
</Properties>
</file>