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84" r:id="rId4"/>
  </p:sldMasterIdLst>
  <p:notesMasterIdLst>
    <p:notesMasterId r:id="rId20"/>
  </p:notesMasterIdLst>
  <p:handoutMasterIdLst>
    <p:handoutMasterId r:id="rId21"/>
  </p:handoutMasterIdLst>
  <p:sldIdLst>
    <p:sldId id="256" r:id="rId5"/>
    <p:sldId id="257" r:id="rId6"/>
    <p:sldId id="258" r:id="rId7"/>
    <p:sldId id="324" r:id="rId8"/>
    <p:sldId id="297" r:id="rId9"/>
    <p:sldId id="341" r:id="rId10"/>
    <p:sldId id="300" r:id="rId11"/>
    <p:sldId id="338" r:id="rId12"/>
    <p:sldId id="270" r:id="rId13"/>
    <p:sldId id="271" r:id="rId14"/>
    <p:sldId id="343" r:id="rId15"/>
    <p:sldId id="316" r:id="rId16"/>
    <p:sldId id="346" r:id="rId17"/>
    <p:sldId id="332" r:id="rId18"/>
    <p:sldId id="333" r:id="rId19"/>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http://customooxmlschemas.google.com/">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58" roundtripDataSignature="AMtx7mgkybcRNci5vzFGHvr2R3gTAhQHC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92F1F"/>
    <a:srgbClr val="DC1506"/>
    <a:srgbClr val="E81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4231338-99F0-8EEF-D158-94E3924F4B25}" v="569" dt="2023-01-18T11:37:48.978"/>
    <p1510:client id="{3F33B210-0FEF-46F5-B95D-32396E7C027A}" v="1" dt="2021-05-03T09:00:10.993"/>
    <p1510:client id="{60043B82-1FC5-EBEF-37FC-2960DEF3CF6F}" v="10" dt="2022-10-05T16:43:42.382"/>
    <p1510:client id="{62E5BFE8-A92C-DDE0-EC87-3C82B2B79A26}" v="25" dt="2023-01-18T16:12:17.589"/>
    <p1510:client id="{696F2FAB-B5B1-6A8F-F53D-E0ABF0AD081E}" v="19" dt="2022-10-05T16:28:32.819"/>
    <p1510:client id="{9DC0042D-BE5C-3950-9C52-EF6656885839}" v="38" dt="2022-10-05T15:42:57.351"/>
    <p1510:client id="{AE45F824-2EC1-706F-1BBA-92FC847A1CED}" v="2" dt="2022-10-04T13:50:09.799"/>
    <p1510:client id="{C1BDAEB5-018A-2A65-F773-9B4DEFEA9848}" v="109" dt="2022-10-05T15:40:09.231"/>
    <p1510:client id="{D0DE1E36-0E74-8021-7FFB-8864F7C18D34}" v="11" dt="2022-10-05T15:18:09.049"/>
    <p1510:client id="{D762BEE7-FDFA-9E18-4C82-844D95E3B27C}" v="28" dt="2022-10-05T16:38:35.108"/>
    <p1510:client id="{DA085255-0542-DEE0-0AAF-6E1A9F799184}" v="3" dt="2022-10-05T16:44:07.584"/>
  </p1510:revLst>
</p1510:revInfo>
</file>

<file path=ppt/tableStyles.xml><?xml version="1.0" encoding="utf-8"?>
<a:tblStyleLst xmlns:a="http://schemas.openxmlformats.org/drawingml/2006/main" def="{B0B42A07-84C1-4659-B30F-697C2D0D7F8F}">
  <a:tblStyle styleId="{B0B42A07-84C1-4659-B30F-697C2D0D7F8F}" styleName="Table_0">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a:tcStyle>
        <a:tcBdr/>
        <a:fill>
          <a:solidFill>
            <a:srgbClr val="CDD4EA"/>
          </a:solidFill>
        </a:fill>
      </a:tcStyle>
    </a:band1H>
    <a:band2H>
      <a:tcTxStyle/>
      <a:tcStyle>
        <a:tcBdr/>
      </a:tcStyle>
    </a:band2H>
    <a:band1V>
      <a:tcTxStyle/>
      <a:tcStyle>
        <a:tcBdr/>
        <a:fill>
          <a:solidFill>
            <a:srgbClr val="CDD4EA"/>
          </a:solidFill>
        </a:fill>
      </a:tcStyle>
    </a:band1V>
    <a:band2V>
      <a:tcTxStyle/>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10" d="100"/>
          <a:sy n="110" d="100"/>
        </p:scale>
        <p:origin x="594" y="10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handoutMaster" Target="handoutMasters/handoutMaster1.xml"/><Relationship Id="rId63" Type="http://schemas.microsoft.com/office/2016/11/relationships/changesInfo" Target="changesInfos/changesInfo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59"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62"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8" Type="http://customschemas.google.com/relationships/presentationmetadata" Target="metadata"/><Relationship Id="rId5" Type="http://schemas.openxmlformats.org/officeDocument/2006/relationships/slide" Target="slides/slide1.xml"/><Relationship Id="rId15" Type="http://schemas.openxmlformats.org/officeDocument/2006/relationships/slide" Target="slides/slide11.xml"/><Relationship Id="rId61"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6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6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tie Beckinsale" userId="S::k.beckinsale@springinf.omat.org.uk::1aefafad-b815-4942-aefb-12678ec00de7" providerId="AD" clId="Web-{24231338-99F0-8EEF-D158-94E3924F4B25}"/>
    <pc:docChg chg="addSld delSld modSld">
      <pc:chgData name="Katie Beckinsale" userId="S::k.beckinsale@springinf.omat.org.uk::1aefafad-b815-4942-aefb-12678ec00de7" providerId="AD" clId="Web-{24231338-99F0-8EEF-D158-94E3924F4B25}" dt="2023-01-18T11:37:48.978" v="299"/>
      <pc:docMkLst>
        <pc:docMk/>
      </pc:docMkLst>
      <pc:sldChg chg="addSp modSp">
        <pc:chgData name="Katie Beckinsale" userId="S::k.beckinsale@springinf.omat.org.uk::1aefafad-b815-4942-aefb-12678ec00de7" providerId="AD" clId="Web-{24231338-99F0-8EEF-D158-94E3924F4B25}" dt="2023-01-18T11:36:39.959" v="298" actId="1076"/>
        <pc:sldMkLst>
          <pc:docMk/>
          <pc:sldMk cId="0" sldId="271"/>
        </pc:sldMkLst>
        <pc:spChg chg="mod">
          <ac:chgData name="Katie Beckinsale" userId="S::k.beckinsale@springinf.omat.org.uk::1aefafad-b815-4942-aefb-12678ec00de7" providerId="AD" clId="Web-{24231338-99F0-8EEF-D158-94E3924F4B25}" dt="2023-01-18T11:36:20.098" v="294" actId="20577"/>
          <ac:spMkLst>
            <pc:docMk/>
            <pc:sldMk cId="0" sldId="271"/>
            <ac:spMk id="2" creationId="{1A170186-88E1-408C-AAE6-48F2472C21F5}"/>
          </ac:spMkLst>
        </pc:spChg>
        <pc:picChg chg="add mod">
          <ac:chgData name="Katie Beckinsale" userId="S::k.beckinsale@springinf.omat.org.uk::1aefafad-b815-4942-aefb-12678ec00de7" providerId="AD" clId="Web-{24231338-99F0-8EEF-D158-94E3924F4B25}" dt="2023-01-18T11:36:39.959" v="298" actId="1076"/>
          <ac:picMkLst>
            <pc:docMk/>
            <pc:sldMk cId="0" sldId="271"/>
            <ac:picMk id="3" creationId="{05C45BBA-C018-689D-25C0-51865815C953}"/>
          </ac:picMkLst>
        </pc:picChg>
      </pc:sldChg>
      <pc:sldChg chg="modSp add del replId">
        <pc:chgData name="Katie Beckinsale" userId="S::k.beckinsale@springinf.omat.org.uk::1aefafad-b815-4942-aefb-12678ec00de7" providerId="AD" clId="Web-{24231338-99F0-8EEF-D158-94E3924F4B25}" dt="2023-01-18T11:37:48.978" v="299"/>
        <pc:sldMkLst>
          <pc:docMk/>
          <pc:sldMk cId="4143559320" sldId="347"/>
        </pc:sldMkLst>
        <pc:spChg chg="mod">
          <ac:chgData name="Katie Beckinsale" userId="S::k.beckinsale@springinf.omat.org.uk::1aefafad-b815-4942-aefb-12678ec00de7" providerId="AD" clId="Web-{24231338-99F0-8EEF-D158-94E3924F4B25}" dt="2023-01-18T11:27:50.196" v="34" actId="20577"/>
          <ac:spMkLst>
            <pc:docMk/>
            <pc:sldMk cId="4143559320" sldId="347"/>
            <ac:spMk id="2" creationId="{1A170186-88E1-408C-AAE6-48F2472C21F5}"/>
          </ac:spMkLst>
        </pc:spChg>
      </pc:sldChg>
    </pc:docChg>
  </pc:docChgLst>
  <pc:docChgLst>
    <pc:chgData name="Kelly Head" userId="S::k.head@springinf.omat.org.uk::29ae16de-39c4-426d-926f-f71e423bc0c1" providerId="AD" clId="Web-{AE45F824-2EC1-706F-1BBA-92FC847A1CED}"/>
    <pc:docChg chg="delSld">
      <pc:chgData name="Kelly Head" userId="S::k.head@springinf.omat.org.uk::29ae16de-39c4-426d-926f-f71e423bc0c1" providerId="AD" clId="Web-{AE45F824-2EC1-706F-1BBA-92FC847A1CED}" dt="2022-10-04T13:50:09.799" v="1"/>
      <pc:docMkLst>
        <pc:docMk/>
      </pc:docMkLst>
      <pc:sldChg chg="del">
        <pc:chgData name="Kelly Head" userId="S::k.head@springinf.omat.org.uk::29ae16de-39c4-426d-926f-f71e423bc0c1" providerId="AD" clId="Web-{AE45F824-2EC1-706F-1BBA-92FC847A1CED}" dt="2022-10-04T13:50:07.784" v="0"/>
        <pc:sldMkLst>
          <pc:docMk/>
          <pc:sldMk cId="85592441" sldId="344"/>
        </pc:sldMkLst>
      </pc:sldChg>
      <pc:sldChg chg="del">
        <pc:chgData name="Kelly Head" userId="S::k.head@springinf.omat.org.uk::29ae16de-39c4-426d-926f-f71e423bc0c1" providerId="AD" clId="Web-{AE45F824-2EC1-706F-1BBA-92FC847A1CED}" dt="2022-10-04T13:50:09.799" v="1"/>
        <pc:sldMkLst>
          <pc:docMk/>
          <pc:sldMk cId="2959118174" sldId="345"/>
        </pc:sldMkLst>
      </pc:sldChg>
    </pc:docChg>
  </pc:docChgLst>
  <pc:docChgLst>
    <pc:chgData name="Amy Fountain" userId="S::a.fountain@springinf.omat.org.uk::120a40e9-581a-402b-9302-45697796f9d7" providerId="AD" clId="Web-{62E5BFE8-A92C-DDE0-EC87-3C82B2B79A26}"/>
    <pc:docChg chg="modSld">
      <pc:chgData name="Amy Fountain" userId="S::a.fountain@springinf.omat.org.uk::120a40e9-581a-402b-9302-45697796f9d7" providerId="AD" clId="Web-{62E5BFE8-A92C-DDE0-EC87-3C82B2B79A26}" dt="2023-01-18T16:12:17.589" v="16" actId="20577"/>
      <pc:docMkLst>
        <pc:docMk/>
      </pc:docMkLst>
      <pc:sldChg chg="modSp">
        <pc:chgData name="Amy Fountain" userId="S::a.fountain@springinf.omat.org.uk::120a40e9-581a-402b-9302-45697796f9d7" providerId="AD" clId="Web-{62E5BFE8-A92C-DDE0-EC87-3C82B2B79A26}" dt="2023-01-18T16:09:33.414" v="8" actId="14100"/>
        <pc:sldMkLst>
          <pc:docMk/>
          <pc:sldMk cId="0" sldId="270"/>
        </pc:sldMkLst>
        <pc:spChg chg="mod">
          <ac:chgData name="Amy Fountain" userId="S::a.fountain@springinf.omat.org.uk::120a40e9-581a-402b-9302-45697796f9d7" providerId="AD" clId="Web-{62E5BFE8-A92C-DDE0-EC87-3C82B2B79A26}" dt="2023-01-18T16:09:33.414" v="8" actId="14100"/>
          <ac:spMkLst>
            <pc:docMk/>
            <pc:sldMk cId="0" sldId="270"/>
            <ac:spMk id="245" creationId="{00000000-0000-0000-0000-000000000000}"/>
          </ac:spMkLst>
        </pc:spChg>
      </pc:sldChg>
      <pc:sldChg chg="modSp">
        <pc:chgData name="Amy Fountain" userId="S::a.fountain@springinf.omat.org.uk::120a40e9-581a-402b-9302-45697796f9d7" providerId="AD" clId="Web-{62E5BFE8-A92C-DDE0-EC87-3C82B2B79A26}" dt="2023-01-18T16:12:17.589" v="16" actId="20577"/>
        <pc:sldMkLst>
          <pc:docMk/>
          <pc:sldMk cId="0" sldId="271"/>
        </pc:sldMkLst>
        <pc:spChg chg="mod">
          <ac:chgData name="Amy Fountain" userId="S::a.fountain@springinf.omat.org.uk::120a40e9-581a-402b-9302-45697796f9d7" providerId="AD" clId="Web-{62E5BFE8-A92C-DDE0-EC87-3C82B2B79A26}" dt="2023-01-18T16:12:17.589" v="16" actId="20577"/>
          <ac:spMkLst>
            <pc:docMk/>
            <pc:sldMk cId="0" sldId="271"/>
            <ac:spMk id="2" creationId="{1A170186-88E1-408C-AAE6-48F2472C21F5}"/>
          </ac:spMkLst>
        </pc:spChg>
      </pc:sldChg>
    </pc:docChg>
  </pc:docChgLst>
  <pc:docChgLst>
    <pc:chgData name="Daniel Youngs" userId="S::d.youngs@springinf.omat.org.uk::eab91fe4-cc37-44b0-b86f-35e7f2e861b7" providerId="AD" clId="Web-{696F2FAB-B5B1-6A8F-F53D-E0ABF0AD081E}"/>
    <pc:docChg chg="modSld">
      <pc:chgData name="Daniel Youngs" userId="S::d.youngs@springinf.omat.org.uk::eab91fe4-cc37-44b0-b86f-35e7f2e861b7" providerId="AD" clId="Web-{696F2FAB-B5B1-6A8F-F53D-E0ABF0AD081E}" dt="2022-10-05T16:28:32.819" v="20" actId="20577"/>
      <pc:docMkLst>
        <pc:docMk/>
      </pc:docMkLst>
      <pc:sldChg chg="modSp">
        <pc:chgData name="Daniel Youngs" userId="S::d.youngs@springinf.omat.org.uk::eab91fe4-cc37-44b0-b86f-35e7f2e861b7" providerId="AD" clId="Web-{696F2FAB-B5B1-6A8F-F53D-E0ABF0AD081E}" dt="2022-10-05T16:28:32.819" v="20" actId="20577"/>
        <pc:sldMkLst>
          <pc:docMk/>
          <pc:sldMk cId="0" sldId="256"/>
        </pc:sldMkLst>
        <pc:spChg chg="mod">
          <ac:chgData name="Daniel Youngs" userId="S::d.youngs@springinf.omat.org.uk::eab91fe4-cc37-44b0-b86f-35e7f2e861b7" providerId="AD" clId="Web-{696F2FAB-B5B1-6A8F-F53D-E0ABF0AD081E}" dt="2022-10-05T16:28:32.819" v="20" actId="20577"/>
          <ac:spMkLst>
            <pc:docMk/>
            <pc:sldMk cId="0" sldId="256"/>
            <ac:spMk id="9" creationId="{00000000-0000-0000-0000-000000000000}"/>
          </ac:spMkLst>
        </pc:spChg>
      </pc:sldChg>
      <pc:sldChg chg="modSp">
        <pc:chgData name="Daniel Youngs" userId="S::d.youngs@springinf.omat.org.uk::eab91fe4-cc37-44b0-b86f-35e7f2e861b7" providerId="AD" clId="Web-{696F2FAB-B5B1-6A8F-F53D-E0ABF0AD081E}" dt="2022-10-05T16:27:53.785" v="8" actId="20577"/>
        <pc:sldMkLst>
          <pc:docMk/>
          <pc:sldMk cId="0" sldId="257"/>
        </pc:sldMkLst>
        <pc:spChg chg="mod">
          <ac:chgData name="Daniel Youngs" userId="S::d.youngs@springinf.omat.org.uk::eab91fe4-cc37-44b0-b86f-35e7f2e861b7" providerId="AD" clId="Web-{696F2FAB-B5B1-6A8F-F53D-E0ABF0AD081E}" dt="2022-10-05T16:27:53.785" v="8" actId="20577"/>
          <ac:spMkLst>
            <pc:docMk/>
            <pc:sldMk cId="0" sldId="257"/>
            <ac:spMk id="96" creationId="{00000000-0000-0000-0000-000000000000}"/>
          </ac:spMkLst>
        </pc:spChg>
      </pc:sldChg>
    </pc:docChg>
  </pc:docChgLst>
  <pc:docChgLst>
    <pc:chgData name="Daniel Youngs" userId="S::d.youngs@springinf.omat.org.uk::eab91fe4-cc37-44b0-b86f-35e7f2e861b7" providerId="AD" clId="Web-{DA085255-0542-DEE0-0AAF-6E1A9F799184}"/>
    <pc:docChg chg="modSld">
      <pc:chgData name="Daniel Youngs" userId="S::d.youngs@springinf.omat.org.uk::eab91fe4-cc37-44b0-b86f-35e7f2e861b7" providerId="AD" clId="Web-{DA085255-0542-DEE0-0AAF-6E1A9F799184}" dt="2022-10-05T16:43:59.646" v="3" actId="20577"/>
      <pc:docMkLst>
        <pc:docMk/>
      </pc:docMkLst>
      <pc:sldChg chg="modSp">
        <pc:chgData name="Daniel Youngs" userId="S::d.youngs@springinf.omat.org.uk::eab91fe4-cc37-44b0-b86f-35e7f2e861b7" providerId="AD" clId="Web-{DA085255-0542-DEE0-0AAF-6E1A9F799184}" dt="2022-10-05T16:43:59.646" v="3" actId="20577"/>
        <pc:sldMkLst>
          <pc:docMk/>
          <pc:sldMk cId="0" sldId="256"/>
        </pc:sldMkLst>
        <pc:spChg chg="mod">
          <ac:chgData name="Daniel Youngs" userId="S::d.youngs@springinf.omat.org.uk::eab91fe4-cc37-44b0-b86f-35e7f2e861b7" providerId="AD" clId="Web-{DA085255-0542-DEE0-0AAF-6E1A9F799184}" dt="2022-10-05T16:43:59.646" v="3" actId="20577"/>
          <ac:spMkLst>
            <pc:docMk/>
            <pc:sldMk cId="0" sldId="256"/>
            <ac:spMk id="9" creationId="{00000000-0000-0000-0000-000000000000}"/>
          </ac:spMkLst>
        </pc:spChg>
      </pc:sldChg>
    </pc:docChg>
  </pc:docChgLst>
  <pc:docChgLst>
    <pc:chgData name="Daniel Youngs" userId="S::d.youngs@springinf.omat.org.uk::eab91fe4-cc37-44b0-b86f-35e7f2e861b7" providerId="AD" clId="Web-{60043B82-1FC5-EBEF-37FC-2960DEF3CF6F}"/>
    <pc:docChg chg="modSld">
      <pc:chgData name="Daniel Youngs" userId="S::d.youngs@springinf.omat.org.uk::eab91fe4-cc37-44b0-b86f-35e7f2e861b7" providerId="AD" clId="Web-{60043B82-1FC5-EBEF-37FC-2960DEF3CF6F}" dt="2022-10-05T16:43:42.382" v="10" actId="20577"/>
      <pc:docMkLst>
        <pc:docMk/>
      </pc:docMkLst>
      <pc:sldChg chg="modSp">
        <pc:chgData name="Daniel Youngs" userId="S::d.youngs@springinf.omat.org.uk::eab91fe4-cc37-44b0-b86f-35e7f2e861b7" providerId="AD" clId="Web-{60043B82-1FC5-EBEF-37FC-2960DEF3CF6F}" dt="2022-10-05T16:43:34.334" v="6" actId="20577"/>
        <pc:sldMkLst>
          <pc:docMk/>
          <pc:sldMk cId="0" sldId="256"/>
        </pc:sldMkLst>
        <pc:spChg chg="mod">
          <ac:chgData name="Daniel Youngs" userId="S::d.youngs@springinf.omat.org.uk::eab91fe4-cc37-44b0-b86f-35e7f2e861b7" providerId="AD" clId="Web-{60043B82-1FC5-EBEF-37FC-2960DEF3CF6F}" dt="2022-10-05T16:43:34.334" v="6" actId="20577"/>
          <ac:spMkLst>
            <pc:docMk/>
            <pc:sldMk cId="0" sldId="256"/>
            <ac:spMk id="9" creationId="{00000000-0000-0000-0000-000000000000}"/>
          </ac:spMkLst>
        </pc:spChg>
      </pc:sldChg>
      <pc:sldChg chg="modSp">
        <pc:chgData name="Daniel Youngs" userId="S::d.youngs@springinf.omat.org.uk::eab91fe4-cc37-44b0-b86f-35e7f2e861b7" providerId="AD" clId="Web-{60043B82-1FC5-EBEF-37FC-2960DEF3CF6F}" dt="2022-10-05T16:43:42.382" v="10" actId="20577"/>
        <pc:sldMkLst>
          <pc:docMk/>
          <pc:sldMk cId="0" sldId="257"/>
        </pc:sldMkLst>
        <pc:spChg chg="mod">
          <ac:chgData name="Daniel Youngs" userId="S::d.youngs@springinf.omat.org.uk::eab91fe4-cc37-44b0-b86f-35e7f2e861b7" providerId="AD" clId="Web-{60043B82-1FC5-EBEF-37FC-2960DEF3CF6F}" dt="2022-10-05T16:43:42.382" v="10" actId="20577"/>
          <ac:spMkLst>
            <pc:docMk/>
            <pc:sldMk cId="0" sldId="257"/>
            <ac:spMk id="96" creationId="{00000000-0000-0000-0000-000000000000}"/>
          </ac:spMkLst>
        </pc:spChg>
      </pc:sldChg>
    </pc:docChg>
  </pc:docChgLst>
  <pc:docChgLst>
    <pc:chgData name="Daniel Youngs" userId="S::d.youngs@springinf.omat.org.uk::eab91fe4-cc37-44b0-b86f-35e7f2e861b7" providerId="AD" clId="Web-{D762BEE7-FDFA-9E18-4C82-844D95E3B27C}"/>
    <pc:docChg chg="modSld">
      <pc:chgData name="Daniel Youngs" userId="S::d.youngs@springinf.omat.org.uk::eab91fe4-cc37-44b0-b86f-35e7f2e861b7" providerId="AD" clId="Web-{D762BEE7-FDFA-9E18-4C82-844D95E3B27C}" dt="2022-10-05T16:38:35.108" v="29" actId="20577"/>
      <pc:docMkLst>
        <pc:docMk/>
      </pc:docMkLst>
      <pc:sldChg chg="modSp">
        <pc:chgData name="Daniel Youngs" userId="S::d.youngs@springinf.omat.org.uk::eab91fe4-cc37-44b0-b86f-35e7f2e861b7" providerId="AD" clId="Web-{D762BEE7-FDFA-9E18-4C82-844D95E3B27C}" dt="2022-10-05T16:38:35.108" v="29" actId="20577"/>
        <pc:sldMkLst>
          <pc:docMk/>
          <pc:sldMk cId="0" sldId="256"/>
        </pc:sldMkLst>
        <pc:spChg chg="mod">
          <ac:chgData name="Daniel Youngs" userId="S::d.youngs@springinf.omat.org.uk::eab91fe4-cc37-44b0-b86f-35e7f2e861b7" providerId="AD" clId="Web-{D762BEE7-FDFA-9E18-4C82-844D95E3B27C}" dt="2022-10-05T16:38:35.108" v="29" actId="20577"/>
          <ac:spMkLst>
            <pc:docMk/>
            <pc:sldMk cId="0" sldId="256"/>
            <ac:spMk id="9" creationId="{00000000-0000-0000-0000-000000000000}"/>
          </ac:spMkLst>
        </pc:spChg>
      </pc:sldChg>
    </pc:docChg>
  </pc:docChgLst>
  <pc:docChgLst>
    <pc:chgData name="Theresa Vint" userId="S::t.vint@springinf.omat.org.uk::c089ac75-051a-4a86-b8cb-92bb99a23a93" providerId="AD" clId="Web-{9DC0042D-BE5C-3950-9C52-EF6656885839}"/>
    <pc:docChg chg="modSld">
      <pc:chgData name="Theresa Vint" userId="S::t.vint@springinf.omat.org.uk::c089ac75-051a-4a86-b8cb-92bb99a23a93" providerId="AD" clId="Web-{9DC0042D-BE5C-3950-9C52-EF6656885839}" dt="2022-10-05T15:42:57.351" v="37" actId="20577"/>
      <pc:docMkLst>
        <pc:docMk/>
      </pc:docMkLst>
      <pc:sldChg chg="modSp">
        <pc:chgData name="Theresa Vint" userId="S::t.vint@springinf.omat.org.uk::c089ac75-051a-4a86-b8cb-92bb99a23a93" providerId="AD" clId="Web-{9DC0042D-BE5C-3950-9C52-EF6656885839}" dt="2022-10-05T15:42:14.489" v="22" actId="20577"/>
        <pc:sldMkLst>
          <pc:docMk/>
          <pc:sldMk cId="0" sldId="257"/>
        </pc:sldMkLst>
        <pc:spChg chg="mod">
          <ac:chgData name="Theresa Vint" userId="S::t.vint@springinf.omat.org.uk::c089ac75-051a-4a86-b8cb-92bb99a23a93" providerId="AD" clId="Web-{9DC0042D-BE5C-3950-9C52-EF6656885839}" dt="2022-10-05T15:42:14.489" v="22" actId="20577"/>
          <ac:spMkLst>
            <pc:docMk/>
            <pc:sldMk cId="0" sldId="257"/>
            <ac:spMk id="101" creationId="{00000000-0000-0000-0000-000000000000}"/>
          </ac:spMkLst>
        </pc:spChg>
      </pc:sldChg>
      <pc:sldChg chg="modSp">
        <pc:chgData name="Theresa Vint" userId="S::t.vint@springinf.omat.org.uk::c089ac75-051a-4a86-b8cb-92bb99a23a93" providerId="AD" clId="Web-{9DC0042D-BE5C-3950-9C52-EF6656885839}" dt="2022-10-05T15:42:57.351" v="37" actId="20577"/>
        <pc:sldMkLst>
          <pc:docMk/>
          <pc:sldMk cId="0" sldId="258"/>
        </pc:sldMkLst>
        <pc:spChg chg="mod">
          <ac:chgData name="Theresa Vint" userId="S::t.vint@springinf.omat.org.uk::c089ac75-051a-4a86-b8cb-92bb99a23a93" providerId="AD" clId="Web-{9DC0042D-BE5C-3950-9C52-EF6656885839}" dt="2022-10-05T15:42:41.303" v="30" actId="20577"/>
          <ac:spMkLst>
            <pc:docMk/>
            <pc:sldMk cId="0" sldId="258"/>
            <ac:spMk id="107" creationId="{00000000-0000-0000-0000-000000000000}"/>
          </ac:spMkLst>
        </pc:spChg>
        <pc:spChg chg="mod">
          <ac:chgData name="Theresa Vint" userId="S::t.vint@springinf.omat.org.uk::c089ac75-051a-4a86-b8cb-92bb99a23a93" providerId="AD" clId="Web-{9DC0042D-BE5C-3950-9C52-EF6656885839}" dt="2022-10-05T15:42:57.351" v="37" actId="20577"/>
          <ac:spMkLst>
            <pc:docMk/>
            <pc:sldMk cId="0" sldId="258"/>
            <ac:spMk id="112" creationId="{00000000-0000-0000-0000-000000000000}"/>
          </ac:spMkLst>
        </pc:spChg>
      </pc:sldChg>
    </pc:docChg>
  </pc:docChgLst>
  <pc:docChgLst>
    <pc:chgData name="Sue Wesson" userId="S::s.wesson@springinf.omat.org.uk::0b83e741-7bca-4882-b293-24eddabe9d3f" providerId="AD" clId="Web-{D0DE1E36-0E74-8021-7FFB-8864F7C18D34}"/>
    <pc:docChg chg="modSld">
      <pc:chgData name="Sue Wesson" userId="S::s.wesson@springinf.omat.org.uk::0b83e741-7bca-4882-b293-24eddabe9d3f" providerId="AD" clId="Web-{D0DE1E36-0E74-8021-7FFB-8864F7C18D34}" dt="2022-10-05T15:18:04.940" v="9" actId="20577"/>
      <pc:docMkLst>
        <pc:docMk/>
      </pc:docMkLst>
      <pc:sldChg chg="modSp">
        <pc:chgData name="Sue Wesson" userId="S::s.wesson@springinf.omat.org.uk::0b83e741-7bca-4882-b293-24eddabe9d3f" providerId="AD" clId="Web-{D0DE1E36-0E74-8021-7FFB-8864F7C18D34}" dt="2022-10-05T15:18:04.940" v="9" actId="20577"/>
        <pc:sldMkLst>
          <pc:docMk/>
          <pc:sldMk cId="0" sldId="256"/>
        </pc:sldMkLst>
        <pc:spChg chg="mod">
          <ac:chgData name="Sue Wesson" userId="S::s.wesson@springinf.omat.org.uk::0b83e741-7bca-4882-b293-24eddabe9d3f" providerId="AD" clId="Web-{D0DE1E36-0E74-8021-7FFB-8864F7C18D34}" dt="2022-10-05T15:18:04.940" v="9" actId="20577"/>
          <ac:spMkLst>
            <pc:docMk/>
            <pc:sldMk cId="0" sldId="256"/>
            <ac:spMk id="9" creationId="{00000000-0000-0000-0000-000000000000}"/>
          </ac:spMkLst>
        </pc:spChg>
      </pc:sldChg>
    </pc:docChg>
  </pc:docChgLst>
  <pc:docChgLst>
    <pc:chgData name="Theresa Vint" userId="S::t.vint@springinf.omat.org.uk::c089ac75-051a-4a86-b8cb-92bb99a23a93" providerId="AD" clId="Web-{C1BDAEB5-018A-2A65-F773-9B4DEFEA9848}"/>
    <pc:docChg chg="modSld">
      <pc:chgData name="Theresa Vint" userId="S::t.vint@springinf.omat.org.uk::c089ac75-051a-4a86-b8cb-92bb99a23a93" providerId="AD" clId="Web-{C1BDAEB5-018A-2A65-F773-9B4DEFEA9848}" dt="2022-10-05T15:40:09.231" v="108" actId="20577"/>
      <pc:docMkLst>
        <pc:docMk/>
      </pc:docMkLst>
      <pc:sldChg chg="modSp">
        <pc:chgData name="Theresa Vint" userId="S::t.vint@springinf.omat.org.uk::c089ac75-051a-4a86-b8cb-92bb99a23a93" providerId="AD" clId="Web-{C1BDAEB5-018A-2A65-F773-9B4DEFEA9848}" dt="2022-10-05T15:39:15.353" v="64" actId="20577"/>
        <pc:sldMkLst>
          <pc:docMk/>
          <pc:sldMk cId="0" sldId="256"/>
        </pc:sldMkLst>
        <pc:spChg chg="mod">
          <ac:chgData name="Theresa Vint" userId="S::t.vint@springinf.omat.org.uk::c089ac75-051a-4a86-b8cb-92bb99a23a93" providerId="AD" clId="Web-{C1BDAEB5-018A-2A65-F773-9B4DEFEA9848}" dt="2022-10-05T15:39:15.353" v="64" actId="20577"/>
          <ac:spMkLst>
            <pc:docMk/>
            <pc:sldMk cId="0" sldId="256"/>
            <ac:spMk id="9" creationId="{00000000-0000-0000-0000-000000000000}"/>
          </ac:spMkLst>
        </pc:spChg>
      </pc:sldChg>
      <pc:sldChg chg="modSp">
        <pc:chgData name="Theresa Vint" userId="S::t.vint@springinf.omat.org.uk::c089ac75-051a-4a86-b8cb-92bb99a23a93" providerId="AD" clId="Web-{C1BDAEB5-018A-2A65-F773-9B4DEFEA9848}" dt="2022-10-05T15:40:09.231" v="108" actId="20577"/>
        <pc:sldMkLst>
          <pc:docMk/>
          <pc:sldMk cId="0" sldId="257"/>
        </pc:sldMkLst>
        <pc:spChg chg="mod">
          <ac:chgData name="Theresa Vint" userId="S::t.vint@springinf.omat.org.uk::c089ac75-051a-4a86-b8cb-92bb99a23a93" providerId="AD" clId="Web-{C1BDAEB5-018A-2A65-F773-9B4DEFEA9848}" dt="2022-10-05T15:40:09.231" v="108" actId="20577"/>
          <ac:spMkLst>
            <pc:docMk/>
            <pc:sldMk cId="0" sldId="257"/>
            <ac:spMk id="96" creationId="{00000000-0000-0000-0000-000000000000}"/>
          </ac:spMkLst>
        </pc:spChg>
        <pc:spChg chg="mod">
          <ac:chgData name="Theresa Vint" userId="S::t.vint@springinf.omat.org.uk::c089ac75-051a-4a86-b8cb-92bb99a23a93" providerId="AD" clId="Web-{C1BDAEB5-018A-2A65-F773-9B4DEFEA9848}" dt="2022-10-05T15:39:40.745" v="80" actId="20577"/>
          <ac:spMkLst>
            <pc:docMk/>
            <pc:sldMk cId="0" sldId="257"/>
            <ac:spMk id="101" creationId="{00000000-0000-0000-0000-000000000000}"/>
          </ac:spMkLst>
        </pc:spChg>
      </pc:sldChg>
      <pc:sldChg chg="modSp">
        <pc:chgData name="Theresa Vint" userId="S::t.vint@springinf.omat.org.uk::c089ac75-051a-4a86-b8cb-92bb99a23a93" providerId="AD" clId="Web-{C1BDAEB5-018A-2A65-F773-9B4DEFEA9848}" dt="2022-10-05T15:38:29.616" v="57" actId="20577"/>
        <pc:sldMkLst>
          <pc:docMk/>
          <pc:sldMk cId="0" sldId="258"/>
        </pc:sldMkLst>
        <pc:spChg chg="mod">
          <ac:chgData name="Theresa Vint" userId="S::t.vint@springinf.omat.org.uk::c089ac75-051a-4a86-b8cb-92bb99a23a93" providerId="AD" clId="Web-{C1BDAEB5-018A-2A65-F773-9B4DEFEA9848}" dt="2022-10-05T15:38:29.616" v="57" actId="20577"/>
          <ac:spMkLst>
            <pc:docMk/>
            <pc:sldMk cId="0" sldId="258"/>
            <ac:spMk id="112"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43B1695B-A9DF-428A-9524-FE3329F98B66}" type="datetimeFigureOut">
              <a:rPr lang="en-GB" smtClean="0"/>
              <a:t>21/02/2023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7A4342F-4042-4234-9F97-41D105858FBF}" type="slidenum">
              <a:rPr lang="en-GB" smtClean="0"/>
              <a:t>‹#›</a:t>
            </a:fld>
            <a:endParaRPr lang="en-GB"/>
          </a:p>
        </p:txBody>
      </p:sp>
    </p:spTree>
    <p:extLst>
      <p:ext uri="{BB962C8B-B14F-4D97-AF65-F5344CB8AC3E}">
        <p14:creationId xmlns:p14="http://schemas.microsoft.com/office/powerpoint/2010/main" val="238060811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92075" y="744538"/>
            <a:ext cx="6615113"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extLst>
      <p:ext uri="{BB962C8B-B14F-4D97-AF65-F5344CB8AC3E}">
        <p14:creationId xmlns:p14="http://schemas.microsoft.com/office/powerpoint/2010/main" val="344813257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82" name="Google Shape;82;p1: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4430330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1"/>
        <p:cNvGrpSpPr/>
        <p:nvPr/>
      </p:nvGrpSpPr>
      <p:grpSpPr>
        <a:xfrm>
          <a:off x="0" y="0"/>
          <a:ext cx="0" cy="0"/>
          <a:chOff x="0" y="0"/>
          <a:chExt cx="0" cy="0"/>
        </a:xfrm>
      </p:grpSpPr>
      <p:sp>
        <p:nvSpPr>
          <p:cNvPr id="92" name="Google Shape;92;p2: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93" name="Google Shape;93;p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117627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2291919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p3: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04" name="Google Shape;104;p3: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256033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1970985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9506044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420623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0"/>
        <p:cNvGrpSpPr/>
        <p:nvPr/>
      </p:nvGrpSpPr>
      <p:grpSpPr>
        <a:xfrm>
          <a:off x="0" y="0"/>
          <a:ext cx="0" cy="0"/>
          <a:chOff x="0" y="0"/>
          <a:chExt cx="0" cy="0"/>
        </a:xfrm>
      </p:grpSpPr>
      <p:sp>
        <p:nvSpPr>
          <p:cNvPr id="141" name="Google Shape;141;p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142" name="Google Shape;142;p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944344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p15: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39" name="Google Shape;239;p1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9813928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4711425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0415918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600945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0043673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8430880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7"/>
        <p:cNvGrpSpPr/>
        <p:nvPr/>
      </p:nvGrpSpPr>
      <p:grpSpPr>
        <a:xfrm>
          <a:off x="0" y="0"/>
          <a:ext cx="0" cy="0"/>
          <a:chOff x="0" y="0"/>
          <a:chExt cx="0" cy="0"/>
        </a:xfrm>
      </p:grpSpPr>
      <p:sp>
        <p:nvSpPr>
          <p:cNvPr id="248" name="Google Shape;248;p16:notes"/>
          <p:cNvSpPr txBox="1">
            <a:spLocks noGrp="1"/>
          </p:cNvSpPr>
          <p:nvPr>
            <p:ph type="body" idx="1"/>
          </p:nvPr>
        </p:nvSpPr>
        <p:spPr>
          <a:xfrm>
            <a:off x="679768" y="4715153"/>
            <a:ext cx="5438140" cy="4466987"/>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249" name="Google Shape;249;p16: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967283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48A87A34-81AB-432B-8DAE-1953F412C126}" type="datetimeFigureOut">
              <a:rPr lang="en-US" smtClean="0"/>
              <a:pPr/>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389576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32715996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765264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486576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48A87A34-81AB-432B-8DAE-1953F412C126}" type="datetimeFigureOut">
              <a:rPr lang="en-US" smtClean="0"/>
              <a:t>2/21/2023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6475751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8A87A34-81AB-432B-8DAE-1953F412C126}" type="datetimeFigureOut">
              <a:rPr lang="en-US" smtClean="0"/>
              <a:t>2/21/2023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537930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smtClean="0"/>
              <a:t>2/21/2023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42510662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8008224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smtClean="0"/>
              <a:t>2/21/2023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9721970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12963203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8A87A34-81AB-432B-8DAE-1953F412C126}" type="datetimeFigureOut">
              <a:rPr lang="en-US" smtClean="0"/>
              <a:t>2/21/2023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22F896-40B5-4ADD-8801-0D06FADFA095}" type="slidenum">
              <a:rPr lang="en-US" smtClean="0"/>
              <a:t>‹#›</a:t>
            </a:fld>
            <a:endParaRPr lang="en-US"/>
          </a:p>
        </p:txBody>
      </p:sp>
    </p:spTree>
    <p:extLst>
      <p:ext uri="{BB962C8B-B14F-4D97-AF65-F5344CB8AC3E}">
        <p14:creationId xmlns:p14="http://schemas.microsoft.com/office/powerpoint/2010/main" val="25812401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8A87A34-81AB-432B-8DAE-1953F412C126}" type="datetimeFigureOut">
              <a:rPr lang="en-US" smtClean="0"/>
              <a:pPr/>
              <a:t>2/21/2023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a:p>
        </p:txBody>
      </p:sp>
    </p:spTree>
    <p:extLst>
      <p:ext uri="{BB962C8B-B14F-4D97-AF65-F5344CB8AC3E}">
        <p14:creationId xmlns:p14="http://schemas.microsoft.com/office/powerpoint/2010/main" val="273545158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1.png"/></Relationships>
</file>

<file path=ppt/slides/_rels/slide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sp>
        <p:nvSpPr>
          <p:cNvPr id="86" name="Google Shape;86;p1"/>
          <p:cNvSpPr/>
          <p:nvPr/>
        </p:nvSpPr>
        <p:spPr>
          <a:xfrm>
            <a:off x="0" y="0"/>
            <a:ext cx="2152357" cy="6858000"/>
          </a:xfrm>
          <a:prstGeom prst="rect">
            <a:avLst/>
          </a:prstGeom>
          <a:solidFill>
            <a:srgbClr val="DC1506"/>
          </a:solidFill>
          <a:ln w="12700" cap="flat" cmpd="sng">
            <a:solidFill>
              <a:schemeClr val="accent2">
                <a:lumMod val="60000"/>
                <a:lumOff val="40000"/>
              </a:schemeClr>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8" name="Google Shape;88;p1"/>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sp>
        <p:nvSpPr>
          <p:cNvPr id="7" name="Title 6">
            <a:extLst>
              <a:ext uri="{FF2B5EF4-FFF2-40B4-BE49-F238E27FC236}">
                <a16:creationId xmlns="" xmlns:a16="http://schemas.microsoft.com/office/drawing/2014/main" id="{F4F5730E-852E-4AE3-A09B-543386252DB8}"/>
              </a:ext>
            </a:extLst>
          </p:cNvPr>
          <p:cNvSpPr>
            <a:spLocks noGrp="1"/>
          </p:cNvSpPr>
          <p:nvPr>
            <p:ph type="ctrTitle"/>
          </p:nvPr>
        </p:nvSpPr>
        <p:spPr>
          <a:xfrm>
            <a:off x="2487283" y="4472288"/>
            <a:ext cx="9144000" cy="2387600"/>
          </a:xfrm>
        </p:spPr>
        <p:txBody>
          <a:bodyPr>
            <a:normAutofit/>
          </a:bodyPr>
          <a:lstStyle/>
          <a:p>
            <a:r>
              <a:rPr lang="en-US"/>
              <a:t/>
            </a:r>
            <a:br>
              <a:rPr lang="en-US"/>
            </a:br>
            <a:endParaRPr lang="en-US" sz="1400"/>
          </a:p>
          <a:p>
            <a:endParaRPr lang="en-US" sz="1400"/>
          </a:p>
        </p:txBody>
      </p:sp>
      <p:sp>
        <p:nvSpPr>
          <p:cNvPr id="8" name="Google Shape;96;p2">
            <a:extLst>
              <a:ext uri="{FF2B5EF4-FFF2-40B4-BE49-F238E27FC236}">
                <a16:creationId xmlns="" xmlns:a16="http://schemas.microsoft.com/office/drawing/2014/main" id="{CDCDB4F8-74F1-4CBC-8594-846C98F0C5D3}"/>
              </a:ext>
            </a:extLst>
          </p:cNvPr>
          <p:cNvSpPr txBox="1">
            <a:spLocks/>
          </p:cNvSpPr>
          <p:nvPr/>
        </p:nvSpPr>
        <p:spPr>
          <a:xfrm>
            <a:off x="2487283" y="3654533"/>
            <a:ext cx="9144000" cy="3587261"/>
          </a:xfrm>
          <a:prstGeom prst="rect">
            <a:avLst/>
          </a:prstGeom>
          <a:noFill/>
          <a:ln>
            <a:noFill/>
          </a:ln>
        </p:spPr>
        <p:txBody>
          <a:bodyPr spcFirstLastPara="1" wrap="square" lIns="91425" tIns="45700" rIns="91425" bIns="45700" anchor="b" anchorCtr="0">
            <a:normAutofit/>
          </a:bodyPr>
          <a:lstStyle>
            <a:defPPr marR="0" lvl="0" algn="l" rtl="0">
              <a:lnSpc>
                <a:spcPct val="100000"/>
              </a:lnSpc>
              <a:spcBef>
                <a:spcPts val="0"/>
              </a:spcBef>
              <a:spcAft>
                <a:spcPts val="0"/>
              </a:spcAft>
            </a:defPPr>
            <a:lvl1pPr marR="0" lvl="0" algn="ctr" rtl="0">
              <a:lnSpc>
                <a:spcPct val="90000"/>
              </a:lnSpc>
              <a:spcBef>
                <a:spcPts val="0"/>
              </a:spcBef>
              <a:spcAft>
                <a:spcPts val="0"/>
              </a:spcAft>
              <a:buClr>
                <a:schemeClr val="dk1"/>
              </a:buClr>
              <a:buSzPts val="6000"/>
              <a:buFont typeface="Calibri"/>
              <a:buNone/>
              <a:defRPr sz="60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lang="en-US" sz="9600"/>
          </a:p>
          <a:p>
            <a:endParaRPr lang="en-US" sz="6400" b="1"/>
          </a:p>
          <a:p>
            <a:endParaRPr lang="en-US" sz="16600">
              <a:latin typeface="Sassoon Penpals Joined" panose="02000400000000000000" pitchFamily="50" charset="0"/>
            </a:endParaRPr>
          </a:p>
        </p:txBody>
      </p:sp>
      <p:pic>
        <p:nvPicPr>
          <p:cNvPr id="3" name="Picture 2"/>
          <p:cNvPicPr>
            <a:picLocks noChangeAspect="1"/>
          </p:cNvPicPr>
          <p:nvPr/>
        </p:nvPicPr>
        <p:blipFill>
          <a:blip r:embed="rId3"/>
          <a:stretch>
            <a:fillRect/>
          </a:stretch>
        </p:blipFill>
        <p:spPr>
          <a:xfrm>
            <a:off x="455017" y="325363"/>
            <a:ext cx="1285875" cy="638175"/>
          </a:xfrm>
          <a:prstGeom prst="rect">
            <a:avLst/>
          </a:prstGeom>
        </p:spPr>
      </p:pic>
      <p:sp>
        <p:nvSpPr>
          <p:cNvPr id="9" name="Google Shape;245;p15"/>
          <p:cNvSpPr txBox="1"/>
          <p:nvPr/>
        </p:nvSpPr>
        <p:spPr>
          <a:xfrm>
            <a:off x="2332505" y="618356"/>
            <a:ext cx="9172754" cy="4918015"/>
          </a:xfrm>
          <a:prstGeom prst="rect">
            <a:avLst/>
          </a:prstGeom>
          <a:noFill/>
          <a:ln>
            <a:noFill/>
          </a:ln>
        </p:spPr>
        <p:txBody>
          <a:bodyPr spcFirstLastPara="1" wrap="square" lIns="91425" tIns="45700" rIns="91425" bIns="45700" anchor="b" anchorCtr="0">
            <a:normAutofit fontScale="75000" lnSpcReduction="20000"/>
          </a:bodyPr>
          <a:lstStyle/>
          <a:p>
            <a:pPr algn="ctr">
              <a:lnSpc>
                <a:spcPct val="90000"/>
              </a:lnSpc>
            </a:pPr>
            <a:endParaRPr lang="en-US" sz="9600" b="1">
              <a:solidFill>
                <a:srgbClr val="FF0000"/>
              </a:solidFill>
              <a:latin typeface="Times New Roman"/>
              <a:cs typeface="Calibri"/>
            </a:endParaRPr>
          </a:p>
          <a:p>
            <a:pPr algn="ctr">
              <a:lnSpc>
                <a:spcPct val="90000"/>
              </a:lnSpc>
            </a:pPr>
            <a:endParaRPr lang="en-US" sz="9600" b="1">
              <a:solidFill>
                <a:srgbClr val="FF0000"/>
              </a:solidFill>
              <a:latin typeface="Times New Roman"/>
              <a:cs typeface="Calibri"/>
            </a:endParaRPr>
          </a:p>
          <a:p>
            <a:pPr algn="ctr">
              <a:lnSpc>
                <a:spcPct val="90000"/>
              </a:lnSpc>
            </a:pPr>
            <a:endParaRPr lang="en-US" sz="10700" b="1">
              <a:latin typeface="+mj-lt"/>
              <a:cs typeface="Calibri"/>
            </a:endParaRPr>
          </a:p>
          <a:p>
            <a:pPr algn="ctr">
              <a:lnSpc>
                <a:spcPct val="90000"/>
              </a:lnSpc>
            </a:pPr>
            <a:r>
              <a:rPr lang="en-US" sz="10700" b="1">
                <a:latin typeface="+mj-lt"/>
                <a:cs typeface="Calibri"/>
              </a:rPr>
              <a:t>Art &amp; Design</a:t>
            </a:r>
            <a:endParaRPr lang="en-US" b="1">
              <a:latin typeface="+mj-lt"/>
            </a:endParaRPr>
          </a:p>
          <a:p>
            <a:pPr algn="ctr">
              <a:lnSpc>
                <a:spcPct val="90000"/>
              </a:lnSpc>
            </a:pPr>
            <a:endParaRPr lang="en-US" sz="9200" b="1">
              <a:solidFill>
                <a:srgbClr val="FF0000"/>
              </a:solidFill>
              <a:latin typeface="Calibri"/>
              <a:ea typeface="Calibri"/>
              <a:cs typeface="Calibri"/>
              <a:sym typeface="Calibri"/>
            </a:endParaRPr>
          </a:p>
          <a:p>
            <a:pPr algn="ctr">
              <a:lnSpc>
                <a:spcPct val="90000"/>
              </a:lnSpc>
            </a:pPr>
            <a:r>
              <a:rPr lang="en-US" sz="9600" b="1">
                <a:solidFill>
                  <a:schemeClr val="dk1"/>
                </a:solidFill>
                <a:latin typeface="Calibri"/>
                <a:ea typeface="Calibri"/>
                <a:cs typeface="Calibri"/>
                <a:sym typeface="Calibri"/>
              </a:rPr>
              <a:t>Intent</a:t>
            </a:r>
            <a:endParaRPr lang="en-US" sz="9600" b="1">
              <a:solidFill>
                <a:schemeClr val="dk1"/>
              </a:solidFill>
              <a:latin typeface="Calibri"/>
              <a:ea typeface="Calibri"/>
              <a:cs typeface="Calibri"/>
            </a:endParaRPr>
          </a:p>
          <a:p>
            <a:pPr algn="ctr">
              <a:lnSpc>
                <a:spcPct val="90000"/>
              </a:lnSpc>
            </a:pPr>
            <a:endParaRPr lang="en-US" sz="6600" b="1">
              <a:solidFill>
                <a:schemeClr val="dk1"/>
              </a:solidFill>
              <a:latin typeface="Calibri"/>
              <a:ea typeface="Calibri"/>
              <a:cs typeface="Calibri"/>
            </a:endParaRPr>
          </a:p>
          <a:p>
            <a:pPr algn="ctr">
              <a:lnSpc>
                <a:spcPct val="90000"/>
              </a:lnSpc>
            </a:pPr>
            <a:endParaRPr lang="en-US" sz="6600" b="1">
              <a:solidFill>
                <a:schemeClr val="dk1"/>
              </a:solidFill>
              <a:ea typeface="+mn-lt"/>
              <a:cs typeface="+mn-lt"/>
            </a:endParaRPr>
          </a:p>
          <a:p>
            <a:pPr>
              <a:lnSpc>
                <a:spcPct val="90000"/>
              </a:lnSpc>
            </a:pPr>
            <a:endParaRPr lang="en-US" sz="6600">
              <a:cs typeface="Calibri" panose="020F0502020204030204"/>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4"/>
        <p:cNvGrpSpPr/>
        <p:nvPr/>
      </p:nvGrpSpPr>
      <p:grpSpPr>
        <a:xfrm>
          <a:off x="0" y="0"/>
          <a:ext cx="0" cy="0"/>
          <a:chOff x="0" y="0"/>
          <a:chExt cx="0" cy="0"/>
        </a:xfrm>
      </p:grpSpPr>
      <p:sp>
        <p:nvSpPr>
          <p:cNvPr id="96" name="Google Shape;96;p2"/>
          <p:cNvSpPr txBox="1">
            <a:spLocks noGrp="1"/>
          </p:cNvSpPr>
          <p:nvPr>
            <p:ph type="ctrTitle"/>
          </p:nvPr>
        </p:nvSpPr>
        <p:spPr>
          <a:xfrm>
            <a:off x="2686292" y="229111"/>
            <a:ext cx="8971472" cy="1045397"/>
          </a:xfrm>
          <a:prstGeom prst="rect">
            <a:avLst/>
          </a:prstGeom>
          <a:noFill/>
          <a:ln>
            <a:noFill/>
          </a:ln>
        </p:spPr>
        <p:txBody>
          <a:bodyPr spcFirstLastPara="1" wrap="square" lIns="91425" tIns="45700" rIns="91425" bIns="45700" anchor="b" anchorCtr="0">
            <a:normAutofit/>
          </a:bodyPr>
          <a:lstStyle/>
          <a:p>
            <a:pPr>
              <a:spcBef>
                <a:spcPts val="0"/>
              </a:spcBef>
            </a:pPr>
            <a:r>
              <a:rPr lang="en-US" sz="6700" b="1">
                <a:latin typeface="Calibri"/>
                <a:cs typeface="Calibri"/>
              </a:rPr>
              <a:t>Art &amp; Design</a:t>
            </a:r>
          </a:p>
        </p:txBody>
      </p:sp>
      <p:sp>
        <p:nvSpPr>
          <p:cNvPr id="101" name="Google Shape;101;p2"/>
          <p:cNvSpPr txBox="1">
            <a:spLocks noGrp="1"/>
          </p:cNvSpPr>
          <p:nvPr>
            <p:ph type="subTitle" idx="1"/>
          </p:nvPr>
        </p:nvSpPr>
        <p:spPr>
          <a:xfrm>
            <a:off x="2511122" y="1515979"/>
            <a:ext cx="9554805" cy="4860758"/>
          </a:xfrm>
          <a:prstGeom prst="rect">
            <a:avLst/>
          </a:prstGeom>
          <a:noFill/>
          <a:ln>
            <a:noFill/>
          </a:ln>
        </p:spPr>
        <p:txBody>
          <a:bodyPr spcFirstLastPara="1" wrap="square" lIns="91425" tIns="45700" rIns="91425" bIns="45700" anchor="t" anchorCtr="0">
            <a:noAutofit/>
          </a:bodyPr>
          <a:lstStyle/>
          <a:p>
            <a:pPr algn="l"/>
            <a:r>
              <a:rPr lang="en-US" b="1">
                <a:ea typeface="+mn-lt"/>
                <a:cs typeface="+mn-lt"/>
              </a:rPr>
              <a:t>Aims of the Art &amp; Design</a:t>
            </a:r>
            <a:r>
              <a:rPr lang="en-US" b="1">
                <a:solidFill>
                  <a:srgbClr val="FF0000"/>
                </a:solidFill>
                <a:ea typeface="+mn-lt"/>
                <a:cs typeface="+mn-lt"/>
              </a:rPr>
              <a:t> </a:t>
            </a:r>
            <a:r>
              <a:rPr lang="en-US" b="1">
                <a:ea typeface="+mn-lt"/>
                <a:cs typeface="+mn-lt"/>
              </a:rPr>
              <a:t>Curriculum: </a:t>
            </a:r>
          </a:p>
          <a:p>
            <a:r>
              <a:rPr lang="en-US" sz="2200">
                <a:ea typeface="+mn-lt"/>
                <a:cs typeface="+mn-lt"/>
              </a:rPr>
              <a:t>At Springfield Infant School and Nursery, we intend for children to become expressive, free and imaginative when using a wide variety of media. Throughout their time at Springfield, we should provide them with a range of experiences, as well as the skills necessary, to enable them to express themselves creatively. The purpose of teaching art is to provide children with an opportunity to communicate their self-reflection externally, as many children often cannot find the words to express how they are feeling and/or their opinion on a subject – through arts, we may enable them to show this through the use of a variety of artistic skills. </a:t>
            </a:r>
          </a:p>
          <a:p>
            <a:r>
              <a:rPr lang="en-US" sz="2200">
                <a:ea typeface="+mn-lt"/>
                <a:cs typeface="+mn-lt"/>
              </a:rPr>
              <a:t>Children should learn to appreciate and critique their own, their peers’ and examples of art from around the world, including artwork from a variety of cultures, both past and present. They should recognise that art is not only created by ‘famous artists,’ but that it is a communication tool in the skill repertoire of designers, book illustrators, architects, film makers etc.</a:t>
            </a:r>
            <a:endParaRPr lang="en-US" sz="2200">
              <a:cs typeface="Calibri"/>
            </a:endParaRPr>
          </a:p>
          <a:p>
            <a:pPr algn="just"/>
            <a:endParaRPr lang="en-US"/>
          </a:p>
        </p:txBody>
      </p:sp>
      <p:sp>
        <p:nvSpPr>
          <p:cNvPr id="9" name="Google Shape;86;p1">
            <a:extLst>
              <a:ext uri="{FF2B5EF4-FFF2-40B4-BE49-F238E27FC236}">
                <a16:creationId xmlns="" xmlns:a16="http://schemas.microsoft.com/office/drawing/2014/main" id="{4A8FB25F-9371-479B-9CC2-2A164654F418}"/>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 name="Google Shape;88;p1">
            <a:extLst>
              <a:ext uri="{FF2B5EF4-FFF2-40B4-BE49-F238E27FC236}">
                <a16:creationId xmlns="" xmlns:a16="http://schemas.microsoft.com/office/drawing/2014/main" id="{329414A7-93A6-4DE1-BF58-7B7D04797C35}"/>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a:bodyPr>
          <a:lstStyle/>
          <a:p>
            <a:pPr marL="0" lvl="0" indent="0" algn="ctr">
              <a:lnSpc>
                <a:spcPct val="90000"/>
              </a:lnSpc>
              <a:spcBef>
                <a:spcPts val="0"/>
              </a:spcBef>
              <a:spcAft>
                <a:spcPts val="0"/>
              </a:spcAft>
              <a:buNone/>
            </a:pPr>
            <a:r>
              <a:rPr lang="en-US" sz="4400" b="1">
                <a:latin typeface="Calibri"/>
                <a:cs typeface="Calibri"/>
              </a:rPr>
              <a:t>Art &amp; Design</a:t>
            </a:r>
            <a:endParaRPr lang="en-US">
              <a:latin typeface="Calibri"/>
              <a:cs typeface="Calibri"/>
            </a:endParaRPr>
          </a:p>
        </p:txBody>
      </p:sp>
      <p:sp>
        <p:nvSpPr>
          <p:cNvPr id="112" name="Google Shape;112;p3"/>
          <p:cNvSpPr txBox="1">
            <a:spLocks noGrp="1"/>
          </p:cNvSpPr>
          <p:nvPr>
            <p:ph type="subTitle" idx="1"/>
          </p:nvPr>
        </p:nvSpPr>
        <p:spPr>
          <a:xfrm>
            <a:off x="2381969" y="1061535"/>
            <a:ext cx="9727676" cy="5731195"/>
          </a:xfrm>
          <a:prstGeom prst="rect">
            <a:avLst/>
          </a:prstGeom>
          <a:noFill/>
          <a:ln>
            <a:noFill/>
          </a:ln>
        </p:spPr>
        <p:txBody>
          <a:bodyPr spcFirstLastPara="1" wrap="square" lIns="91425" tIns="45700" rIns="91425" bIns="45700" anchor="t" anchorCtr="0">
            <a:noAutofit/>
          </a:bodyPr>
          <a:lstStyle/>
          <a:p>
            <a:pPr marR="0" lvl="0" algn="l" rtl="0">
              <a:spcAft>
                <a:spcPts val="0"/>
              </a:spcAft>
              <a:buClr>
                <a:schemeClr val="dk1"/>
              </a:buClr>
              <a:buFont typeface="Arial"/>
              <a:buNone/>
            </a:pPr>
            <a:r>
              <a:rPr lang="en-US" sz="2800" b="1">
                <a:latin typeface="Calibri"/>
                <a:cs typeface="Calibri"/>
                <a:sym typeface="Arial"/>
              </a:rPr>
              <a:t>Aims </a:t>
            </a:r>
            <a:r>
              <a:rPr lang="en-US" sz="2800" b="1" i="0">
                <a:latin typeface="Calibri"/>
                <a:cs typeface="Calibri"/>
                <a:sym typeface="Arial"/>
              </a:rPr>
              <a:t>of </a:t>
            </a:r>
            <a:r>
              <a:rPr lang="en-US" sz="2800" b="1">
                <a:latin typeface="Calibri"/>
                <a:cs typeface="Calibri"/>
                <a:sym typeface="Arial"/>
              </a:rPr>
              <a:t>the Art &amp; Design</a:t>
            </a:r>
            <a:r>
              <a:rPr lang="en-US" sz="2800" b="1">
                <a:solidFill>
                  <a:srgbClr val="FF0000"/>
                </a:solidFill>
                <a:latin typeface="Calibri"/>
                <a:cs typeface="Calibri"/>
                <a:sym typeface="Arial"/>
              </a:rPr>
              <a:t> </a:t>
            </a:r>
            <a:r>
              <a:rPr lang="en-US" sz="2800" b="1">
                <a:latin typeface="Calibri"/>
                <a:cs typeface="Calibri"/>
                <a:sym typeface="Arial"/>
              </a:rPr>
              <a:t>Curriculum</a:t>
            </a:r>
            <a:endParaRPr lang="en-US" sz="2800">
              <a:latin typeface="Calibri"/>
              <a:cs typeface="Calibri"/>
            </a:endParaRPr>
          </a:p>
          <a:p>
            <a:pPr algn="l"/>
            <a:r>
              <a:rPr lang="en-US" sz="2000">
                <a:latin typeface="Calibri"/>
                <a:ea typeface="Arial"/>
                <a:cs typeface="Calibri"/>
                <a:sym typeface="Arial"/>
              </a:rPr>
              <a:t>The national curriculum for</a:t>
            </a:r>
            <a:r>
              <a:rPr lang="en-US" sz="2000">
                <a:solidFill>
                  <a:srgbClr val="FF0000"/>
                </a:solidFill>
                <a:latin typeface="Calibri"/>
                <a:ea typeface="Arial"/>
                <a:cs typeface="Calibri"/>
                <a:sym typeface="Arial"/>
              </a:rPr>
              <a:t> </a:t>
            </a:r>
            <a:r>
              <a:rPr lang="en-US" sz="2000">
                <a:latin typeface="Calibri"/>
                <a:ea typeface="Arial"/>
                <a:cs typeface="Calibri"/>
                <a:sym typeface="Arial"/>
              </a:rPr>
              <a:t>Art</a:t>
            </a:r>
            <a:r>
              <a:rPr lang="en-US" sz="2000">
                <a:solidFill>
                  <a:srgbClr val="FF0000"/>
                </a:solidFill>
                <a:latin typeface="Calibri"/>
                <a:ea typeface="Arial"/>
                <a:cs typeface="Calibri"/>
                <a:sym typeface="Arial"/>
              </a:rPr>
              <a:t> </a:t>
            </a:r>
            <a:r>
              <a:rPr lang="en-US" sz="2000">
                <a:latin typeface="Calibri"/>
                <a:ea typeface="Arial"/>
                <a:cs typeface="Calibri"/>
                <a:sym typeface="Arial"/>
              </a:rPr>
              <a:t>&amp; Design aims </a:t>
            </a:r>
            <a:r>
              <a:rPr lang="en-US" sz="2000" b="0" i="0" u="none" strike="noStrike" cap="none">
                <a:latin typeface="Calibri"/>
                <a:ea typeface="Arial"/>
                <a:cs typeface="Calibri"/>
                <a:sym typeface="Arial"/>
              </a:rPr>
              <a:t>to</a:t>
            </a:r>
            <a:r>
              <a:rPr lang="en-US" sz="2000">
                <a:latin typeface="Calibri"/>
                <a:ea typeface="Arial"/>
                <a:cs typeface="Calibri"/>
                <a:sym typeface="Arial"/>
              </a:rPr>
              <a:t> ensure that all pupils</a:t>
            </a:r>
            <a:r>
              <a:rPr lang="en-US" sz="2000" b="0" i="0" u="none" strike="noStrike" cap="none">
                <a:latin typeface="Calibri"/>
                <a:ea typeface="Arial"/>
                <a:cs typeface="Calibri"/>
                <a:sym typeface="Arial"/>
              </a:rPr>
              <a:t>:</a:t>
            </a:r>
            <a:endParaRPr lang="en-US" sz="2000">
              <a:latin typeface="Calibri"/>
              <a:cs typeface="Calibri"/>
              <a:sym typeface="Arial"/>
            </a:endParaRPr>
          </a:p>
          <a:p>
            <a:pPr marL="342900" indent="-342900" algn="l">
              <a:buFont typeface="Arial" panose="020B0604020202020204" pitchFamily="34" charset="0"/>
              <a:buChar char="•"/>
            </a:pPr>
            <a:r>
              <a:rPr lang="en-US" sz="2000">
                <a:cs typeface="Arial"/>
              </a:rPr>
              <a:t>Produce creative work, exploring their ideas and recording their experiences</a:t>
            </a:r>
          </a:p>
          <a:p>
            <a:pPr marL="342900" indent="-342900" algn="l">
              <a:buFont typeface="Arial" panose="020B0604020202020204" pitchFamily="34" charset="0"/>
              <a:buChar char="•"/>
            </a:pPr>
            <a:r>
              <a:rPr lang="en-US" sz="2000">
                <a:cs typeface="Arial"/>
              </a:rPr>
              <a:t>Become proficient in drawing, painting, sculpture and other art, craft and design technqiues</a:t>
            </a:r>
          </a:p>
          <a:p>
            <a:pPr marL="342900" indent="-342900" algn="l">
              <a:buFont typeface="Arial" panose="020B0604020202020204" pitchFamily="34" charset="0"/>
              <a:buChar char="•"/>
            </a:pPr>
            <a:r>
              <a:rPr lang="en-US" sz="2000">
                <a:cs typeface="Arial"/>
              </a:rPr>
              <a:t>Evaluate and analyse creative works using the language of art, craft and design</a:t>
            </a:r>
          </a:p>
          <a:p>
            <a:pPr marL="342900" indent="-342900" algn="l">
              <a:buFont typeface="Arial" panose="020B0604020202020204" pitchFamily="34" charset="0"/>
              <a:buChar char="•"/>
            </a:pPr>
            <a:r>
              <a:rPr lang="en-US" sz="2000">
                <a:cs typeface="Arial"/>
              </a:rPr>
              <a:t>Know about great artists, craft makers and designers, and understand the historical and cultural development of their art forms. </a:t>
            </a:r>
          </a:p>
          <a:p>
            <a:pPr>
              <a:buClr>
                <a:schemeClr val="dk1"/>
              </a:buClr>
              <a:buSzPts val="2000"/>
            </a:pPr>
            <a:endParaRPr lang="en-US" sz="2000">
              <a:cs typeface="Calibri" panose="020F0502020204030204"/>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7" name="Google Shape;107;p3"/>
          <p:cNvSpPr txBox="1">
            <a:spLocks noGrp="1"/>
          </p:cNvSpPr>
          <p:nvPr>
            <p:ph type="ctrTitle"/>
          </p:nvPr>
        </p:nvSpPr>
        <p:spPr>
          <a:xfrm>
            <a:off x="2266950" y="37151"/>
            <a:ext cx="9144000" cy="871538"/>
          </a:xfrm>
          <a:prstGeom prst="rect">
            <a:avLst/>
          </a:prstGeom>
          <a:noFill/>
          <a:ln>
            <a:noFill/>
          </a:ln>
        </p:spPr>
        <p:txBody>
          <a:bodyPr spcFirstLastPara="1" wrap="square" lIns="91425" tIns="45700" rIns="91425" bIns="45700" anchor="b" anchorCtr="0">
            <a:normAutofit fontScale="90000"/>
          </a:bodyPr>
          <a:lstStyle/>
          <a:p>
            <a:pPr marL="0" lvl="0" indent="0" algn="ctr">
              <a:lnSpc>
                <a:spcPct val="90000"/>
              </a:lnSpc>
              <a:spcBef>
                <a:spcPts val="0"/>
              </a:spcBef>
              <a:spcAft>
                <a:spcPts val="0"/>
              </a:spcAft>
              <a:buNone/>
            </a:pPr>
            <a:r>
              <a:rPr lang="en-US" b="1">
                <a:latin typeface="Calibri"/>
                <a:cs typeface="Calibri"/>
              </a:rPr>
              <a:t> Art &amp; Design</a:t>
            </a:r>
          </a:p>
        </p:txBody>
      </p:sp>
      <p:sp>
        <p:nvSpPr>
          <p:cNvPr id="112" name="Google Shape;112;p3"/>
          <p:cNvSpPr txBox="1">
            <a:spLocks noGrp="1"/>
          </p:cNvSpPr>
          <p:nvPr>
            <p:ph type="subTitle" idx="1"/>
          </p:nvPr>
        </p:nvSpPr>
        <p:spPr>
          <a:xfrm>
            <a:off x="2511122" y="689142"/>
            <a:ext cx="9296356" cy="5731195"/>
          </a:xfrm>
          <a:prstGeom prst="rect">
            <a:avLst/>
          </a:prstGeom>
          <a:noFill/>
          <a:ln>
            <a:noFill/>
          </a:ln>
        </p:spPr>
        <p:txBody>
          <a:bodyPr spcFirstLastPara="1" wrap="square" lIns="91425" tIns="45700" rIns="91425" bIns="45700" anchor="t" anchorCtr="0">
            <a:noAutofit/>
          </a:bodyPr>
          <a:lstStyle/>
          <a:p>
            <a:pPr marL="0" marR="0" lvl="0" indent="0" algn="l">
              <a:lnSpc>
                <a:spcPct val="100000"/>
              </a:lnSpc>
              <a:spcBef>
                <a:spcPts val="0"/>
              </a:spcBef>
              <a:spcAft>
                <a:spcPts val="0"/>
              </a:spcAft>
              <a:buSzPts val="2000"/>
            </a:pPr>
            <a:endParaRPr lang="en-US" b="1" dirty="0">
              <a:latin typeface="Calibri"/>
              <a:cs typeface="Arial"/>
            </a:endParaRPr>
          </a:p>
          <a:p>
            <a:pPr algn="l">
              <a:spcBef>
                <a:spcPts val="0"/>
              </a:spcBef>
            </a:pPr>
            <a:r>
              <a:rPr lang="en-US" sz="2800" b="1" dirty="0">
                <a:cs typeface="Calibri"/>
              </a:rPr>
              <a:t>Early Years</a:t>
            </a:r>
          </a:p>
          <a:p>
            <a:pPr algn="l">
              <a:spcBef>
                <a:spcPts val="0"/>
              </a:spcBef>
            </a:pPr>
            <a:endParaRPr lang="en-US" sz="2000" dirty="0">
              <a:cs typeface="Calibri"/>
            </a:endParaRPr>
          </a:p>
          <a:p>
            <a:pPr algn="l">
              <a:spcBef>
                <a:spcPts val="0"/>
              </a:spcBef>
            </a:pPr>
            <a:r>
              <a:rPr lang="en-US" sz="2200" dirty="0">
                <a:cs typeface="Calibri"/>
              </a:rPr>
              <a:t>In Early Years, Art</a:t>
            </a:r>
            <a:r>
              <a:rPr lang="en-US" sz="2200" dirty="0">
                <a:solidFill>
                  <a:srgbClr val="FF0000"/>
                </a:solidFill>
                <a:cs typeface="Calibri"/>
              </a:rPr>
              <a:t> </a:t>
            </a:r>
            <a:r>
              <a:rPr lang="en-US" sz="2200" dirty="0">
                <a:cs typeface="Calibri"/>
              </a:rPr>
              <a:t>is taught through Expressive Arts and Design. Our curriculum is designed to provide children with regular opportunities to engage with the arts, enabling them to explore and play with a wide range of media and materials. Children are encouraged to do this by: </a:t>
            </a:r>
          </a:p>
          <a:p>
            <a:pPr marL="342900" indent="-342900" algn="l">
              <a:spcBef>
                <a:spcPts val="0"/>
              </a:spcBef>
              <a:buFont typeface="Arial" panose="020B0604020202020204" pitchFamily="34" charset="0"/>
              <a:buChar char="•"/>
            </a:pPr>
            <a:r>
              <a:rPr lang="en-US" sz="2200" dirty="0">
                <a:cs typeface="Calibri"/>
              </a:rPr>
              <a:t>Exploring colours and how colours can be changed through combining and mixing </a:t>
            </a:r>
          </a:p>
          <a:p>
            <a:pPr marL="342900" indent="-342900" algn="l">
              <a:spcBef>
                <a:spcPts val="0"/>
              </a:spcBef>
              <a:buFont typeface="Arial" panose="020B0604020202020204" pitchFamily="34" charset="0"/>
              <a:buChar char="•"/>
            </a:pPr>
            <a:r>
              <a:rPr lang="en-US" sz="2200" dirty="0">
                <a:cs typeface="Calibri"/>
              </a:rPr>
              <a:t>Using drawing to represent actions and objects based on imagination, observation and experience</a:t>
            </a:r>
          </a:p>
          <a:p>
            <a:pPr marL="342900" indent="-342900" algn="l">
              <a:spcBef>
                <a:spcPts val="0"/>
              </a:spcBef>
              <a:buFont typeface="Arial" panose="020B0604020202020204" pitchFamily="34" charset="0"/>
              <a:buChar char="•"/>
            </a:pPr>
            <a:r>
              <a:rPr lang="en-US" sz="2200" dirty="0">
                <a:cs typeface="Calibri"/>
              </a:rPr>
              <a:t>Using everyday materials to explore, understand and represent their world – their ideas, interests and fascinations</a:t>
            </a:r>
          </a:p>
          <a:p>
            <a:pPr marL="342900" indent="-342900" algn="l">
              <a:spcBef>
                <a:spcPts val="0"/>
              </a:spcBef>
              <a:buFont typeface="Arial" panose="020B0604020202020204" pitchFamily="34" charset="0"/>
              <a:buChar char="•"/>
            </a:pPr>
            <a:r>
              <a:rPr lang="en-US" sz="2200" dirty="0">
                <a:cs typeface="Calibri"/>
              </a:rPr>
              <a:t>Using tools for purpose, as well as showing increased control in holding, using and manipulating these tools, including paintbrushes, scissors etc. </a:t>
            </a:r>
          </a:p>
          <a:p>
            <a:pPr marL="342900" indent="-342900" algn="l">
              <a:spcBef>
                <a:spcPts val="0"/>
              </a:spcBef>
              <a:buFont typeface="Arial" panose="020B0604020202020204" pitchFamily="34" charset="0"/>
              <a:buChar char="•"/>
            </a:pPr>
            <a:r>
              <a:rPr lang="en-US" sz="2200" dirty="0">
                <a:cs typeface="Calibri"/>
              </a:rPr>
              <a:t>Exploring different materials freely, developing their own ideas and deciding how to use them</a:t>
            </a:r>
          </a:p>
          <a:p>
            <a:pPr marL="342900" indent="-342900" algn="l">
              <a:spcBef>
                <a:spcPts val="0"/>
              </a:spcBef>
              <a:buFont typeface="Arial" panose="020B0604020202020204" pitchFamily="34" charset="0"/>
              <a:buChar char="•"/>
            </a:pPr>
            <a:r>
              <a:rPr lang="en-US" sz="2200" dirty="0">
                <a:cs typeface="Calibri"/>
              </a:rPr>
              <a:t>Creating collaboratively, sharing ideas, resources and skills. </a:t>
            </a:r>
          </a:p>
          <a:p>
            <a:pPr marL="342900" indent="-342900" algn="l">
              <a:spcBef>
                <a:spcPts val="0"/>
              </a:spcBef>
              <a:buFont typeface="Arial" panose="020B0604020202020204" pitchFamily="34" charset="0"/>
              <a:buChar char="•"/>
            </a:pPr>
            <a:endParaRPr lang="en-US" sz="2200" dirty="0">
              <a:cs typeface="Calibri"/>
            </a:endParaRPr>
          </a:p>
          <a:p>
            <a:pPr marL="342900" indent="-342900" algn="l">
              <a:spcBef>
                <a:spcPts val="0"/>
              </a:spcBef>
              <a:buFont typeface="Arial" panose="020B0604020202020204" pitchFamily="34" charset="0"/>
              <a:buChar char="•"/>
            </a:pPr>
            <a:endParaRPr lang="en-US" dirty="0">
              <a:cs typeface="Calibri"/>
            </a:endParaRPr>
          </a:p>
          <a:p>
            <a:pPr marL="342900" indent="-342900" algn="l">
              <a:spcBef>
                <a:spcPts val="0"/>
              </a:spcBef>
              <a:buFont typeface="Arial" panose="020B0604020202020204" pitchFamily="34" charset="0"/>
              <a:buChar char="•"/>
            </a:pPr>
            <a:endParaRPr lang="en-US" dirty="0">
              <a:cs typeface="Calibri"/>
            </a:endParaRPr>
          </a:p>
          <a:p>
            <a:pPr algn="l">
              <a:spcBef>
                <a:spcPts val="0"/>
              </a:spcBef>
            </a:pPr>
            <a:endParaRPr lang="en-US" sz="2000" i="1" dirty="0">
              <a:cs typeface="Calibri"/>
            </a:endParaRPr>
          </a:p>
        </p:txBody>
      </p:sp>
      <p:sp>
        <p:nvSpPr>
          <p:cNvPr id="113" name="Google Shape;113;p3"/>
          <p:cNvSpPr/>
          <p:nvPr/>
        </p:nvSpPr>
        <p:spPr>
          <a:xfrm>
            <a:off x="0" y="0"/>
            <a:ext cx="12192000" cy="15875"/>
          </a:xfrm>
          <a:prstGeom prst="rect">
            <a:avLst/>
          </a:prstGeom>
          <a:solidFill>
            <a:srgbClr val="000000"/>
          </a:solidFill>
          <a:ln w="9525" cap="flat" cmpd="sng">
            <a:solidFill>
              <a:schemeClr val="dk1"/>
            </a:solidFill>
            <a:prstDash val="solid"/>
            <a:miter lim="800000"/>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0" name="Google Shape;86;p1">
            <a:extLst>
              <a:ext uri="{FF2B5EF4-FFF2-40B4-BE49-F238E27FC236}">
                <a16:creationId xmlns="" xmlns:a16="http://schemas.microsoft.com/office/drawing/2014/main" id="{58602E39-170F-4CA8-B270-80098F1CA1B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 xmlns:a16="http://schemas.microsoft.com/office/drawing/2014/main" id="{9A1CFF53-4FC4-4006-A5B0-D77088441518}"/>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9" name="Picture 8"/>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20204059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5" name="Rectangle 4">
            <a:extLst>
              <a:ext uri="{FF2B5EF4-FFF2-40B4-BE49-F238E27FC236}">
                <a16:creationId xmlns="" xmlns:a16="http://schemas.microsoft.com/office/drawing/2014/main" id="{13C16D39-36DA-4F22-A10E-A97DF431D596}"/>
              </a:ext>
            </a:extLst>
          </p:cNvPr>
          <p:cNvSpPr/>
          <p:nvPr/>
        </p:nvSpPr>
        <p:spPr>
          <a:xfrm>
            <a:off x="2360762" y="800819"/>
            <a:ext cx="1222074" cy="92015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 xmlns:a16="http://schemas.microsoft.com/office/drawing/2014/main" id="{18AE8D5C-B57C-485A-80F8-D09BADFEC05C}"/>
              </a:ext>
            </a:extLst>
          </p:cNvPr>
          <p:cNvSpPr/>
          <p:nvPr/>
        </p:nvSpPr>
        <p:spPr>
          <a:xfrm>
            <a:off x="5725063" y="570780"/>
            <a:ext cx="2631055" cy="69011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 xmlns:a16="http://schemas.microsoft.com/office/drawing/2014/main" id="{3EC3C737-17A3-43DD-B2D2-01FD8F13E8AA}"/>
              </a:ext>
            </a:extLst>
          </p:cNvPr>
          <p:cNvSpPr txBox="1"/>
          <p:nvPr/>
        </p:nvSpPr>
        <p:spPr>
          <a:xfrm>
            <a:off x="2360762" y="217179"/>
            <a:ext cx="9596776" cy="523220"/>
          </a:xfrm>
          <a:prstGeom prst="rect">
            <a:avLst/>
          </a:prstGeom>
          <a:noFill/>
        </p:spPr>
        <p:txBody>
          <a:bodyPr wrap="square" lIns="91440" tIns="45720" rIns="91440" bIns="45720" rtlCol="0" anchor="t">
            <a:spAutoFit/>
          </a:bodyPr>
          <a:lstStyle/>
          <a:p>
            <a:r>
              <a:rPr lang="en-GB" sz="2800" b="1">
                <a:latin typeface="Calibri"/>
                <a:cs typeface="Calibri"/>
              </a:rPr>
              <a:t>Content and sequence - </a:t>
            </a:r>
            <a:r>
              <a:rPr lang="en-GB" sz="2400">
                <a:latin typeface="Calibri"/>
                <a:cs typeface="Calibri"/>
              </a:rPr>
              <a:t>EYFS to Key Stage 1</a:t>
            </a:r>
          </a:p>
        </p:txBody>
      </p:sp>
      <p:sp>
        <p:nvSpPr>
          <p:cNvPr id="12" name="Google Shape;86;p1">
            <a:extLst>
              <a:ext uri="{FF2B5EF4-FFF2-40B4-BE49-F238E27FC236}">
                <a16:creationId xmlns="" xmlns:a16="http://schemas.microsoft.com/office/drawing/2014/main" id="{366BEC32-D32A-411B-AE25-AC2E1C5FB863}"/>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4" name="Google Shape;88;p1">
            <a:extLst>
              <a:ext uri="{FF2B5EF4-FFF2-40B4-BE49-F238E27FC236}">
                <a16:creationId xmlns="" xmlns:a16="http://schemas.microsoft.com/office/drawing/2014/main" id="{B2F99051-5FCF-42EA-8FDC-01A7EDA64AD1}"/>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0" name="Picture 9"/>
          <p:cNvPicPr>
            <a:picLocks noChangeAspect="1"/>
          </p:cNvPicPr>
          <p:nvPr/>
        </p:nvPicPr>
        <p:blipFill>
          <a:blip r:embed="rId3"/>
          <a:stretch>
            <a:fillRect/>
          </a:stretch>
        </p:blipFill>
        <p:spPr>
          <a:xfrm>
            <a:off x="399125" y="325363"/>
            <a:ext cx="1285875" cy="638175"/>
          </a:xfrm>
          <a:prstGeom prst="rect">
            <a:avLst/>
          </a:prstGeom>
        </p:spPr>
      </p:pic>
      <p:pic>
        <p:nvPicPr>
          <p:cNvPr id="3" name="Picture 2"/>
          <p:cNvPicPr>
            <a:picLocks noChangeAspect="1"/>
          </p:cNvPicPr>
          <p:nvPr/>
        </p:nvPicPr>
        <p:blipFill>
          <a:blip r:embed="rId4"/>
          <a:stretch>
            <a:fillRect/>
          </a:stretch>
        </p:blipFill>
        <p:spPr>
          <a:xfrm>
            <a:off x="2511122" y="800819"/>
            <a:ext cx="9497890" cy="5736459"/>
          </a:xfrm>
          <a:prstGeom prst="rect">
            <a:avLst/>
          </a:prstGeom>
        </p:spPr>
      </p:pic>
    </p:spTree>
    <p:extLst>
      <p:ext uri="{BB962C8B-B14F-4D97-AF65-F5344CB8AC3E}">
        <p14:creationId xmlns:p14="http://schemas.microsoft.com/office/powerpoint/2010/main" val="406765290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5" name="Google Shape;145;p6"/>
          <p:cNvSpPr txBox="1">
            <a:spLocks noGrp="1"/>
          </p:cNvSpPr>
          <p:nvPr>
            <p:ph type="subTitle" idx="1"/>
          </p:nvPr>
        </p:nvSpPr>
        <p:spPr>
          <a:xfrm>
            <a:off x="2470047" y="392022"/>
            <a:ext cx="9310392" cy="6191657"/>
          </a:xfrm>
          <a:prstGeom prst="rect">
            <a:avLst/>
          </a:prstGeom>
          <a:noFill/>
          <a:ln>
            <a:noFill/>
          </a:ln>
        </p:spPr>
        <p:txBody>
          <a:bodyPr spcFirstLastPara="1" wrap="square" lIns="91425" tIns="45700" rIns="91425" bIns="45700" anchor="t" anchorCtr="0">
            <a:normAutofit/>
          </a:bodyPr>
          <a:lstStyle/>
          <a:p>
            <a:pPr marL="0" indent="0" algn="l">
              <a:spcBef>
                <a:spcPts val="0"/>
              </a:spcBef>
            </a:pPr>
            <a:r>
              <a:rPr lang="en-US" sz="2800" b="1" u="sng">
                <a:latin typeface="Calibri" panose="020F0502020204030204" pitchFamily="34" charset="0"/>
                <a:cs typeface="Calibri" panose="020F0502020204030204" pitchFamily="34" charset="0"/>
              </a:rPr>
              <a:t>Spaced Retrieval Practice Approach </a:t>
            </a:r>
            <a:endParaRPr lang="en-US" sz="3600" b="1" u="sng">
              <a:latin typeface="Calibri" panose="020F0502020204030204" pitchFamily="34" charset="0"/>
              <a:cs typeface="Calibri" panose="020F0502020204030204" pitchFamily="34" charset="0"/>
            </a:endParaRPr>
          </a:p>
          <a:p>
            <a:pPr marL="0" indent="0" algn="l">
              <a:spcBef>
                <a:spcPts val="0"/>
              </a:spcBef>
            </a:pPr>
            <a:endParaRPr lang="en-US" sz="2800" b="1">
              <a:latin typeface="Calibri" panose="020F0502020204030204" pitchFamily="34" charset="0"/>
              <a:cs typeface="Calibri" panose="020F0502020204030204" pitchFamily="34" charset="0"/>
            </a:endParaRPr>
          </a:p>
          <a:p>
            <a:pPr algn="l">
              <a:spcBef>
                <a:spcPts val="0"/>
              </a:spcBef>
            </a:pPr>
            <a:endParaRPr lang="en-US" sz="2800">
              <a:latin typeface="Calibri" panose="020F0502020204030204" pitchFamily="34" charset="0"/>
              <a:cs typeface="Calibri" panose="020F0502020204030204" pitchFamily="34" charset="0"/>
            </a:endParaRPr>
          </a:p>
          <a:p>
            <a:pPr algn="l">
              <a:spcBef>
                <a:spcPts val="0"/>
              </a:spcBef>
            </a:pPr>
            <a:r>
              <a:rPr lang="en-US">
                <a:latin typeface="Calibri" panose="020F0502020204030204" pitchFamily="34" charset="0"/>
                <a:cs typeface="Calibri" panose="020F0502020204030204" pitchFamily="34" charset="0"/>
              </a:rPr>
              <a:t>Our Art &amp; Design curriculum is delivered through a series of modules which are deliberately spaced throughout the academic year with opportunities to introduce and revisit key concepts.  This approach enables staff to deepen pupil understanding and embed learning. </a:t>
            </a:r>
          </a:p>
          <a:p>
            <a:pPr algn="l">
              <a:spcBef>
                <a:spcPts val="0"/>
              </a:spcBef>
            </a:pPr>
            <a:endParaRPr lang="en-US">
              <a:latin typeface="Calibri" panose="020F0502020204030204" pitchFamily="34" charset="0"/>
              <a:cs typeface="Calibri" panose="020F0502020204030204" pitchFamily="34" charset="0"/>
            </a:endParaRPr>
          </a:p>
          <a:p>
            <a:pPr algn="l">
              <a:spcBef>
                <a:spcPts val="0"/>
              </a:spcBef>
            </a:pPr>
            <a:r>
              <a:rPr lang="en-GB">
                <a:latin typeface="Calibri" panose="020F0502020204030204" pitchFamily="34" charset="0"/>
                <a:cs typeface="Calibri" panose="020F0502020204030204" pitchFamily="34" charset="0"/>
              </a:rPr>
              <a:t>Our curriculum maps clearly show how our CUSP curriculum delivers (introduces and revisits) the National Curriculum expectations for Art &amp; Design within and across year groups. </a:t>
            </a:r>
            <a:endParaRPr lang="en-US">
              <a:latin typeface="Calibri" panose="020F0502020204030204" pitchFamily="34" charset="0"/>
              <a:cs typeface="Calibri" panose="020F0502020204030204" pitchFamily="34" charset="0"/>
            </a:endParaRPr>
          </a:p>
        </p:txBody>
      </p:sp>
      <p:sp>
        <p:nvSpPr>
          <p:cNvPr id="7" name="Google Shape;86;p1">
            <a:extLst>
              <a:ext uri="{FF2B5EF4-FFF2-40B4-BE49-F238E27FC236}">
                <a16:creationId xmlns="" xmlns:a16="http://schemas.microsoft.com/office/drawing/2014/main" id="{29A7F84E-39F4-4220-9960-B704231C03F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36E1172D-EB59-4D19-BFDF-60B6D44E171C}"/>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034228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551482" y="-158449"/>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latin typeface="Calibri"/>
                <a:ea typeface="Calibri"/>
                <a:cs typeface="Calibri"/>
                <a:sym typeface="Calibri"/>
              </a:rPr>
              <a:t>Year </a:t>
            </a:r>
            <a:r>
              <a:rPr lang="en-US" sz="4000" b="1">
                <a:latin typeface="Calibri"/>
                <a:cs typeface="Calibri"/>
              </a:rPr>
              <a:t>1 &amp; 2 Overview</a:t>
            </a:r>
            <a:endParaRPr lang="en-US" sz="4000">
              <a:latin typeface="Calibri"/>
              <a:ea typeface="Calibri"/>
              <a:cs typeface="Calibri"/>
            </a:endParaRPr>
          </a:p>
        </p:txBody>
      </p:sp>
      <p:sp>
        <p:nvSpPr>
          <p:cNvPr id="10" name="Google Shape;86;p1">
            <a:extLst>
              <a:ext uri="{FF2B5EF4-FFF2-40B4-BE49-F238E27FC236}">
                <a16:creationId xmlns=""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pic>
        <p:nvPicPr>
          <p:cNvPr id="4" name="Picture 3"/>
          <p:cNvPicPr>
            <a:picLocks noChangeAspect="1"/>
          </p:cNvPicPr>
          <p:nvPr/>
        </p:nvPicPr>
        <p:blipFill>
          <a:blip r:embed="rId4"/>
          <a:stretch>
            <a:fillRect/>
          </a:stretch>
        </p:blipFill>
        <p:spPr>
          <a:xfrm>
            <a:off x="2280550" y="2364764"/>
            <a:ext cx="9685863" cy="1456959"/>
          </a:xfrm>
          <a:prstGeom prst="rect">
            <a:avLst/>
          </a:prstGeom>
        </p:spPr>
      </p:pic>
    </p:spTree>
    <p:extLst>
      <p:ext uri="{BB962C8B-B14F-4D97-AF65-F5344CB8AC3E}">
        <p14:creationId xmlns:p14="http://schemas.microsoft.com/office/powerpoint/2010/main" val="10427975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43"/>
        <p:cNvGrpSpPr/>
        <p:nvPr/>
      </p:nvGrpSpPr>
      <p:grpSpPr>
        <a:xfrm>
          <a:off x="0" y="0"/>
          <a:ext cx="0" cy="0"/>
          <a:chOff x="0" y="0"/>
          <a:chExt cx="0" cy="0"/>
        </a:xfrm>
      </p:grpSpPr>
      <p:sp>
        <p:nvSpPr>
          <p:cNvPr id="144" name="Google Shape;144;p6"/>
          <p:cNvSpPr txBox="1">
            <a:spLocks noGrp="1"/>
          </p:cNvSpPr>
          <p:nvPr>
            <p:ph type="ctrTitle"/>
          </p:nvPr>
        </p:nvSpPr>
        <p:spPr>
          <a:xfrm>
            <a:off x="2640481" y="-366148"/>
            <a:ext cx="9144000" cy="1383021"/>
          </a:xfrm>
          <a:prstGeom prst="rect">
            <a:avLst/>
          </a:prstGeom>
          <a:noFill/>
          <a:ln>
            <a:noFill/>
          </a:ln>
        </p:spPr>
        <p:txBody>
          <a:bodyPr spcFirstLastPara="1" wrap="square" lIns="91425" tIns="45700" rIns="91425" bIns="45700" anchor="b" anchorCtr="0">
            <a:normAutofit/>
          </a:bodyPr>
          <a:lstStyle/>
          <a:p>
            <a:pPr>
              <a:buSzPts val="4000"/>
            </a:pPr>
            <a:r>
              <a:rPr lang="en-US" sz="4000" b="1">
                <a:latin typeface="Calibri"/>
                <a:ea typeface="Calibri"/>
                <a:cs typeface="Calibri"/>
                <a:sym typeface="Calibri"/>
              </a:rPr>
              <a:t>Year </a:t>
            </a:r>
            <a:r>
              <a:rPr lang="en-US" sz="4000" b="1">
                <a:latin typeface="Calibri"/>
                <a:cs typeface="Calibri"/>
              </a:rPr>
              <a:t>1 &amp; 2 Progression Map</a:t>
            </a:r>
            <a:endParaRPr lang="en-US" sz="4000">
              <a:latin typeface="Calibri"/>
              <a:ea typeface="Calibri"/>
              <a:cs typeface="Calibri"/>
            </a:endParaRPr>
          </a:p>
        </p:txBody>
      </p:sp>
      <p:sp>
        <p:nvSpPr>
          <p:cNvPr id="10" name="Google Shape;86;p1">
            <a:extLst>
              <a:ext uri="{FF2B5EF4-FFF2-40B4-BE49-F238E27FC236}">
                <a16:creationId xmlns="" xmlns:a16="http://schemas.microsoft.com/office/drawing/2014/main" id="{D30D5D6B-AA64-4E1F-9A6B-E97118E3ACC6}"/>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1" name="Google Shape;88;p1">
            <a:extLst>
              <a:ext uri="{FF2B5EF4-FFF2-40B4-BE49-F238E27FC236}">
                <a16:creationId xmlns="" xmlns:a16="http://schemas.microsoft.com/office/drawing/2014/main" id="{05C52427-0003-42CB-8075-C85B570035F0}"/>
              </a:ext>
            </a:extLst>
          </p:cNvPr>
          <p:cNvSpPr txBox="1"/>
          <p:nvPr/>
        </p:nvSpPr>
        <p:spPr>
          <a:xfrm rot="-5400000">
            <a:off x="-545624" y="2831465"/>
            <a:ext cx="3255328" cy="144655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8800" b="1" i="0" u="none" strike="noStrike" cap="none">
                <a:solidFill>
                  <a:schemeClr val="lt1"/>
                </a:solidFill>
                <a:latin typeface="Calibri"/>
                <a:ea typeface="Calibri"/>
                <a:cs typeface="Calibri"/>
                <a:sym typeface="Calibri"/>
              </a:rPr>
              <a:t>Intent</a:t>
            </a:r>
            <a:endParaRPr sz="8800" b="1">
              <a:solidFill>
                <a:schemeClr val="lt1"/>
              </a:solidFill>
              <a:latin typeface="Calibri"/>
              <a:ea typeface="Calibri"/>
              <a:cs typeface="Calibri"/>
              <a:sym typeface="Calibri"/>
            </a:endParaRPr>
          </a:p>
        </p:txBody>
      </p:sp>
      <p:pic>
        <p:nvPicPr>
          <p:cNvPr id="8" name="Picture 7"/>
          <p:cNvPicPr>
            <a:picLocks noChangeAspect="1"/>
          </p:cNvPicPr>
          <p:nvPr/>
        </p:nvPicPr>
        <p:blipFill>
          <a:blip r:embed="rId3"/>
          <a:stretch>
            <a:fillRect/>
          </a:stretch>
        </p:blipFill>
        <p:spPr>
          <a:xfrm>
            <a:off x="399125" y="325363"/>
            <a:ext cx="1285875" cy="638175"/>
          </a:xfrm>
          <a:prstGeom prst="rect">
            <a:avLst/>
          </a:prstGeom>
        </p:spPr>
      </p:pic>
      <p:graphicFrame>
        <p:nvGraphicFramePr>
          <p:cNvPr id="5" name="Table 4"/>
          <p:cNvGraphicFramePr>
            <a:graphicFrameLocks noGrp="1"/>
          </p:cNvGraphicFramePr>
          <p:nvPr>
            <p:extLst>
              <p:ext uri="{D42A27DB-BD31-4B8C-83A1-F6EECF244321}">
                <p14:modId xmlns:p14="http://schemas.microsoft.com/office/powerpoint/2010/main" val="2926514476"/>
              </p:ext>
            </p:extLst>
          </p:nvPr>
        </p:nvGraphicFramePr>
        <p:xfrm>
          <a:off x="2310940" y="1323831"/>
          <a:ext cx="9803082" cy="4672131"/>
        </p:xfrm>
        <a:graphic>
          <a:graphicData uri="http://schemas.openxmlformats.org/drawingml/2006/table">
            <a:tbl>
              <a:tblPr firstRow="1" firstCol="1" bandRow="1"/>
              <a:tblGrid>
                <a:gridCol w="5346600">
                  <a:extLst>
                    <a:ext uri="{9D8B030D-6E8A-4147-A177-3AD203B41FA5}">
                      <a16:colId xmlns="" xmlns:a16="http://schemas.microsoft.com/office/drawing/2014/main" val="20000"/>
                    </a:ext>
                  </a:extLst>
                </a:gridCol>
                <a:gridCol w="743074">
                  <a:extLst>
                    <a:ext uri="{9D8B030D-6E8A-4147-A177-3AD203B41FA5}">
                      <a16:colId xmlns="" xmlns:a16="http://schemas.microsoft.com/office/drawing/2014/main" val="20001"/>
                    </a:ext>
                  </a:extLst>
                </a:gridCol>
                <a:gridCol w="743074">
                  <a:extLst>
                    <a:ext uri="{9D8B030D-6E8A-4147-A177-3AD203B41FA5}">
                      <a16:colId xmlns="" xmlns:a16="http://schemas.microsoft.com/office/drawing/2014/main" val="20002"/>
                    </a:ext>
                  </a:extLst>
                </a:gridCol>
                <a:gridCol w="743074">
                  <a:extLst>
                    <a:ext uri="{9D8B030D-6E8A-4147-A177-3AD203B41FA5}">
                      <a16:colId xmlns="" xmlns:a16="http://schemas.microsoft.com/office/drawing/2014/main" val="20003"/>
                    </a:ext>
                  </a:extLst>
                </a:gridCol>
                <a:gridCol w="743074">
                  <a:extLst>
                    <a:ext uri="{9D8B030D-6E8A-4147-A177-3AD203B41FA5}">
                      <a16:colId xmlns="" xmlns:a16="http://schemas.microsoft.com/office/drawing/2014/main" val="20004"/>
                    </a:ext>
                  </a:extLst>
                </a:gridCol>
                <a:gridCol w="743074">
                  <a:extLst>
                    <a:ext uri="{9D8B030D-6E8A-4147-A177-3AD203B41FA5}">
                      <a16:colId xmlns="" xmlns:a16="http://schemas.microsoft.com/office/drawing/2014/main" val="20005"/>
                    </a:ext>
                  </a:extLst>
                </a:gridCol>
                <a:gridCol w="741112">
                  <a:extLst>
                    <a:ext uri="{9D8B030D-6E8A-4147-A177-3AD203B41FA5}">
                      <a16:colId xmlns="" xmlns:a16="http://schemas.microsoft.com/office/drawing/2014/main" val="20006"/>
                    </a:ext>
                  </a:extLst>
                </a:gridCol>
              </a:tblGrid>
              <a:tr h="183741">
                <a:tc rowSpan="2">
                  <a:txBody>
                    <a:bodyPr/>
                    <a:lstStyle/>
                    <a:p>
                      <a:pPr algn="l">
                        <a:lnSpc>
                          <a:spcPct val="115000"/>
                        </a:lnSpc>
                        <a:spcAft>
                          <a:spcPts val="1000"/>
                        </a:spcAft>
                      </a:pPr>
                      <a:r>
                        <a:rPr lang="en-GB" sz="1000" b="1">
                          <a:solidFill>
                            <a:srgbClr val="000000"/>
                          </a:solidFill>
                          <a:effectLst/>
                          <a:latin typeface="Avenir Book"/>
                          <a:ea typeface="Calibri" panose="020F0502020204030204" pitchFamily="34" charset="0"/>
                          <a:cs typeface="Times New Roman" panose="02020603050405020304" pitchFamily="18" charset="0"/>
                        </a:rPr>
                        <a:t>Art National Curriculum Expectations KS1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C000"/>
                    </a:solidFill>
                  </a:tcPr>
                </a:tc>
                <a:tc gridSpan="3">
                  <a:txBody>
                    <a:bodyPr/>
                    <a:lstStyle/>
                    <a:p>
                      <a:pPr algn="ctr">
                        <a:lnSpc>
                          <a:spcPct val="115000"/>
                        </a:lnSpc>
                        <a:spcAft>
                          <a:spcPts val="1000"/>
                        </a:spcAft>
                      </a:pPr>
                      <a:r>
                        <a:rPr lang="en-GB" sz="1000" b="1">
                          <a:effectLst/>
                          <a:latin typeface="Avenir Book"/>
                          <a:ea typeface="Calibri" panose="020F0502020204030204" pitchFamily="34" charset="0"/>
                          <a:cs typeface="Times New Roman" panose="02020603050405020304" pitchFamily="18" charset="0"/>
                        </a:rPr>
                        <a:t>Year 1</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tc gridSpan="3">
                  <a:txBody>
                    <a:bodyPr/>
                    <a:lstStyle/>
                    <a:p>
                      <a:pPr algn="ctr">
                        <a:lnSpc>
                          <a:spcPct val="115000"/>
                        </a:lnSpc>
                        <a:spcAft>
                          <a:spcPts val="1000"/>
                        </a:spcAft>
                      </a:pPr>
                      <a:r>
                        <a:rPr lang="en-GB" sz="1000" b="1">
                          <a:effectLst/>
                          <a:latin typeface="Avenir Book"/>
                          <a:ea typeface="Calibri" panose="020F0502020204030204" pitchFamily="34" charset="0"/>
                          <a:cs typeface="Times New Roman" panose="02020603050405020304" pitchFamily="18" charset="0"/>
                        </a:rPr>
                        <a:t>Year 2</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n-GB"/>
                    </a:p>
                  </a:txBody>
                  <a:tcPr/>
                </a:tc>
                <a:tc hMerge="1">
                  <a:txBody>
                    <a:bodyPr/>
                    <a:lstStyle/>
                    <a:p>
                      <a:endParaRPr lang="en-GB"/>
                    </a:p>
                  </a:txBody>
                  <a:tcPr/>
                </a:tc>
                <a:extLst>
                  <a:ext uri="{0D108BD9-81ED-4DB2-BD59-A6C34878D82A}">
                    <a16:rowId xmlns="" xmlns:a16="http://schemas.microsoft.com/office/drawing/2014/main" val="10000"/>
                  </a:ext>
                </a:extLst>
              </a:tr>
              <a:tr h="183741">
                <a:tc vMerge="1">
                  <a:txBody>
                    <a:bodyPr/>
                    <a:lstStyle/>
                    <a:p>
                      <a:endParaRPr lang="en-GB"/>
                    </a:p>
                  </a:txBody>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Autumn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Spring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Summer</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Autumn</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Spring</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1000"/>
                        </a:spcAft>
                      </a:pPr>
                      <a:r>
                        <a:rPr lang="en-GB" sz="900">
                          <a:effectLst/>
                          <a:latin typeface="Avenir Book"/>
                          <a:ea typeface="Calibri" panose="020F0502020204030204" pitchFamily="34" charset="0"/>
                          <a:cs typeface="Times New Roman" panose="02020603050405020304" pitchFamily="18" charset="0"/>
                        </a:rPr>
                        <a:t>Summer</a:t>
                      </a:r>
                      <a:endParaRPr lang="en-GB" sz="1000">
                        <a:effectLst/>
                        <a:latin typeface="Calibri" panose="020F0502020204030204" pitchFamily="34" charset="0"/>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001"/>
                  </a:ext>
                </a:extLst>
              </a:tr>
              <a:tr h="952469">
                <a:tc>
                  <a:txBody>
                    <a:bodyPr/>
                    <a:lstStyle/>
                    <a:p>
                      <a:pPr algn="l">
                        <a:lnSpc>
                          <a:spcPct val="115000"/>
                        </a:lnSpc>
                        <a:spcAft>
                          <a:spcPts val="1000"/>
                        </a:spcAft>
                      </a:pPr>
                      <a:r>
                        <a:rPr lang="en-GB" sz="1000">
                          <a:solidFill>
                            <a:srgbClr val="000000"/>
                          </a:solidFill>
                          <a:effectLst/>
                          <a:latin typeface="+mn-lt"/>
                          <a:ea typeface="Calibri" panose="020F0502020204030204" pitchFamily="34" charset="0"/>
                          <a:cs typeface="Calibri Light" panose="020F0302020204030204" pitchFamily="34" charset="0"/>
                        </a:rPr>
                        <a:t>To use a range of materials creatively to design and make products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creating texture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 making – block printing and clay slabs.</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 weaving, fabric dying.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natural and man-made materials. </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Collage – creating texture.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creating texture, using a range of media to create effect on textures.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joining/molding materials </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 make collograph printing blocks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&amp; Collage – dip dye, relief and block printing, creating texture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extLst>
                  <a:ext uri="{0D108BD9-81ED-4DB2-BD59-A6C34878D82A}">
                    <a16:rowId xmlns="" xmlns:a16="http://schemas.microsoft.com/office/drawing/2014/main" val="10002"/>
                  </a:ext>
                </a:extLst>
              </a:tr>
              <a:tr h="307348">
                <a:tc rowSpan="2">
                  <a:txBody>
                    <a:bodyPr/>
                    <a:lstStyle/>
                    <a:p>
                      <a:pPr algn="l">
                        <a:lnSpc>
                          <a:spcPct val="115000"/>
                        </a:lnSpc>
                        <a:spcAft>
                          <a:spcPts val="1000"/>
                        </a:spcAft>
                      </a:pPr>
                      <a:r>
                        <a:rPr lang="en-GB" sz="1000">
                          <a:solidFill>
                            <a:srgbClr val="000000"/>
                          </a:solidFill>
                          <a:effectLst/>
                          <a:latin typeface="+mn-lt"/>
                          <a:ea typeface="Calibri" panose="020F0502020204030204" pitchFamily="34" charset="0"/>
                          <a:cs typeface="Calibri Light" panose="020F0302020204030204" pitchFamily="34" charset="0"/>
                        </a:rPr>
                        <a:t>To use drawing, painting and sculpture to develop and share their ideas, experiences and imagination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rowSpan="2">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and collage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extLst>
                  <a:ext uri="{0D108BD9-81ED-4DB2-BD59-A6C34878D82A}">
                    <a16:rowId xmlns="" xmlns:a16="http://schemas.microsoft.com/office/drawing/2014/main" val="10003"/>
                  </a:ext>
                </a:extLst>
              </a:tr>
              <a:tr h="310133">
                <a:tc vMerge="1">
                  <a:txBody>
                    <a:bodyPr/>
                    <a:lstStyle/>
                    <a:p>
                      <a:endParaRPr lang="en-GB"/>
                    </a:p>
                  </a:txBody>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Collage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vMerge="1">
                  <a:txBody>
                    <a:bodyPr/>
                    <a:lstStyle/>
                    <a:p>
                      <a:endParaRPr lang="en-GB"/>
                    </a:p>
                  </a:txBody>
                  <a:tcPr/>
                </a:tc>
                <a:extLst>
                  <a:ext uri="{0D108BD9-81ED-4DB2-BD59-A6C34878D82A}">
                    <a16:rowId xmlns="" xmlns:a16="http://schemas.microsoft.com/office/drawing/2014/main" val="10004"/>
                  </a:ext>
                </a:extLst>
              </a:tr>
              <a:tr h="1426618">
                <a:tc>
                  <a:txBody>
                    <a:bodyPr/>
                    <a:lstStyle/>
                    <a:p>
                      <a:pPr algn="l">
                        <a:lnSpc>
                          <a:spcPct val="115000"/>
                        </a:lnSpc>
                        <a:spcAft>
                          <a:spcPts val="1000"/>
                        </a:spcAft>
                      </a:pPr>
                      <a:r>
                        <a:rPr lang="en-GB" sz="1000">
                          <a:solidFill>
                            <a:srgbClr val="000000"/>
                          </a:solidFill>
                          <a:effectLst/>
                          <a:latin typeface="+mn-lt"/>
                          <a:ea typeface="Calibri" panose="020F0502020204030204" pitchFamily="34" charset="0"/>
                          <a:cs typeface="Calibri Light" panose="020F0302020204030204" pitchFamily="34" charset="0"/>
                        </a:rPr>
                        <a:t>To develop a wide range of art and design techniques in using colour, pattern, texture, line, shape, form and space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mark making , line drawing</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 – identify primary colours, make thick and thin marks.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 controlled brushstrokes and stippling, relief printing. </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 begin to use mixed media, combine materials.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self-select materials based on their properties. </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Collage – tear/cut paper for effect, build layers for texture.</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mark making, line drawing</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 – use colour to show mood/movement, secondary colours and mixing</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joining materials, making small models </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 create repeating patterns, combine printing techniques</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&amp; Collage – pattern, line and colour using mixed media, select appropriate images, colour and textures to create new art</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extLst>
                  <a:ext uri="{0D108BD9-81ED-4DB2-BD59-A6C34878D82A}">
                    <a16:rowId xmlns="" xmlns:a16="http://schemas.microsoft.com/office/drawing/2014/main" val="10005"/>
                  </a:ext>
                </a:extLst>
              </a:tr>
              <a:tr h="1308081">
                <a:tc>
                  <a:txBody>
                    <a:bodyPr/>
                    <a:lstStyle/>
                    <a:p>
                      <a:pPr algn="l">
                        <a:lnSpc>
                          <a:spcPct val="115000"/>
                        </a:lnSpc>
                        <a:spcAft>
                          <a:spcPts val="1000"/>
                        </a:spcAft>
                      </a:pPr>
                      <a:r>
                        <a:rPr lang="en-GB" sz="1000">
                          <a:solidFill>
                            <a:srgbClr val="000000"/>
                          </a:solidFill>
                          <a:effectLst/>
                          <a:latin typeface="+mn-lt"/>
                          <a:ea typeface="Calibri" panose="020F0502020204030204" pitchFamily="34" charset="0"/>
                          <a:cs typeface="Calibri Light" panose="020F0302020204030204" pitchFamily="34" charset="0"/>
                        </a:rPr>
                        <a:t>About the work of a range of artists, craft makers and designers, describing the differences and similarities between different practices and disciplines, and making links to their own work.</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The Rhinocerosby Albrecht Durer (1515)</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 - Composition II in Red, Blue and Yellow by Piet Mondrian (1930)</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 Karent Lederer (Contemporary Artist)</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 Anne Kelly (Contemporary Artist)</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Kenojuak Ashevak</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Collage – Paul Klee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5715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Drawing – Waves by Beth Krommes (2021)</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Painting - Composition VII by Wassily Kandinsky (1913)</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57150" cap="flat" cmpd="dbl"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3D – Katie Vernon (Contemporary Mixed Media Artist)</a:t>
                      </a:r>
                      <a:endParaRPr lang="en-GB" sz="1000">
                        <a:effectLst/>
                        <a:latin typeface="+mn-lt"/>
                        <a:ea typeface="Calibri" panose="020F0502020204030204" pitchFamily="34" charset="0"/>
                        <a:cs typeface="Times New Roman" panose="02020603050405020304" pitchFamily="18" charset="0"/>
                      </a:endParaRPr>
                    </a:p>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Printmaking – William Morris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tc>
                  <a:txBody>
                    <a:bodyPr/>
                    <a:lstStyle/>
                    <a:p>
                      <a:pPr algn="ctr">
                        <a:lnSpc>
                          <a:spcPct val="115000"/>
                        </a:lnSpc>
                        <a:spcAft>
                          <a:spcPts val="1000"/>
                        </a:spcAft>
                      </a:pPr>
                      <a:r>
                        <a:rPr lang="en-GB" sz="700">
                          <a:effectLst/>
                          <a:latin typeface="+mn-lt"/>
                          <a:ea typeface="Calibri" panose="020F0502020204030204" pitchFamily="34" charset="0"/>
                          <a:cs typeface="Times New Roman" panose="02020603050405020304" pitchFamily="18" charset="0"/>
                        </a:rPr>
                        <a:t>Textiles &amp; Collage – John Kindness </a:t>
                      </a:r>
                      <a:endParaRPr lang="en-GB" sz="1000">
                        <a:effectLst/>
                        <a:latin typeface="+mn-lt"/>
                        <a:ea typeface="Calibri" panose="020F0502020204030204" pitchFamily="34" charset="0"/>
                        <a:cs typeface="Times New Roman" panose="02020603050405020304" pitchFamily="18" charset="0"/>
                      </a:endParaRPr>
                    </a:p>
                  </a:txBody>
                  <a:tcPr marL="62236" marR="62236"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extLst>
                  <a:ext uri="{0D108BD9-81ED-4DB2-BD59-A6C34878D82A}">
                    <a16:rowId xmlns="" xmlns:a16="http://schemas.microsoft.com/office/drawing/2014/main" val="10006"/>
                  </a:ext>
                </a:extLst>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037522608"/>
              </p:ext>
            </p:extLst>
          </p:nvPr>
        </p:nvGraphicFramePr>
        <p:xfrm>
          <a:off x="3550673" y="6336485"/>
          <a:ext cx="4681220" cy="438150"/>
        </p:xfrm>
        <a:graphic>
          <a:graphicData uri="http://schemas.openxmlformats.org/drawingml/2006/table">
            <a:tbl>
              <a:tblPr firstRow="1" firstCol="1" bandRow="1"/>
              <a:tblGrid>
                <a:gridCol w="1170305">
                  <a:extLst>
                    <a:ext uri="{9D8B030D-6E8A-4147-A177-3AD203B41FA5}">
                      <a16:colId xmlns="" xmlns:a16="http://schemas.microsoft.com/office/drawing/2014/main" val="20000"/>
                    </a:ext>
                  </a:extLst>
                </a:gridCol>
                <a:gridCol w="1620520">
                  <a:extLst>
                    <a:ext uri="{9D8B030D-6E8A-4147-A177-3AD203B41FA5}">
                      <a16:colId xmlns="" xmlns:a16="http://schemas.microsoft.com/office/drawing/2014/main" val="20001"/>
                    </a:ext>
                  </a:extLst>
                </a:gridCol>
                <a:gridCol w="1890395">
                  <a:extLst>
                    <a:ext uri="{9D8B030D-6E8A-4147-A177-3AD203B41FA5}">
                      <a16:colId xmlns="" xmlns:a16="http://schemas.microsoft.com/office/drawing/2014/main" val="20002"/>
                    </a:ext>
                  </a:extLst>
                </a:gridCol>
              </a:tblGrid>
              <a:tr h="438150">
                <a:tc>
                  <a:txBody>
                    <a:bodyPr/>
                    <a:lstStyle/>
                    <a:p>
                      <a:pPr algn="l">
                        <a:lnSpc>
                          <a:spcPct val="115000"/>
                        </a:lnSpc>
                        <a:spcAft>
                          <a:spcPts val="1000"/>
                        </a:spcAft>
                      </a:pPr>
                      <a:r>
                        <a:rPr lang="en-GB" sz="1050">
                          <a:effectLst/>
                          <a:latin typeface="+mn-lt"/>
                          <a:ea typeface="Calibri" panose="020F0502020204030204" pitchFamily="34" charset="0"/>
                          <a:cs typeface="Calibri Light" panose="020F0302020204030204" pitchFamily="34" charset="0"/>
                        </a:rPr>
                        <a:t>Colours indicate</a:t>
                      </a:r>
                      <a:endParaRPr lang="en-GB" sz="110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1000"/>
                        </a:spcAft>
                      </a:pPr>
                      <a:r>
                        <a:rPr lang="en-GB" sz="800" b="1">
                          <a:effectLst/>
                          <a:latin typeface="+mn-lt"/>
                          <a:ea typeface="Calibri" panose="020F0502020204030204" pitchFamily="34" charset="0"/>
                          <a:cs typeface="Times New Roman" panose="02020603050405020304" pitchFamily="18" charset="0"/>
                        </a:rPr>
                        <a:t>Main content</a:t>
                      </a:r>
                      <a:endParaRPr lang="en-GB" sz="110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BBE00"/>
                    </a:solidFill>
                  </a:tcPr>
                </a:tc>
                <a:tc>
                  <a:txBody>
                    <a:bodyPr/>
                    <a:lstStyle/>
                    <a:p>
                      <a:pPr algn="ctr">
                        <a:lnSpc>
                          <a:spcPct val="115000"/>
                        </a:lnSpc>
                        <a:spcAft>
                          <a:spcPts val="1000"/>
                        </a:spcAft>
                      </a:pPr>
                      <a:r>
                        <a:rPr lang="en-GB" sz="800">
                          <a:effectLst/>
                          <a:latin typeface="+mn-lt"/>
                          <a:ea typeface="Calibri" panose="020F0502020204030204" pitchFamily="34" charset="0"/>
                          <a:cs typeface="Times New Roman" panose="02020603050405020304" pitchFamily="18" charset="0"/>
                        </a:rPr>
                        <a:t>Connected skill or vocabulary</a:t>
                      </a:r>
                      <a:endParaRPr lang="en-GB" sz="1100">
                        <a:effectLst/>
                        <a:latin typeface="+mn-lt"/>
                        <a:ea typeface="Calibri" panose="020F0502020204030204" pitchFamily="34" charset="0"/>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DF36"/>
                    </a:solidFill>
                  </a:tcPr>
                </a:tc>
                <a:extLst>
                  <a:ext uri="{0D108BD9-81ED-4DB2-BD59-A6C34878D82A}">
                    <a16:rowId xmlns="" xmlns:a16="http://schemas.microsoft.com/office/drawing/2014/main" val="10000"/>
                  </a:ext>
                </a:extLst>
              </a:tr>
            </a:tbl>
          </a:graphicData>
        </a:graphic>
      </p:graphicFrame>
    </p:spTree>
    <p:extLst>
      <p:ext uri="{BB962C8B-B14F-4D97-AF65-F5344CB8AC3E}">
        <p14:creationId xmlns:p14="http://schemas.microsoft.com/office/powerpoint/2010/main" val="1418637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40"/>
        <p:cNvGrpSpPr/>
        <p:nvPr/>
      </p:nvGrpSpPr>
      <p:grpSpPr>
        <a:xfrm>
          <a:off x="0" y="0"/>
          <a:ext cx="0" cy="0"/>
          <a:chOff x="0" y="0"/>
          <a:chExt cx="0" cy="0"/>
        </a:xfrm>
      </p:grpSpPr>
      <p:sp>
        <p:nvSpPr>
          <p:cNvPr id="245" name="Google Shape;245;p15"/>
          <p:cNvSpPr txBox="1"/>
          <p:nvPr/>
        </p:nvSpPr>
        <p:spPr>
          <a:xfrm>
            <a:off x="2332505" y="647110"/>
            <a:ext cx="9575320" cy="4889261"/>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a:latin typeface="Calibri"/>
                <a:ea typeface="Calibri"/>
                <a:cs typeface="Calibri"/>
                <a:sym typeface="Calibri"/>
              </a:rPr>
              <a:t>Art &amp; Design</a:t>
            </a:r>
            <a:endParaRPr lang="en-US" sz="9200" b="1">
              <a:latin typeface="Calibri"/>
              <a:ea typeface="Calibri"/>
              <a:cs typeface="Calibri"/>
            </a:endParaRPr>
          </a:p>
          <a:p>
            <a:pPr algn="ctr">
              <a:lnSpc>
                <a:spcPct val="90000"/>
              </a:lnSpc>
            </a:pPr>
            <a:r>
              <a:rPr lang="en-US" sz="12000" b="1">
                <a:latin typeface="Calibri"/>
                <a:ea typeface="Calibri"/>
                <a:cs typeface="Calibri"/>
              </a:rPr>
              <a:t/>
            </a:r>
            <a:br>
              <a:rPr lang="en-US" sz="12000" b="1">
                <a:latin typeface="Calibri"/>
                <a:ea typeface="Calibri"/>
                <a:cs typeface="Calibri"/>
              </a:rPr>
            </a:br>
            <a:r>
              <a:rPr lang="en-US" sz="6600" b="1">
                <a:solidFill>
                  <a:schemeClr val="dk1"/>
                </a:solidFill>
                <a:latin typeface="Calibri"/>
                <a:ea typeface="Calibri"/>
                <a:cs typeface="Calibri"/>
                <a:sym typeface="Calibri"/>
              </a:rPr>
              <a:t>Implementation</a:t>
            </a:r>
            <a:endParaRPr lang="en-US" sz="6600" b="1">
              <a:solidFill>
                <a:schemeClr val="dk1"/>
              </a:solidFill>
              <a:latin typeface="Calibri"/>
              <a:ea typeface="Calibri"/>
              <a:cs typeface="Calibri"/>
            </a:endParaRPr>
          </a:p>
        </p:txBody>
      </p:sp>
      <p:sp>
        <p:nvSpPr>
          <p:cNvPr id="8" name="Google Shape;86;p1">
            <a:extLst>
              <a:ext uri="{FF2B5EF4-FFF2-40B4-BE49-F238E27FC236}">
                <a16:creationId xmlns="" xmlns:a16="http://schemas.microsoft.com/office/drawing/2014/main" id="{67182A32-80EE-4D4C-A6B0-02525D200177}"/>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 name="Google Shape;88;p1">
            <a:extLst>
              <a:ext uri="{FF2B5EF4-FFF2-40B4-BE49-F238E27FC236}">
                <a16:creationId xmlns="" xmlns:a16="http://schemas.microsoft.com/office/drawing/2014/main" id="{8CFFBD99-CF48-4A97-B488-92165E9A8A6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pic>
        <p:nvPicPr>
          <p:cNvPr id="7" name="Picture 6"/>
          <p:cNvPicPr>
            <a:picLocks noChangeAspect="1"/>
          </p:cNvPicPr>
          <p:nvPr/>
        </p:nvPicPr>
        <p:blipFill>
          <a:blip r:embed="rId3"/>
          <a:stretch>
            <a:fillRect/>
          </a:stretch>
        </p:blipFill>
        <p:spPr>
          <a:xfrm>
            <a:off x="399125" y="325363"/>
            <a:ext cx="1285875" cy="638175"/>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 xmlns:a16="http://schemas.microsoft.com/office/drawing/2014/main" id="{1A170186-88E1-408C-AAE6-48F2472C21F5}"/>
              </a:ext>
            </a:extLst>
          </p:cNvPr>
          <p:cNvSpPr/>
          <p:nvPr/>
        </p:nvSpPr>
        <p:spPr>
          <a:xfrm>
            <a:off x="2355533" y="209252"/>
            <a:ext cx="9613998" cy="4524315"/>
          </a:xfrm>
          <a:prstGeom prst="rect">
            <a:avLst/>
          </a:prstGeom>
        </p:spPr>
        <p:txBody>
          <a:bodyPr wrap="square" lIns="91440" tIns="45720" rIns="91440" bIns="45720" anchor="t">
            <a:spAutoFit/>
          </a:bodyPr>
          <a:lstStyle/>
          <a:p>
            <a:r>
              <a:rPr lang="en-GB" sz="3000" b="1" u="sng" dirty="0">
                <a:latin typeface="Calibri"/>
                <a:cs typeface="Calibri"/>
              </a:rPr>
              <a:t>How do we teach </a:t>
            </a:r>
            <a:r>
              <a:rPr lang="en-GB" sz="3000" b="1" u="sng" dirty="0" smtClean="0">
                <a:latin typeface="Calibri"/>
                <a:cs typeface="Calibri"/>
              </a:rPr>
              <a:t>Art &amp; Design?</a:t>
            </a:r>
            <a:endParaRPr lang="en-US" dirty="0">
              <a:latin typeface="Calibri"/>
              <a:cs typeface="Calibri"/>
            </a:endParaRPr>
          </a:p>
          <a:p>
            <a:endParaRPr lang="en-GB" sz="1200" dirty="0">
              <a:latin typeface="Calibri" panose="020F0502020204030204" pitchFamily="34" charset="0"/>
              <a:cs typeface="Calibri" panose="020F0502020204030204" pitchFamily="34" charset="0"/>
            </a:endParaRPr>
          </a:p>
          <a:p>
            <a:r>
              <a:rPr lang="en-GB" sz="2400" dirty="0" smtClean="0">
                <a:latin typeface="Calibri"/>
                <a:cs typeface="Calibri"/>
              </a:rPr>
              <a:t>At </a:t>
            </a:r>
            <a:r>
              <a:rPr lang="en-GB" sz="2400" dirty="0">
                <a:latin typeface="Calibri"/>
                <a:cs typeface="Calibri"/>
              </a:rPr>
              <a:t>Springfield Infant School and Nursery, art is organised into blocks covering a particular set of artistic disciplines, including drawing, painting, printmaking, textiles, 3D and collage. Vertical progression in each discipline has been deliberately woven into the curriculum so that children revisit key disciplines throughout KS1 at increasing degrees of challenge and complexity. </a:t>
            </a:r>
          </a:p>
          <a:p>
            <a:r>
              <a:rPr lang="en-GB" sz="2400" dirty="0">
                <a:latin typeface="Calibri"/>
                <a:cs typeface="Calibri"/>
              </a:rPr>
              <a:t>In addition to this core knowledge, the curriculum outlines key aspects of artistic development. Each module focuses on developing different aspects of these competencies.</a:t>
            </a:r>
          </a:p>
          <a:p>
            <a:endParaRPr lang="en-GB" sz="2400" dirty="0">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pic>
        <p:nvPicPr>
          <p:cNvPr id="3" name="Picture 3" descr="Table&#10;&#10;Description automatically generated">
            <a:extLst>
              <a:ext uri="{FF2B5EF4-FFF2-40B4-BE49-F238E27FC236}">
                <a16:creationId xmlns="" xmlns:a16="http://schemas.microsoft.com/office/drawing/2014/main" id="{05C45BBA-C018-689D-25C0-51865815C953}"/>
              </a:ext>
            </a:extLst>
          </p:cNvPr>
          <p:cNvPicPr>
            <a:picLocks noChangeAspect="1"/>
          </p:cNvPicPr>
          <p:nvPr/>
        </p:nvPicPr>
        <p:blipFill>
          <a:blip r:embed="rId4"/>
          <a:stretch>
            <a:fillRect/>
          </a:stretch>
        </p:blipFill>
        <p:spPr>
          <a:xfrm>
            <a:off x="3430437" y="4443352"/>
            <a:ext cx="7530860" cy="2255749"/>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pic>
        <p:nvPicPr>
          <p:cNvPr id="9" name="Picture 8"/>
          <p:cNvPicPr>
            <a:picLocks noChangeAspect="1"/>
          </p:cNvPicPr>
          <p:nvPr/>
        </p:nvPicPr>
        <p:blipFill>
          <a:blip r:embed="rId3"/>
          <a:stretch>
            <a:fillRect/>
          </a:stretch>
        </p:blipFill>
        <p:spPr>
          <a:xfrm>
            <a:off x="5913454" y="4596200"/>
            <a:ext cx="6083896" cy="1645644"/>
          </a:xfrm>
          <a:prstGeom prst="rect">
            <a:avLst/>
          </a:prstGeom>
        </p:spPr>
      </p:pic>
      <p:sp>
        <p:nvSpPr>
          <p:cNvPr id="7" name="Google Shape;86;p1">
            <a:extLst>
              <a:ext uri="{FF2B5EF4-FFF2-40B4-BE49-F238E27FC236}">
                <a16:creationId xmlns=""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2" name="Rectangle 1">
            <a:extLst>
              <a:ext uri="{FF2B5EF4-FFF2-40B4-BE49-F238E27FC236}">
                <a16:creationId xmlns="" xmlns:a16="http://schemas.microsoft.com/office/drawing/2014/main" id="{1A170186-88E1-408C-AAE6-48F2472C21F5}"/>
              </a:ext>
            </a:extLst>
          </p:cNvPr>
          <p:cNvSpPr/>
          <p:nvPr/>
        </p:nvSpPr>
        <p:spPr>
          <a:xfrm>
            <a:off x="2253820" y="199116"/>
            <a:ext cx="9613998" cy="830997"/>
          </a:xfrm>
          <a:prstGeom prst="rect">
            <a:avLst/>
          </a:prstGeom>
        </p:spPr>
        <p:txBody>
          <a:bodyPr wrap="square" lIns="91440" tIns="45720" rIns="91440" bIns="45720" anchor="t">
            <a:spAutoFit/>
          </a:bodyPr>
          <a:lstStyle/>
          <a:p>
            <a:r>
              <a:rPr lang="en-GB" sz="2400" dirty="0">
                <a:latin typeface="Calibri"/>
                <a:cs typeface="Calibri"/>
              </a:rPr>
              <a:t>National Curriculum objectives and how these links to prior learning are evident at the beginning of every module.</a:t>
            </a:r>
          </a:p>
        </p:txBody>
      </p:sp>
      <p:sp>
        <p:nvSpPr>
          <p:cNvPr id="6" name="TextBox 5">
            <a:extLst>
              <a:ext uri="{FF2B5EF4-FFF2-40B4-BE49-F238E27FC236}">
                <a16:creationId xmlns="" xmlns:a16="http://schemas.microsoft.com/office/drawing/2014/main" id="{C2D1C5B8-D3C2-4CE3-98CC-D0CD4DB8CCF3}"/>
              </a:ext>
            </a:extLst>
          </p:cNvPr>
          <p:cNvSpPr txBox="1"/>
          <p:nvPr/>
        </p:nvSpPr>
        <p:spPr>
          <a:xfrm>
            <a:off x="9099205" y="1122287"/>
            <a:ext cx="2642959" cy="1323439"/>
          </a:xfrm>
          <a:prstGeom prst="rect">
            <a:avLst/>
          </a:prstGeom>
          <a:noFill/>
          <a:ln>
            <a:solidFill>
              <a:schemeClr val="tx1"/>
            </a:solidFill>
          </a:ln>
        </p:spPr>
        <p:txBody>
          <a:bodyPr wrap="square" lIns="91440" tIns="45720" rIns="91440" bIns="45720" rtlCol="0" anchor="t">
            <a:spAutoFit/>
          </a:bodyPr>
          <a:lstStyle/>
          <a:p>
            <a:pPr algn="ctr"/>
            <a:r>
              <a:rPr lang="en-GB" sz="2000" dirty="0">
                <a:latin typeface="Calibri"/>
                <a:cs typeface="Calibri"/>
              </a:rPr>
              <a:t>A Year 1 module showing how the learning builds upon ELGs.</a:t>
            </a:r>
          </a:p>
        </p:txBody>
      </p:sp>
      <p:sp>
        <p:nvSpPr>
          <p:cNvPr id="13" name="TextBox 12">
            <a:extLst>
              <a:ext uri="{FF2B5EF4-FFF2-40B4-BE49-F238E27FC236}">
                <a16:creationId xmlns="" xmlns:a16="http://schemas.microsoft.com/office/drawing/2014/main" id="{708EAA9B-B7D1-4A1F-A36A-69C643869E6E}"/>
              </a:ext>
            </a:extLst>
          </p:cNvPr>
          <p:cNvSpPr txBox="1"/>
          <p:nvPr/>
        </p:nvSpPr>
        <p:spPr>
          <a:xfrm>
            <a:off x="2434363" y="4582760"/>
            <a:ext cx="2642959" cy="1323439"/>
          </a:xfrm>
          <a:prstGeom prst="rect">
            <a:avLst/>
          </a:prstGeom>
          <a:noFill/>
          <a:ln>
            <a:solidFill>
              <a:schemeClr val="tx1"/>
            </a:solidFill>
          </a:ln>
        </p:spPr>
        <p:txBody>
          <a:bodyPr wrap="square" lIns="91440" tIns="45720" rIns="91440" bIns="45720" rtlCol="0" anchor="t">
            <a:spAutoFit/>
          </a:bodyPr>
          <a:lstStyle/>
          <a:p>
            <a:pPr algn="ctr"/>
            <a:r>
              <a:rPr lang="en-GB" sz="2000" dirty="0">
                <a:latin typeface="Calibri"/>
                <a:cs typeface="Calibri"/>
              </a:rPr>
              <a:t>A Year </a:t>
            </a:r>
            <a:r>
              <a:rPr lang="en-GB" sz="2000" dirty="0" smtClean="0">
                <a:latin typeface="Calibri"/>
                <a:cs typeface="Calibri"/>
              </a:rPr>
              <a:t>2 </a:t>
            </a:r>
            <a:r>
              <a:rPr lang="en-GB" sz="2000" dirty="0">
                <a:latin typeface="Calibri"/>
                <a:cs typeface="Calibri"/>
              </a:rPr>
              <a:t>module building on prior learning of </a:t>
            </a:r>
            <a:r>
              <a:rPr lang="en-GB" sz="2000" dirty="0" smtClean="0">
                <a:latin typeface="Calibri"/>
                <a:cs typeface="Calibri"/>
              </a:rPr>
              <a:t>drawing from</a:t>
            </a:r>
            <a:r>
              <a:rPr lang="en-GB" sz="2000" dirty="0">
                <a:latin typeface="Calibri"/>
                <a:cs typeface="Calibri"/>
              </a:rPr>
              <a:t> </a:t>
            </a:r>
            <a:r>
              <a:rPr lang="en-GB" sz="2000" dirty="0" smtClean="0">
                <a:latin typeface="Calibri"/>
                <a:cs typeface="Calibri"/>
              </a:rPr>
              <a:t>Year 1. </a:t>
            </a:r>
            <a:endParaRPr lang="en-GB" sz="2000" dirty="0">
              <a:latin typeface="Calibri"/>
              <a:cs typeface="Calibri"/>
            </a:endParaRPr>
          </a:p>
        </p:txBody>
      </p:sp>
      <p:cxnSp>
        <p:nvCxnSpPr>
          <p:cNvPr id="16" name="Straight Arrow Connector 15">
            <a:extLst>
              <a:ext uri="{FF2B5EF4-FFF2-40B4-BE49-F238E27FC236}">
                <a16:creationId xmlns="" xmlns:a16="http://schemas.microsoft.com/office/drawing/2014/main" id="{AE299443-E5AE-457F-B2D9-78B836CF5652}"/>
              </a:ext>
            </a:extLst>
          </p:cNvPr>
          <p:cNvCxnSpPr/>
          <p:nvPr/>
        </p:nvCxnSpPr>
        <p:spPr>
          <a:xfrm>
            <a:off x="5356033" y="4976802"/>
            <a:ext cx="1803458" cy="267678"/>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pic>
        <p:nvPicPr>
          <p:cNvPr id="14" name="Picture 13"/>
          <p:cNvPicPr>
            <a:picLocks noChangeAspect="1"/>
          </p:cNvPicPr>
          <p:nvPr/>
        </p:nvPicPr>
        <p:blipFill>
          <a:blip r:embed="rId4"/>
          <a:stretch>
            <a:fillRect/>
          </a:stretch>
        </p:blipFill>
        <p:spPr>
          <a:xfrm>
            <a:off x="399125" y="325363"/>
            <a:ext cx="1285875" cy="638175"/>
          </a:xfrm>
          <a:prstGeom prst="rect">
            <a:avLst/>
          </a:prstGeom>
        </p:spPr>
      </p:pic>
      <p:pic>
        <p:nvPicPr>
          <p:cNvPr id="10" name="Picture 9"/>
          <p:cNvPicPr>
            <a:picLocks noChangeAspect="1"/>
          </p:cNvPicPr>
          <p:nvPr/>
        </p:nvPicPr>
        <p:blipFill>
          <a:blip r:embed="rId5"/>
          <a:stretch>
            <a:fillRect/>
          </a:stretch>
        </p:blipFill>
        <p:spPr>
          <a:xfrm>
            <a:off x="2253820" y="1751445"/>
            <a:ext cx="6204426" cy="1677555"/>
          </a:xfrm>
          <a:prstGeom prst="rect">
            <a:avLst/>
          </a:prstGeom>
        </p:spPr>
      </p:pic>
      <p:cxnSp>
        <p:nvCxnSpPr>
          <p:cNvPr id="12" name="Straight Arrow Connector 11">
            <a:extLst>
              <a:ext uri="{FF2B5EF4-FFF2-40B4-BE49-F238E27FC236}">
                <a16:creationId xmlns="" xmlns:a16="http://schemas.microsoft.com/office/drawing/2014/main" id="{C77DBFEE-E03E-4CAA-8197-D1B31D4ED0D2}"/>
              </a:ext>
            </a:extLst>
          </p:cNvPr>
          <p:cNvCxnSpPr/>
          <p:nvPr/>
        </p:nvCxnSpPr>
        <p:spPr>
          <a:xfrm flipH="1">
            <a:off x="7455981" y="1830489"/>
            <a:ext cx="1499421" cy="703385"/>
          </a:xfrm>
          <a:prstGeom prst="straightConnector1">
            <a:avLst/>
          </a:prstGeom>
          <a:ln>
            <a:solidFill>
              <a:schemeClr val="tx1"/>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306418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 xmlns:a16="http://schemas.microsoft.com/office/drawing/2014/main" id="{CC9FD419-9CB3-4F0A-959D-D31FBB4530D7}"/>
              </a:ext>
            </a:extLst>
          </p:cNvPr>
          <p:cNvSpPr txBox="1"/>
          <p:nvPr/>
        </p:nvSpPr>
        <p:spPr>
          <a:xfrm>
            <a:off x="2475914" y="639859"/>
            <a:ext cx="9380230" cy="5386090"/>
          </a:xfrm>
          <a:prstGeom prst="rect">
            <a:avLst/>
          </a:prstGeom>
          <a:noFill/>
        </p:spPr>
        <p:txBody>
          <a:bodyPr wrap="square" lIns="91440" tIns="45720" rIns="91440" bIns="45720" rtlCol="0" anchor="t">
            <a:spAutoFit/>
          </a:bodyPr>
          <a:lstStyle/>
          <a:p>
            <a:r>
              <a:rPr lang="en-GB" sz="2800" b="1" dirty="0"/>
              <a:t>Knowledge organisers and Knowledge Notes</a:t>
            </a:r>
            <a:endParaRPr lang="en-GB" sz="2800" b="1" dirty="0">
              <a:cs typeface="Calibri"/>
            </a:endParaRPr>
          </a:p>
          <a:p>
            <a:endParaRPr lang="en-GB" sz="2800" b="1" dirty="0">
              <a:cs typeface="Calibri"/>
            </a:endParaRPr>
          </a:p>
          <a:p>
            <a:r>
              <a:rPr lang="en-GB" sz="2400" dirty="0">
                <a:cs typeface="Calibri"/>
              </a:rPr>
              <a:t>Accompanying each module is </a:t>
            </a:r>
            <a:r>
              <a:rPr lang="en-GB" sz="2400" dirty="0" smtClean="0">
                <a:cs typeface="Calibri"/>
              </a:rPr>
              <a:t>an ‘Overview of Block Contents’ which contains key skills and techniques covered in the lessons included. The Overview of Block Contents also lists the expected outcomes, the artistic knowledge and skills that pupils will have been expected to acquire by the end of the block. Knowledge Notes </a:t>
            </a:r>
            <a:r>
              <a:rPr lang="en-GB" sz="2400" dirty="0">
                <a:cs typeface="Calibri"/>
              </a:rPr>
              <a:t>are the elaboration and detail which help pupils acquire the content of each module.  They support vocabulary and concept acquisition through a well-structured sequence that is cumulative.  Each </a:t>
            </a:r>
            <a:r>
              <a:rPr lang="en-GB" sz="2400" dirty="0" smtClean="0">
                <a:cs typeface="Calibri"/>
              </a:rPr>
              <a:t>Knowledge Note focuses on the key content to be learnt and understood. Knowledge Notes are referenced throughout each module, but are not stuck into sketchbooks to allow for artistic freedom and to encourage the children to feel a sense of independence and ownership. </a:t>
            </a:r>
          </a:p>
        </p:txBody>
      </p:sp>
      <p:pic>
        <p:nvPicPr>
          <p:cNvPr id="5" name="Picture 4"/>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6420160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5400000">
            <a:off x="-445250" y="3365715"/>
            <a:ext cx="3255328" cy="64629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3600" b="1" i="0" u="none" strike="noStrike" cap="none">
                <a:solidFill>
                  <a:schemeClr val="lt1"/>
                </a:solidFill>
                <a:latin typeface="Calibri"/>
                <a:ea typeface="Calibri"/>
                <a:cs typeface="Calibri"/>
                <a:sym typeface="Calibri"/>
              </a:rPr>
              <a:t>Implementation</a:t>
            </a:r>
            <a:endParaRPr sz="3600" b="1">
              <a:solidFill>
                <a:schemeClr val="lt1"/>
              </a:solidFill>
              <a:latin typeface="Calibri"/>
              <a:ea typeface="Calibri"/>
              <a:cs typeface="Calibri"/>
              <a:sym typeface="Calibri"/>
            </a:endParaRPr>
          </a:p>
        </p:txBody>
      </p:sp>
      <p:sp>
        <p:nvSpPr>
          <p:cNvPr id="3" name="TextBox 2">
            <a:extLst>
              <a:ext uri="{FF2B5EF4-FFF2-40B4-BE49-F238E27FC236}">
                <a16:creationId xmlns="" xmlns:a16="http://schemas.microsoft.com/office/drawing/2014/main" id="{CC9FD419-9CB3-4F0A-959D-D31FBB4530D7}"/>
              </a:ext>
            </a:extLst>
          </p:cNvPr>
          <p:cNvSpPr txBox="1"/>
          <p:nvPr/>
        </p:nvSpPr>
        <p:spPr>
          <a:xfrm>
            <a:off x="2389650" y="136651"/>
            <a:ext cx="9380230" cy="1323439"/>
          </a:xfrm>
          <a:prstGeom prst="rect">
            <a:avLst/>
          </a:prstGeom>
          <a:noFill/>
        </p:spPr>
        <p:txBody>
          <a:bodyPr wrap="square" lIns="91440" tIns="45720" rIns="91440" bIns="45720" rtlCol="0" anchor="t">
            <a:spAutoFit/>
          </a:bodyPr>
          <a:lstStyle/>
          <a:p>
            <a:r>
              <a:rPr lang="en-GB" sz="2800" b="1" dirty="0" smtClean="0"/>
              <a:t>Overview of Block Contents and </a:t>
            </a:r>
            <a:r>
              <a:rPr lang="en-GB" sz="2800" b="1" dirty="0"/>
              <a:t>Knowledge Notes</a:t>
            </a:r>
            <a:endParaRPr lang="en-GB" sz="2800" b="1" dirty="0">
              <a:cs typeface="Calibri"/>
            </a:endParaRPr>
          </a:p>
          <a:p>
            <a:endParaRPr lang="en-GB" sz="2800" b="1" dirty="0">
              <a:cs typeface="Calibri"/>
            </a:endParaRPr>
          </a:p>
          <a:p>
            <a:endParaRPr lang="en-GB" sz="2400" dirty="0">
              <a:cs typeface="Calibri"/>
            </a:endParaRPr>
          </a:p>
        </p:txBody>
      </p:sp>
      <p:sp>
        <p:nvSpPr>
          <p:cNvPr id="5" name="TextBox 4">
            <a:extLst>
              <a:ext uri="{FF2B5EF4-FFF2-40B4-BE49-F238E27FC236}">
                <a16:creationId xmlns="" xmlns:a16="http://schemas.microsoft.com/office/drawing/2014/main" id="{4A559E98-0290-4829-991B-0F72377713E1}"/>
              </a:ext>
            </a:extLst>
          </p:cNvPr>
          <p:cNvSpPr txBox="1"/>
          <p:nvPr/>
        </p:nvSpPr>
        <p:spPr>
          <a:xfrm>
            <a:off x="7398588" y="1848929"/>
            <a:ext cx="2110596" cy="707886"/>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Year </a:t>
            </a:r>
            <a:r>
              <a:rPr lang="en-US" sz="2000" dirty="0" smtClean="0"/>
              <a:t>2 Overview of Block Contents </a:t>
            </a:r>
            <a:endParaRPr lang="en-US" sz="2000" dirty="0">
              <a:cs typeface="Calibri"/>
            </a:endParaRPr>
          </a:p>
        </p:txBody>
      </p:sp>
      <p:sp>
        <p:nvSpPr>
          <p:cNvPr id="11" name="TextBox 10">
            <a:extLst>
              <a:ext uri="{FF2B5EF4-FFF2-40B4-BE49-F238E27FC236}">
                <a16:creationId xmlns="" xmlns:a16="http://schemas.microsoft.com/office/drawing/2014/main" id="{2A2A2E89-E5C8-45BE-9F77-F66FDD280B74}"/>
              </a:ext>
            </a:extLst>
          </p:cNvPr>
          <p:cNvSpPr txBox="1"/>
          <p:nvPr/>
        </p:nvSpPr>
        <p:spPr>
          <a:xfrm>
            <a:off x="7129587" y="4283952"/>
            <a:ext cx="2110596" cy="1015663"/>
          </a:xfrm>
          <a:prstGeom prst="rect">
            <a:avLst/>
          </a:prstGeom>
          <a:noFill/>
          <a:ln>
            <a:solidFill>
              <a:schemeClr val="tx1"/>
            </a:solid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dirty="0"/>
              <a:t>Accompanying Year 2</a:t>
            </a:r>
            <a:r>
              <a:rPr lang="en-US" sz="2000" dirty="0" smtClean="0"/>
              <a:t> </a:t>
            </a:r>
            <a:r>
              <a:rPr lang="en-US" sz="2000" dirty="0"/>
              <a:t>Knowledge Note</a:t>
            </a:r>
            <a:endParaRPr lang="en-US" sz="2000" dirty="0">
              <a:cs typeface="Calibri"/>
            </a:endParaRPr>
          </a:p>
        </p:txBody>
      </p:sp>
      <p:cxnSp>
        <p:nvCxnSpPr>
          <p:cNvPr id="6" name="Straight Arrow Connector 5">
            <a:extLst>
              <a:ext uri="{FF2B5EF4-FFF2-40B4-BE49-F238E27FC236}">
                <a16:creationId xmlns="" xmlns:a16="http://schemas.microsoft.com/office/drawing/2014/main" id="{B3DC5FB2-B0D9-4210-AC6F-85308A2E8BC6}"/>
              </a:ext>
            </a:extLst>
          </p:cNvPr>
          <p:cNvCxnSpPr/>
          <p:nvPr/>
        </p:nvCxnSpPr>
        <p:spPr>
          <a:xfrm flipV="1">
            <a:off x="8052614" y="3187227"/>
            <a:ext cx="1456570" cy="102250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2" name="Straight Arrow Connector 11">
            <a:extLst>
              <a:ext uri="{FF2B5EF4-FFF2-40B4-BE49-F238E27FC236}">
                <a16:creationId xmlns="" xmlns:a16="http://schemas.microsoft.com/office/drawing/2014/main" id="{9596412B-AD85-4949-ACD5-EFB5407ECA2E}"/>
              </a:ext>
            </a:extLst>
          </p:cNvPr>
          <p:cNvCxnSpPr>
            <a:cxnSpLocks/>
          </p:cNvCxnSpPr>
          <p:nvPr/>
        </p:nvCxnSpPr>
        <p:spPr>
          <a:xfrm flipH="1" flipV="1">
            <a:off x="6926113" y="1096091"/>
            <a:ext cx="897146" cy="62397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pic>
        <p:nvPicPr>
          <p:cNvPr id="13" name="Picture 12"/>
          <p:cNvPicPr>
            <a:picLocks noChangeAspect="1"/>
          </p:cNvPicPr>
          <p:nvPr/>
        </p:nvPicPr>
        <p:blipFill>
          <a:blip r:embed="rId3"/>
          <a:stretch>
            <a:fillRect/>
          </a:stretch>
        </p:blipFill>
        <p:spPr>
          <a:xfrm>
            <a:off x="399125" y="325363"/>
            <a:ext cx="1285875" cy="638175"/>
          </a:xfrm>
          <a:prstGeom prst="rect">
            <a:avLst/>
          </a:prstGeom>
        </p:spPr>
      </p:pic>
      <p:pic>
        <p:nvPicPr>
          <p:cNvPr id="9" name="Picture 8"/>
          <p:cNvPicPr>
            <a:picLocks noChangeAspect="1"/>
          </p:cNvPicPr>
          <p:nvPr/>
        </p:nvPicPr>
        <p:blipFill>
          <a:blip r:embed="rId4"/>
          <a:stretch>
            <a:fillRect/>
          </a:stretch>
        </p:blipFill>
        <p:spPr>
          <a:xfrm>
            <a:off x="2355533" y="841168"/>
            <a:ext cx="4355888" cy="5577166"/>
          </a:xfrm>
          <a:prstGeom prst="rect">
            <a:avLst/>
          </a:prstGeom>
        </p:spPr>
      </p:pic>
      <p:pic>
        <p:nvPicPr>
          <p:cNvPr id="10" name="Picture 9"/>
          <p:cNvPicPr>
            <a:picLocks noChangeAspect="1"/>
          </p:cNvPicPr>
          <p:nvPr/>
        </p:nvPicPr>
        <p:blipFill>
          <a:blip r:embed="rId5"/>
          <a:stretch>
            <a:fillRect/>
          </a:stretch>
        </p:blipFill>
        <p:spPr>
          <a:xfrm>
            <a:off x="9583767" y="1200150"/>
            <a:ext cx="2533650" cy="4457700"/>
          </a:xfrm>
          <a:prstGeom prst="rect">
            <a:avLst/>
          </a:prstGeom>
        </p:spPr>
      </p:pic>
    </p:spTree>
    <p:extLst>
      <p:ext uri="{BB962C8B-B14F-4D97-AF65-F5344CB8AC3E}">
        <p14:creationId xmlns:p14="http://schemas.microsoft.com/office/powerpoint/2010/main" val="169238517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 xmlns:a16="http://schemas.microsoft.com/office/drawing/2014/main" id="{5DC349D4-E82D-4F3F-B574-7E1BFA622E24}"/>
              </a:ext>
            </a:extLst>
          </p:cNvPr>
          <p:cNvSpPr/>
          <p:nvPr/>
        </p:nvSpPr>
        <p:spPr>
          <a:xfrm>
            <a:off x="0"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11" name="Google Shape;245;p15"/>
          <p:cNvSpPr txBox="1"/>
          <p:nvPr/>
        </p:nvSpPr>
        <p:spPr>
          <a:xfrm>
            <a:off x="2728903" y="644450"/>
            <a:ext cx="9172754" cy="4918015"/>
          </a:xfrm>
          <a:prstGeom prst="rect">
            <a:avLst/>
          </a:prstGeom>
          <a:noFill/>
          <a:ln>
            <a:noFill/>
          </a:ln>
        </p:spPr>
        <p:txBody>
          <a:bodyPr spcFirstLastPara="1" wrap="square" lIns="91425" tIns="45700" rIns="91425" bIns="45700" anchor="b" anchorCtr="0">
            <a:normAutofit fontScale="97500"/>
          </a:bodyPr>
          <a:lstStyle/>
          <a:p>
            <a:pPr algn="ctr">
              <a:lnSpc>
                <a:spcPct val="90000"/>
              </a:lnSpc>
            </a:pPr>
            <a:r>
              <a:rPr lang="en-US" sz="9200" b="1" dirty="0" smtClean="0">
                <a:latin typeface="Calibri"/>
                <a:ea typeface="Calibri"/>
                <a:cs typeface="Calibri"/>
                <a:sym typeface="Calibri"/>
              </a:rPr>
              <a:t>Art &amp; Design </a:t>
            </a:r>
          </a:p>
          <a:p>
            <a:pPr algn="ctr">
              <a:lnSpc>
                <a:spcPct val="90000"/>
              </a:lnSpc>
            </a:pPr>
            <a:r>
              <a:rPr lang="en-US" sz="9200" b="1" dirty="0" smtClean="0">
                <a:solidFill>
                  <a:srgbClr val="FF0000"/>
                </a:solidFill>
                <a:latin typeface="Calibri"/>
                <a:ea typeface="Calibri"/>
                <a:cs typeface="Calibri"/>
                <a:sym typeface="Calibri"/>
              </a:rPr>
              <a:t> </a:t>
            </a:r>
          </a:p>
          <a:p>
            <a:pPr algn="ctr">
              <a:lnSpc>
                <a:spcPct val="90000"/>
              </a:lnSpc>
            </a:pPr>
            <a:r>
              <a:rPr lang="en-US" sz="6600" b="1" dirty="0" smtClean="0">
                <a:solidFill>
                  <a:schemeClr val="dk1"/>
                </a:solidFill>
                <a:latin typeface="Calibri"/>
                <a:ea typeface="Calibri"/>
                <a:cs typeface="Calibri"/>
                <a:sym typeface="Calibri"/>
              </a:rPr>
              <a:t>Impact</a:t>
            </a:r>
            <a:endParaRPr lang="en-US" sz="6600" b="1" dirty="0">
              <a:solidFill>
                <a:schemeClr val="dk1"/>
              </a:solidFill>
              <a:latin typeface="Calibri"/>
              <a:ea typeface="Calibri"/>
              <a:cs typeface="Calibri"/>
            </a:endParaRPr>
          </a:p>
        </p:txBody>
      </p:sp>
      <p:pic>
        <p:nvPicPr>
          <p:cNvPr id="6" name="Picture 5"/>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19930457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50"/>
        <p:cNvGrpSpPr/>
        <p:nvPr/>
      </p:nvGrpSpPr>
      <p:grpSpPr>
        <a:xfrm>
          <a:off x="0" y="0"/>
          <a:ext cx="0" cy="0"/>
          <a:chOff x="0" y="0"/>
          <a:chExt cx="0" cy="0"/>
        </a:xfrm>
      </p:grpSpPr>
      <p:sp>
        <p:nvSpPr>
          <p:cNvPr id="7" name="Google Shape;86;p1">
            <a:extLst>
              <a:ext uri="{FF2B5EF4-FFF2-40B4-BE49-F238E27FC236}">
                <a16:creationId xmlns="" xmlns:a16="http://schemas.microsoft.com/office/drawing/2014/main" id="{5DC349D4-E82D-4F3F-B574-7E1BFA622E24}"/>
              </a:ext>
            </a:extLst>
          </p:cNvPr>
          <p:cNvSpPr/>
          <p:nvPr/>
        </p:nvSpPr>
        <p:spPr>
          <a:xfrm>
            <a:off x="9295" y="0"/>
            <a:ext cx="2152357" cy="6858000"/>
          </a:xfrm>
          <a:prstGeom prst="rect">
            <a:avLst/>
          </a:prstGeom>
          <a:solidFill>
            <a:srgbClr val="DC1506"/>
          </a:solidFill>
          <a:ln w="12700" cap="flat" cmpd="sng">
            <a:solidFill>
              <a:srgbClr val="F92F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8" name="Google Shape;88;p1">
            <a:extLst>
              <a:ext uri="{FF2B5EF4-FFF2-40B4-BE49-F238E27FC236}">
                <a16:creationId xmlns="" xmlns:a16="http://schemas.microsoft.com/office/drawing/2014/main" id="{73611A6C-6F30-408F-99F0-B51BD293421F}"/>
              </a:ext>
            </a:extLst>
          </p:cNvPr>
          <p:cNvSpPr txBox="1"/>
          <p:nvPr/>
        </p:nvSpPr>
        <p:spPr>
          <a:xfrm rot="16200000">
            <a:off x="-445250" y="3181050"/>
            <a:ext cx="3255328"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6000" b="1">
                <a:solidFill>
                  <a:schemeClr val="lt1"/>
                </a:solidFill>
                <a:latin typeface="Calibri"/>
                <a:ea typeface="Calibri"/>
                <a:cs typeface="Calibri"/>
              </a:rPr>
              <a:t>Impact</a:t>
            </a:r>
          </a:p>
        </p:txBody>
      </p:sp>
      <p:sp>
        <p:nvSpPr>
          <p:cNvPr id="3" name="TextBox 2">
            <a:extLst>
              <a:ext uri="{FF2B5EF4-FFF2-40B4-BE49-F238E27FC236}">
                <a16:creationId xmlns="" xmlns:a16="http://schemas.microsoft.com/office/drawing/2014/main" id="{CC9FD419-9CB3-4F0A-959D-D31FBB4530D7}"/>
              </a:ext>
            </a:extLst>
          </p:cNvPr>
          <p:cNvSpPr txBox="1"/>
          <p:nvPr/>
        </p:nvSpPr>
        <p:spPr>
          <a:xfrm>
            <a:off x="2418405" y="1358727"/>
            <a:ext cx="9380230" cy="461665"/>
          </a:xfrm>
          <a:prstGeom prst="rect">
            <a:avLst/>
          </a:prstGeom>
          <a:noFill/>
        </p:spPr>
        <p:txBody>
          <a:bodyPr wrap="square" lIns="91440" tIns="45720" rIns="91440" bIns="45720" rtlCol="0" anchor="t">
            <a:spAutoFit/>
          </a:bodyPr>
          <a:lstStyle/>
          <a:p>
            <a:endParaRPr lang="en-US" sz="2400" b="1">
              <a:cs typeface="Calibri Light"/>
            </a:endParaRPr>
          </a:p>
        </p:txBody>
      </p:sp>
      <p:sp>
        <p:nvSpPr>
          <p:cNvPr id="2" name="TextBox 1">
            <a:extLst>
              <a:ext uri="{FF2B5EF4-FFF2-40B4-BE49-F238E27FC236}">
                <a16:creationId xmlns="" xmlns:a16="http://schemas.microsoft.com/office/drawing/2014/main" id="{3AF77BEC-2549-4D57-8FF1-A5C384CFFC88}"/>
              </a:ext>
            </a:extLst>
          </p:cNvPr>
          <p:cNvSpPr txBox="1"/>
          <p:nvPr/>
        </p:nvSpPr>
        <p:spPr>
          <a:xfrm>
            <a:off x="2567797" y="1748287"/>
            <a:ext cx="9097991" cy="156966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US" sz="9600" b="1">
              <a:cs typeface="Calibri"/>
            </a:endParaRPr>
          </a:p>
        </p:txBody>
      </p:sp>
      <p:sp>
        <p:nvSpPr>
          <p:cNvPr id="4" name="TextBox 3">
            <a:extLst>
              <a:ext uri="{FF2B5EF4-FFF2-40B4-BE49-F238E27FC236}">
                <a16:creationId xmlns="" xmlns:a16="http://schemas.microsoft.com/office/drawing/2014/main" id="{38A844F4-F871-493E-B2DB-E55D089AC80A}"/>
              </a:ext>
            </a:extLst>
          </p:cNvPr>
          <p:cNvSpPr txBox="1"/>
          <p:nvPr/>
        </p:nvSpPr>
        <p:spPr>
          <a:xfrm>
            <a:off x="2700643" y="361916"/>
            <a:ext cx="9097992" cy="54476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cs typeface="Calibri"/>
              </a:rPr>
              <a:t>Assessment</a:t>
            </a:r>
          </a:p>
          <a:p>
            <a:r>
              <a:rPr lang="en-US" sz="2400">
                <a:cs typeface="Calibri"/>
              </a:rPr>
              <a:t>At the end of each block, teachers assess children’s knowledge and understanding against specific criteria. Knowledge is revisited at the beginning of subsequent lessons through a spaced practice approach to support retention. </a:t>
            </a:r>
          </a:p>
          <a:p>
            <a:endParaRPr lang="en-US" sz="2800" b="1">
              <a:cs typeface="Calibri"/>
            </a:endParaRPr>
          </a:p>
          <a:p>
            <a:r>
              <a:rPr lang="en-US" sz="2800" b="1">
                <a:cs typeface="Calibri"/>
              </a:rPr>
              <a:t>Pupil book study</a:t>
            </a:r>
          </a:p>
          <a:p>
            <a:r>
              <a:rPr lang="en-US" sz="2400">
                <a:cs typeface="Calibri"/>
              </a:rPr>
              <a:t>Subject leaders undertake pupil book studies to monitor the effectiveness of teaching and learning. This includes learning impact discussions with small groups of children using questioning to check and ensure vocabulary and knowledge has been learnt and understood. Subject leaders complete a report to inform teaching staff on areas of strength and those requiring improvement. This feedback informs future planning. </a:t>
            </a:r>
          </a:p>
        </p:txBody>
      </p:sp>
      <p:pic>
        <p:nvPicPr>
          <p:cNvPr id="11" name="Picture 10"/>
          <p:cNvPicPr>
            <a:picLocks noChangeAspect="1"/>
          </p:cNvPicPr>
          <p:nvPr/>
        </p:nvPicPr>
        <p:blipFill>
          <a:blip r:embed="rId3"/>
          <a:stretch>
            <a:fillRect/>
          </a:stretch>
        </p:blipFill>
        <p:spPr>
          <a:xfrm>
            <a:off x="399125" y="325363"/>
            <a:ext cx="1285875" cy="638175"/>
          </a:xfrm>
          <a:prstGeom prst="rect">
            <a:avLst/>
          </a:prstGeom>
        </p:spPr>
      </p:pic>
    </p:spTree>
    <p:extLst>
      <p:ext uri="{BB962C8B-B14F-4D97-AF65-F5344CB8AC3E}">
        <p14:creationId xmlns:p14="http://schemas.microsoft.com/office/powerpoint/2010/main" val="165883283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580762BD2C4280469CFE5665FF4F9756" ma:contentTypeVersion="21" ma:contentTypeDescription="Create a new document." ma:contentTypeScope="" ma:versionID="50efc6784d4ecbf9fd4407764860f5f6">
  <xsd:schema xmlns:xsd="http://www.w3.org/2001/XMLSchema" xmlns:xs="http://www.w3.org/2001/XMLSchema" xmlns:p="http://schemas.microsoft.com/office/2006/metadata/properties" xmlns:ns2="09fafca4-5d65-4675-8dad-8451999cb132" xmlns:ns3="e1494969-7668-4851-b818-1408f8ffed6b" targetNamespace="http://schemas.microsoft.com/office/2006/metadata/properties" ma:root="true" ma:fieldsID="ac957ec94cfe7eb3f62754d88425dbeb" ns2:_="" ns3:_="">
    <xsd:import namespace="09fafca4-5d65-4675-8dad-8451999cb132"/>
    <xsd:import namespace="e1494969-7668-4851-b818-1408f8ffed6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s6e2" minOccurs="0"/>
                <xsd:element ref="ns2:MediaLengthInSeconds" minOccurs="0"/>
                <xsd:element ref="ns3:TaxCatchAll" minOccurs="0"/>
                <xsd:element ref="ns2:lcf76f155ced4ddcb4097134ff3c332f"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fafca4-5d65-4675-8dad-8451999cb132"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s6e2" ma:index="20" nillable="true" ma:displayName="Text" ma:internalName="s6e2">
      <xsd:simpleType>
        <xsd:restriction base="dms:Text"/>
      </xsd:simpleType>
    </xsd:element>
    <xsd:element name="MediaLengthInSeconds" ma:index="21" nillable="true" ma:displayName="Length (seconds)" ma:internalName="MediaLengthInSeconds" ma:readOnly="true">
      <xsd:simpleType>
        <xsd:restriction base="dms:Unknown"/>
      </xsd:simpleType>
    </xsd:element>
    <xsd:element name="lcf76f155ced4ddcb4097134ff3c332f" ma:index="24" nillable="true" ma:taxonomy="true" ma:internalName="lcf76f155ced4ddcb4097134ff3c332f" ma:taxonomyFieldName="MediaServiceImageTags" ma:displayName="Image Tags" ma:readOnly="false" ma:fieldId="{5cf76f15-5ced-4ddc-b409-7134ff3c332f}" ma:taxonomyMulti="true" ma:sspId="2d8efc91-ae7b-468c-84ff-eff0d6a7e818"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1494969-7668-4851-b818-1408f8ffed6b"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9b4ba345-55c1-4d0c-9a46-9f8de95f27d8}" ma:internalName="TaxCatchAll" ma:showField="CatchAllData" ma:web="e1494969-7668-4851-b818-1408f8ffed6b">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e1494969-7668-4851-b818-1408f8ffed6b" xsi:nil="true"/>
    <lcf76f155ced4ddcb4097134ff3c332f xmlns="09fafca4-5d65-4675-8dad-8451999cb132">
      <Terms xmlns="http://schemas.microsoft.com/office/infopath/2007/PartnerControls"/>
    </lcf76f155ced4ddcb4097134ff3c332f>
    <s6e2 xmlns="09fafca4-5d65-4675-8dad-8451999cb132" xsi:nil="true"/>
  </documentManagement>
</p:properties>
</file>

<file path=customXml/itemProps1.xml><?xml version="1.0" encoding="utf-8"?>
<ds:datastoreItem xmlns:ds="http://schemas.openxmlformats.org/officeDocument/2006/customXml" ds:itemID="{687FAD3D-C0CA-4925-AB2D-27A90746EDF7}">
  <ds:schemaRefs>
    <ds:schemaRef ds:uri="http://schemas.microsoft.com/sharepoint/v3/contenttype/forms"/>
  </ds:schemaRefs>
</ds:datastoreItem>
</file>

<file path=customXml/itemProps2.xml><?xml version="1.0" encoding="utf-8"?>
<ds:datastoreItem xmlns:ds="http://schemas.openxmlformats.org/officeDocument/2006/customXml" ds:itemID="{5C8CA812-F444-4F81-9BC9-5424734106EA}">
  <ds:schemaRefs>
    <ds:schemaRef ds:uri="09fafca4-5d65-4675-8dad-8451999cb132"/>
    <ds:schemaRef ds:uri="e1494969-7668-4851-b818-1408f8ffed6b"/>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A57A23C-C3AB-4899-8325-EB9460CB139D}">
  <ds:schemaRefs>
    <ds:schemaRef ds:uri="09fafca4-5d65-4675-8dad-8451999cb132"/>
    <ds:schemaRef ds:uri="http://purl.org/dc/terms/"/>
    <ds:schemaRef ds:uri="e1494969-7668-4851-b818-1408f8ffed6b"/>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schemas.microsoft.com/office/2006/metadata/properties"/>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emplate>Office Theme</Template>
  <TotalTime>19</TotalTime>
  <Words>1087</Words>
  <Application>Microsoft Office PowerPoint</Application>
  <PresentationFormat>Widescreen</PresentationFormat>
  <Paragraphs>138</Paragraphs>
  <Slides>15</Slides>
  <Notes>15</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15</vt:i4>
      </vt:variant>
    </vt:vector>
  </HeadingPairs>
  <TitlesOfParts>
    <vt:vector size="22" baseType="lpstr">
      <vt:lpstr>Arial</vt:lpstr>
      <vt:lpstr>Avenir Book</vt:lpstr>
      <vt:lpstr>Calibri</vt:lpstr>
      <vt:lpstr>Calibri Light</vt:lpstr>
      <vt:lpstr>Sassoon Penpals Joined</vt:lpstr>
      <vt:lpstr>Times New Roman</vt:lpstr>
      <vt:lpstr>Office Theme</vt:lpstr>
      <vt:lpstr>  </vt:lpstr>
      <vt:lpstr>Art &amp; Design</vt:lpstr>
      <vt:lpstr>Art &amp; Design</vt:lpstr>
      <vt:lpstr> Art &amp; Design</vt:lpstr>
      <vt:lpstr>PowerPoint Presentation</vt:lpstr>
      <vt:lpstr>PowerPoint Presentation</vt:lpstr>
      <vt:lpstr>Year 1 &amp; 2 Overview</vt:lpstr>
      <vt:lpstr>Year 1 &amp; 2 Progression Map</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Music Intent</dc:title>
  <dc:creator>Fran Hart</dc:creator>
  <cp:lastModifiedBy>Katie Beckinsale</cp:lastModifiedBy>
  <cp:revision>4</cp:revision>
  <cp:lastPrinted>2022-09-28T10:05:14Z</cp:lastPrinted>
  <dcterms:created xsi:type="dcterms:W3CDTF">2021-01-26T21:26:53Z</dcterms:created>
  <dcterms:modified xsi:type="dcterms:W3CDTF">2023-02-21T11:27:51Z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0x010100580762BD2C4280469CFE5665FF4F9756</vt:lpwstr>
  </property>
  <property fmtid="{D5CDD505-2E9C-101B-9397-08002B2CF9AE}" pid="3" name="MediaServiceImageTags">
    <vt:lpwstr/>
  </property>
</Properties>
</file>