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20"/>
  </p:notesMasterIdLst>
  <p:handoutMasterIdLst>
    <p:handoutMasterId r:id="rId21"/>
  </p:handoutMasterIdLst>
  <p:sldIdLst>
    <p:sldId id="256" r:id="rId5"/>
    <p:sldId id="257" r:id="rId6"/>
    <p:sldId id="258" r:id="rId7"/>
    <p:sldId id="340" r:id="rId8"/>
    <p:sldId id="347" r:id="rId9"/>
    <p:sldId id="300" r:id="rId10"/>
    <p:sldId id="270" r:id="rId11"/>
    <p:sldId id="351" r:id="rId12"/>
    <p:sldId id="271" r:id="rId13"/>
    <p:sldId id="350" r:id="rId14"/>
    <p:sldId id="342" r:id="rId15"/>
    <p:sldId id="348" r:id="rId16"/>
    <p:sldId id="349" r:id="rId17"/>
    <p:sldId id="332" r:id="rId18"/>
    <p:sldId id="333"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6"/>
  </p:normalViewPr>
  <p:slideViewPr>
    <p:cSldViewPr snapToGrid="0">
      <p:cViewPr varScale="1">
        <p:scale>
          <a:sx n="62" d="100"/>
          <a:sy n="62" d="100"/>
        </p:scale>
        <p:origin x="96" y="9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63"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Beckinsale" userId="1aefafad-b815-4942-aefb-12678ec00de7" providerId="ADAL" clId="{32276EBA-98C9-46CA-AF9A-44CF3C73EFEF}"/>
    <pc:docChg chg="delSld">
      <pc:chgData name="Katie Beckinsale" userId="1aefafad-b815-4942-aefb-12678ec00de7" providerId="ADAL" clId="{32276EBA-98C9-46CA-AF9A-44CF3C73EFEF}" dt="2023-04-26T09:02:24.220" v="0" actId="47"/>
      <pc:docMkLst>
        <pc:docMk/>
      </pc:docMkLst>
      <pc:sldChg chg="del">
        <pc:chgData name="Katie Beckinsale" userId="1aefafad-b815-4942-aefb-12678ec00de7" providerId="ADAL" clId="{32276EBA-98C9-46CA-AF9A-44CF3C73EFEF}" dt="2023-04-26T09:02:24.220" v="0" actId="47"/>
        <pc:sldMkLst>
          <pc:docMk/>
          <pc:sldMk cId="1418637532" sldId="33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26/04/2023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072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717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062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471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44744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70424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51154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42275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4/26/2023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4/26/2023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4/26/2023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4/26/2023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4/26/2023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4/26/2023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4/26/2023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br>
              <a:rPr lang="en-US" dirty="0"/>
            </a:br>
            <a:endParaRPr lang="en-US" sz="1400" dirty="0"/>
          </a:p>
          <a:p>
            <a:endParaRPr lang="en-US" sz="1400" dirty="0"/>
          </a:p>
        </p:txBody>
      </p:sp>
      <p:sp>
        <p:nvSpPr>
          <p:cNvPr id="8" name="Google Shape;96;p2">
            <a:extLst>
              <a:ext uri="{FF2B5EF4-FFF2-40B4-BE49-F238E27FC236}">
                <a16:creationId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dirty="0"/>
          </a:p>
          <a:p>
            <a:endParaRPr lang="en-US" sz="6400" b="1" dirty="0"/>
          </a:p>
          <a:p>
            <a:endParaRPr lang="en-US" sz="16600" dirty="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chemeClr val="dk1"/>
                </a:solidFill>
                <a:latin typeface="Calibri"/>
                <a:ea typeface="Calibri"/>
                <a:cs typeface="Calibri"/>
                <a:sym typeface="Calibri"/>
              </a:rPr>
              <a:t>Mathematics</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Intent</a:t>
            </a:r>
            <a:endParaRPr lang="en-US" sz="6600" b="1" dirty="0">
              <a:solidFill>
                <a:schemeClr val="dk1"/>
              </a:solidFill>
              <a:latin typeface="Calibri"/>
              <a:ea typeface="Calibri"/>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dirty="0">
                <a:latin typeface="Calibri"/>
                <a:cs typeface="Calibri"/>
              </a:rPr>
              <a:t>Mathematics</a:t>
            </a:r>
          </a:p>
        </p:txBody>
      </p:sp>
      <p:sp>
        <p:nvSpPr>
          <p:cNvPr id="101" name="Google Shape;101;p2"/>
          <p:cNvSpPr txBox="1">
            <a:spLocks noGrp="1"/>
          </p:cNvSpPr>
          <p:nvPr>
            <p:ph type="subTitle" idx="1"/>
          </p:nvPr>
        </p:nvSpPr>
        <p:spPr>
          <a:xfrm>
            <a:off x="2380490" y="1515979"/>
            <a:ext cx="9554805" cy="4860758"/>
          </a:xfrm>
          <a:prstGeom prst="rect">
            <a:avLst/>
          </a:prstGeom>
          <a:noFill/>
          <a:ln>
            <a:noFill/>
          </a:ln>
        </p:spPr>
        <p:txBody>
          <a:bodyPr spcFirstLastPara="1" wrap="square" lIns="91425" tIns="45700" rIns="91425" bIns="45700" anchor="t" anchorCtr="0">
            <a:noAutofit/>
          </a:bodyPr>
          <a:lstStyle/>
          <a:p>
            <a:pPr algn="l"/>
            <a:r>
              <a:rPr lang="en-GB" sz="2000" dirty="0"/>
              <a:t>Mathematics is an important creative discipline that helps us to understand the world. We want all pupils at Springfield Infant School &amp; Nursery to experience the beauty, power and enjoyment of mathematics and develop a sense of curiosity about the subject along with a clear understanding. At Springfield Infants we believe all children can achieve in mathematics. We foster positive ‘can do’ attitudes and we promote the fact that ‘We can all do maths! Pupils are encouraged to think mathematically and are introduced to new concepts using the Concrete, Pictorial and Abstract (CPA) approach. Using real life contexts and manipulative resources, helps children to develop skills they can use in their everyday lives. It gives Maths meaning. It makes Maths more fun! We use mistakes and misconceptions as an essential part of learning and provide challenge through rich and sophisticated problem solving tasks. We teach in a precise way which makes it possible for all pupils to engage successfully with tasks at the expected level of challenge. Concepts are often explored together as a group or with a learning partner to make mathematical relationships explicit and strengthen pupils’ understanding of mathematical connectivity. Precise questioning during lessons ensures that children develop fluent technical proficiency and think deeply about the underpinning mathematical concepts.  </a:t>
            </a:r>
          </a:p>
          <a:p>
            <a:pPr algn="l"/>
            <a:endParaRPr lang="en-US" sz="2000" dirty="0">
              <a:latin typeface="Calibri"/>
              <a:ea typeface="+mn-lt"/>
              <a:cs typeface="+mn-lt"/>
            </a:endParaRPr>
          </a:p>
        </p:txBody>
      </p:sp>
      <p:sp>
        <p:nvSpPr>
          <p:cNvPr id="9" name="Google Shape;86;p1">
            <a:extLst>
              <a:ext uri="{FF2B5EF4-FFF2-40B4-BE49-F238E27FC236}">
                <a16:creationId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latin typeface="Calibri"/>
                <a:cs typeface="Calibri"/>
              </a:rPr>
              <a:t>Mathematics</a:t>
            </a:r>
            <a:endParaRPr lang="en-US" dirty="0">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dirty="0">
                <a:latin typeface="Calibri"/>
                <a:cs typeface="Calibri"/>
                <a:sym typeface="Arial"/>
              </a:rPr>
              <a:t>Aims </a:t>
            </a:r>
            <a:r>
              <a:rPr lang="en-US" sz="2800" b="1" i="0" dirty="0">
                <a:latin typeface="Calibri"/>
                <a:cs typeface="Calibri"/>
                <a:sym typeface="Arial"/>
              </a:rPr>
              <a:t>of </a:t>
            </a:r>
            <a:r>
              <a:rPr lang="en-US" sz="2800" b="1" dirty="0">
                <a:latin typeface="Calibri"/>
                <a:cs typeface="Calibri"/>
                <a:sym typeface="Arial"/>
              </a:rPr>
              <a:t>the Mathematics</a:t>
            </a:r>
            <a:r>
              <a:rPr lang="en-US" sz="2800" b="1" dirty="0">
                <a:solidFill>
                  <a:srgbClr val="FF0000"/>
                </a:solidFill>
                <a:latin typeface="Calibri"/>
                <a:cs typeface="Calibri"/>
                <a:sym typeface="Arial"/>
              </a:rPr>
              <a:t> </a:t>
            </a:r>
            <a:r>
              <a:rPr lang="en-US" sz="2800" b="1" dirty="0">
                <a:latin typeface="Calibri"/>
                <a:cs typeface="Calibri"/>
                <a:sym typeface="Arial"/>
              </a:rPr>
              <a:t>Curriculum</a:t>
            </a:r>
            <a:endParaRPr lang="en-US" sz="2800" dirty="0">
              <a:latin typeface="Calibri"/>
              <a:cs typeface="Calibri"/>
            </a:endParaRPr>
          </a:p>
          <a:p>
            <a:pPr algn="l"/>
            <a:r>
              <a:rPr lang="en-GB" sz="2000" dirty="0"/>
              <a:t>The national curriculum for mathematics aims to ensure that all pupils: </a:t>
            </a:r>
          </a:p>
          <a:p>
            <a:pPr marL="342900" indent="-342900" algn="l">
              <a:buFont typeface="Arial" panose="020B0604020202020204" pitchFamily="34" charset="0"/>
              <a:buChar char="•"/>
            </a:pPr>
            <a:r>
              <a:rPr lang="en-GB" sz="2000" dirty="0"/>
              <a:t>Become fluent in the fundamentals of mathematics, including through varied and frequent practice with increasingly complex problems over time, so that pupils develop conceptual understanding and the ability to recall and apply knowledge rapidly and accurately. </a:t>
            </a:r>
          </a:p>
          <a:p>
            <a:pPr marL="342900" indent="-342900" algn="l">
              <a:buFont typeface="Arial" panose="020B0604020202020204" pitchFamily="34" charset="0"/>
              <a:buChar char="•"/>
            </a:pPr>
            <a:r>
              <a:rPr lang="en-GB" sz="2000" dirty="0"/>
              <a:t>Reason mathematically by following a line of enquiry, conjecturing relationships and generalisations, and developing an argument, justification or proof using mathematical language </a:t>
            </a:r>
          </a:p>
          <a:p>
            <a:pPr marL="342900" indent="-342900" algn="l">
              <a:buFont typeface="Arial" panose="020B0604020202020204" pitchFamily="34" charset="0"/>
              <a:buChar char="•"/>
            </a:pPr>
            <a:r>
              <a:rPr lang="en-GB" sz="2000" dirty="0"/>
              <a:t>Can solve problems by applying their mathematics to a variety of routine and non routine problems with increasing sophistication, including breaking down problems into a series of simpler steps and persevering in seeking solutions.</a:t>
            </a:r>
            <a:endParaRPr lang="en-US" b="1" dirty="0">
              <a:cs typeface="Arial"/>
            </a:endParaRPr>
          </a:p>
          <a:p>
            <a:pPr>
              <a:buClr>
                <a:schemeClr val="dk1"/>
              </a:buClr>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84368" y="20868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latin typeface="Calibri"/>
                <a:cs typeface="Calibri"/>
              </a:rPr>
              <a:t>A Mastery Approach to Mathematics</a:t>
            </a:r>
            <a:endParaRPr lang="en-US" b="1" dirty="0">
              <a:latin typeface="Calibri"/>
              <a:cs typeface="Calibri"/>
            </a:endParaRPr>
          </a:p>
        </p:txBody>
      </p:sp>
      <p:sp>
        <p:nvSpPr>
          <p:cNvPr id="112" name="Google Shape;112;p3"/>
          <p:cNvSpPr txBox="1">
            <a:spLocks noGrp="1"/>
          </p:cNvSpPr>
          <p:nvPr>
            <p:ph type="subTitle" idx="1"/>
          </p:nvPr>
        </p:nvSpPr>
        <p:spPr>
          <a:xfrm>
            <a:off x="2821577" y="1584960"/>
            <a:ext cx="8499566" cy="5207770"/>
          </a:xfrm>
          <a:prstGeom prst="rect">
            <a:avLst/>
          </a:prstGeom>
          <a:noFill/>
          <a:ln>
            <a:noFill/>
          </a:ln>
        </p:spPr>
        <p:txBody>
          <a:bodyPr spcFirstLastPara="1" wrap="square" lIns="91425" tIns="45700" rIns="91425" bIns="45700" anchor="t" anchorCtr="0">
            <a:noAutofit/>
          </a:bodyPr>
          <a:lstStyle/>
          <a:p>
            <a:pPr algn="l">
              <a:lnSpc>
                <a:spcPct val="100000"/>
              </a:lnSpc>
              <a:spcBef>
                <a:spcPts val="0"/>
              </a:spcBef>
              <a:buSzPts val="2000"/>
            </a:pPr>
            <a:r>
              <a:rPr lang="en-GB" dirty="0"/>
              <a:t>Best practice shows that mastery of small, cumulative steps builds a solid foundation of deep mathematical understanding. At Springfield Infants,  through the Power maths scheme, this means that we are teaching for depth and secure understanding, spending enough time learning each concept so that the children truly master it. Through small steps planning, teachers will expose mathematical concepts gradually, enabling children to apply their new knowledge and skills in multiple ways. </a:t>
            </a:r>
          </a:p>
          <a:p>
            <a:pPr algn="l">
              <a:lnSpc>
                <a:spcPct val="100000"/>
              </a:lnSpc>
              <a:spcBef>
                <a:spcPts val="0"/>
              </a:spcBef>
              <a:buSzPts val="2000"/>
            </a:pPr>
            <a:r>
              <a:rPr lang="en-GB" dirty="0"/>
              <a:t>  </a:t>
            </a:r>
          </a:p>
          <a:p>
            <a:pPr algn="l">
              <a:lnSpc>
                <a:spcPct val="100000"/>
              </a:lnSpc>
              <a:spcBef>
                <a:spcPts val="0"/>
              </a:spcBef>
              <a:buSzPts val="2000"/>
            </a:pPr>
            <a:endParaRPr lang="en-GB" dirty="0"/>
          </a:p>
          <a:p>
            <a:pPr algn="l">
              <a:lnSpc>
                <a:spcPct val="100000"/>
              </a:lnSpc>
              <a:spcBef>
                <a:spcPts val="0"/>
              </a:spcBef>
              <a:buSzPts val="2000"/>
            </a:pPr>
            <a:endParaRPr lang="en-GB" dirty="0"/>
          </a:p>
          <a:p>
            <a:pPr algn="l">
              <a:lnSpc>
                <a:spcPct val="100000"/>
              </a:lnSpc>
              <a:spcBef>
                <a:spcPts val="0"/>
              </a:spcBef>
              <a:buSzPts val="2000"/>
            </a:pPr>
            <a:endParaRPr lang="en-GB" dirty="0"/>
          </a:p>
          <a:p>
            <a:pPr algn="l">
              <a:lnSpc>
                <a:spcPct val="100000"/>
              </a:lnSpc>
              <a:spcBef>
                <a:spcPts val="0"/>
              </a:spcBef>
              <a:buSzPts val="2000"/>
            </a:pPr>
            <a:endParaRPr lang="en-US" b="1" dirty="0">
              <a:cs typeface="Arial"/>
            </a:endParaRPr>
          </a:p>
          <a:p>
            <a:pPr>
              <a:buClr>
                <a:schemeClr val="dk1"/>
              </a:buClr>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521934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Year </a:t>
            </a:r>
            <a:r>
              <a:rPr lang="en-US" sz="4000" b="1" dirty="0">
                <a:latin typeface="Calibri"/>
                <a:cs typeface="Calibri"/>
              </a:rPr>
              <a:t>1 Overview</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2" name="Picture 1"/>
          <p:cNvPicPr>
            <a:picLocks noChangeAspect="1"/>
          </p:cNvPicPr>
          <p:nvPr/>
        </p:nvPicPr>
        <p:blipFill>
          <a:blip r:embed="rId4"/>
          <a:stretch>
            <a:fillRect/>
          </a:stretch>
        </p:blipFill>
        <p:spPr>
          <a:xfrm>
            <a:off x="2338647" y="1440703"/>
            <a:ext cx="9588584" cy="4444708"/>
          </a:xfrm>
          <a:prstGeom prst="rect">
            <a:avLst/>
          </a:prstGeom>
        </p:spPr>
      </p:pic>
    </p:spTree>
    <p:extLst>
      <p:ext uri="{BB962C8B-B14F-4D97-AF65-F5344CB8AC3E}">
        <p14:creationId xmlns:p14="http://schemas.microsoft.com/office/powerpoint/2010/main" val="3792409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Year </a:t>
            </a:r>
            <a:r>
              <a:rPr lang="en-US" sz="4000" b="1" dirty="0">
                <a:latin typeface="Calibri"/>
                <a:cs typeface="Calibri"/>
              </a:rPr>
              <a:t>2 Overview</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3" name="Picture 2"/>
          <p:cNvPicPr>
            <a:picLocks noChangeAspect="1"/>
          </p:cNvPicPr>
          <p:nvPr/>
        </p:nvPicPr>
        <p:blipFill>
          <a:blip r:embed="rId4"/>
          <a:stretch>
            <a:fillRect/>
          </a:stretch>
        </p:blipFill>
        <p:spPr>
          <a:xfrm>
            <a:off x="2461247" y="1440702"/>
            <a:ext cx="9494283" cy="4095573"/>
          </a:xfrm>
          <a:prstGeom prst="rect">
            <a:avLst/>
          </a:prstGeom>
        </p:spPr>
      </p:pic>
    </p:spTree>
    <p:extLst>
      <p:ext uri="{BB962C8B-B14F-4D97-AF65-F5344CB8AC3E}">
        <p14:creationId xmlns:p14="http://schemas.microsoft.com/office/powerpoint/2010/main" val="1042797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latin typeface="Calibri"/>
                <a:ea typeface="Calibri"/>
                <a:cs typeface="Calibri"/>
                <a:sym typeface="Calibri"/>
              </a:rPr>
              <a:t>Mathematics</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Implementation</a:t>
            </a: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cs typeface="Calibri"/>
              </a:rPr>
              <a:t>Number Fluency</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
        <p:nvSpPr>
          <p:cNvPr id="6" name="Google Shape;112;p3"/>
          <p:cNvSpPr txBox="1">
            <a:spLocks noGrp="1"/>
          </p:cNvSpPr>
          <p:nvPr>
            <p:ph type="subTitle" idx="1"/>
          </p:nvPr>
        </p:nvSpPr>
        <p:spPr>
          <a:xfrm>
            <a:off x="2640481" y="1016873"/>
            <a:ext cx="8499566" cy="5207770"/>
          </a:xfrm>
          <a:prstGeom prst="rect">
            <a:avLst/>
          </a:prstGeom>
          <a:noFill/>
          <a:ln>
            <a:noFill/>
          </a:ln>
        </p:spPr>
        <p:txBody>
          <a:bodyPr spcFirstLastPara="1" wrap="square" lIns="91425" tIns="45700" rIns="91425" bIns="45700" anchor="t" anchorCtr="0">
            <a:noAutofit/>
          </a:bodyPr>
          <a:lstStyle/>
          <a:p>
            <a:pPr algn="l">
              <a:lnSpc>
                <a:spcPct val="100000"/>
              </a:lnSpc>
              <a:spcBef>
                <a:spcPts val="0"/>
              </a:spcBef>
              <a:buSzPts val="2000"/>
            </a:pPr>
            <a:r>
              <a:rPr lang="en-GB" sz="2200" dirty="0"/>
              <a:t>Efficient, accurate recall of key number facts and procedures is essential for fluency, freeing pupils’ minds to think deeply about concepts and problems. Through Number Sense Maths, children are taught to solve addition and subtraction facts by applying key visuals, models and calculation strategies. Using the 12 strategies taught within the programme, children ‘use what they know to work out what they don’t know’. Explicit teaching of derived fact strategies is the most efficient route to fluency in addition and subtraction facts. </a:t>
            </a:r>
          </a:p>
          <a:p>
            <a:pPr algn="l">
              <a:lnSpc>
                <a:spcPct val="100000"/>
              </a:lnSpc>
              <a:spcBef>
                <a:spcPts val="0"/>
              </a:spcBef>
              <a:buSzPts val="2000"/>
            </a:pPr>
            <a:endParaRPr lang="en-GB" dirty="0"/>
          </a:p>
          <a:p>
            <a:pPr algn="l">
              <a:lnSpc>
                <a:spcPct val="100000"/>
              </a:lnSpc>
              <a:spcBef>
                <a:spcPts val="0"/>
              </a:spcBef>
              <a:buSzPts val="2000"/>
            </a:pPr>
            <a:endParaRPr lang="en-GB" dirty="0"/>
          </a:p>
          <a:p>
            <a:pPr algn="l">
              <a:lnSpc>
                <a:spcPct val="100000"/>
              </a:lnSpc>
              <a:spcBef>
                <a:spcPts val="0"/>
              </a:spcBef>
              <a:buSzPts val="2000"/>
            </a:pPr>
            <a:endParaRPr lang="en-GB" dirty="0"/>
          </a:p>
          <a:p>
            <a:pPr algn="l">
              <a:lnSpc>
                <a:spcPct val="100000"/>
              </a:lnSpc>
              <a:spcBef>
                <a:spcPts val="0"/>
              </a:spcBef>
              <a:buSzPts val="2000"/>
            </a:pPr>
            <a:endParaRPr lang="en-US" b="1" dirty="0">
              <a:cs typeface="Arial"/>
            </a:endParaRPr>
          </a:p>
          <a:p>
            <a:pPr>
              <a:buClr>
                <a:schemeClr val="dk1"/>
              </a:buClr>
              <a:buSzPts val="2000"/>
            </a:pPr>
            <a:endParaRPr lang="en-US" sz="2000" dirty="0">
              <a:cs typeface="Calibri" panose="020F0502020204030204"/>
            </a:endParaRPr>
          </a:p>
        </p:txBody>
      </p:sp>
      <p:pic>
        <p:nvPicPr>
          <p:cNvPr id="2" name="Picture 1"/>
          <p:cNvPicPr>
            <a:picLocks noChangeAspect="1"/>
          </p:cNvPicPr>
          <p:nvPr/>
        </p:nvPicPr>
        <p:blipFill>
          <a:blip r:embed="rId4"/>
          <a:stretch>
            <a:fillRect/>
          </a:stretch>
        </p:blipFill>
        <p:spPr>
          <a:xfrm>
            <a:off x="2551482" y="325362"/>
            <a:ext cx="1085850" cy="600075"/>
          </a:xfrm>
          <a:prstGeom prst="rect">
            <a:avLst/>
          </a:prstGeom>
        </p:spPr>
      </p:pic>
      <p:pic>
        <p:nvPicPr>
          <p:cNvPr id="3" name="Picture 2"/>
          <p:cNvPicPr>
            <a:picLocks noChangeAspect="1"/>
          </p:cNvPicPr>
          <p:nvPr/>
        </p:nvPicPr>
        <p:blipFill>
          <a:blip r:embed="rId5"/>
          <a:stretch>
            <a:fillRect/>
          </a:stretch>
        </p:blipFill>
        <p:spPr>
          <a:xfrm>
            <a:off x="4838007" y="3780053"/>
            <a:ext cx="4500804" cy="2804701"/>
          </a:xfrm>
          <a:prstGeom prst="rect">
            <a:avLst/>
          </a:prstGeom>
        </p:spPr>
      </p:pic>
    </p:spTree>
    <p:extLst>
      <p:ext uri="{BB962C8B-B14F-4D97-AF65-F5344CB8AC3E}">
        <p14:creationId xmlns:p14="http://schemas.microsoft.com/office/powerpoint/2010/main" val="2742827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
        <p:nvSpPr>
          <p:cNvPr id="9" name="Google Shape;107;p3"/>
          <p:cNvSpPr txBox="1">
            <a:spLocks noGrp="1"/>
          </p:cNvSpPr>
          <p:nvPr>
            <p:ph type="ctrTitle"/>
          </p:nvPr>
        </p:nvSpPr>
        <p:spPr>
          <a:xfrm>
            <a:off x="2381969" y="680492"/>
            <a:ext cx="9144000" cy="871538"/>
          </a:xfrm>
          <a:prstGeom prst="rect">
            <a:avLst/>
          </a:prstGeom>
          <a:noFill/>
          <a:ln>
            <a:noFill/>
          </a:ln>
        </p:spPr>
        <p:txBody>
          <a:bodyPr spcFirstLastPara="1" wrap="square" lIns="91425" tIns="45700" rIns="91425" bIns="45700" anchor="b" anchorCtr="0">
            <a:noAutofit/>
          </a:bodyPr>
          <a:lstStyle/>
          <a:p>
            <a:pPr marL="0" lvl="0" indent="0" algn="ctr">
              <a:lnSpc>
                <a:spcPct val="90000"/>
              </a:lnSpc>
              <a:spcBef>
                <a:spcPts val="0"/>
              </a:spcBef>
              <a:spcAft>
                <a:spcPts val="0"/>
              </a:spcAft>
              <a:buNone/>
            </a:pPr>
            <a:r>
              <a:rPr lang="en-US" sz="4400" b="1" dirty="0">
                <a:latin typeface="Calibri"/>
                <a:cs typeface="Calibri"/>
              </a:rPr>
              <a:t>Power </a:t>
            </a:r>
            <a:r>
              <a:rPr lang="en-US" sz="4400" b="1" dirty="0" err="1">
                <a:latin typeface="Calibri"/>
                <a:cs typeface="Calibri"/>
              </a:rPr>
              <a:t>Maths</a:t>
            </a:r>
            <a:r>
              <a:rPr lang="en-US" sz="4400" b="1" dirty="0">
                <a:latin typeface="Calibri"/>
                <a:cs typeface="Calibri"/>
              </a:rPr>
              <a:t> at </a:t>
            </a:r>
            <a:br>
              <a:rPr lang="en-US" sz="4400" b="1" dirty="0">
                <a:latin typeface="Calibri"/>
                <a:cs typeface="Calibri"/>
              </a:rPr>
            </a:br>
            <a:r>
              <a:rPr lang="en-US" sz="4400" b="1" dirty="0">
                <a:latin typeface="Calibri"/>
                <a:cs typeface="Calibri"/>
              </a:rPr>
              <a:t>Springfield Infants</a:t>
            </a:r>
            <a:endParaRPr lang="en-US" b="1" dirty="0">
              <a:latin typeface="Calibri"/>
              <a:cs typeface="Calibri"/>
            </a:endParaRPr>
          </a:p>
        </p:txBody>
      </p:sp>
      <p:sp>
        <p:nvSpPr>
          <p:cNvPr id="10" name="Google Shape;112;p3"/>
          <p:cNvSpPr txBox="1">
            <a:spLocks noGrp="1"/>
          </p:cNvSpPr>
          <p:nvPr>
            <p:ph type="subTitle" idx="1"/>
          </p:nvPr>
        </p:nvSpPr>
        <p:spPr>
          <a:xfrm>
            <a:off x="2381969" y="1740759"/>
            <a:ext cx="9727676" cy="5731195"/>
          </a:xfrm>
          <a:prstGeom prst="rect">
            <a:avLst/>
          </a:prstGeom>
          <a:noFill/>
          <a:ln>
            <a:noFill/>
          </a:ln>
        </p:spPr>
        <p:txBody>
          <a:bodyPr spcFirstLastPara="1" wrap="square" lIns="91425" tIns="45700" rIns="91425" bIns="45700" anchor="t" anchorCtr="0">
            <a:noAutofit/>
          </a:bodyPr>
          <a:lstStyle/>
          <a:p>
            <a:r>
              <a:rPr lang="en-GB" dirty="0"/>
              <a:t>  </a:t>
            </a:r>
            <a:r>
              <a:rPr lang="en-GB" sz="1800" dirty="0"/>
              <a:t>Each lesson has a progression, with a central flow that draws the main learning into focus. There are different elements, informed by research into best practice in maths teaching, that bring the lessons to life:</a:t>
            </a:r>
          </a:p>
          <a:p>
            <a:pPr lvl="0" algn="l"/>
            <a:r>
              <a:rPr lang="en-GB" sz="1800" b="1" dirty="0"/>
              <a:t>Discover</a:t>
            </a:r>
            <a:r>
              <a:rPr lang="en-GB" sz="1800" dirty="0"/>
              <a:t> – each lesson begins with a problem to solve, often a real-life example, sometimes a puzzle or a game. These are engaging and fun, and designed to get all children thinking.</a:t>
            </a:r>
          </a:p>
          <a:p>
            <a:pPr lvl="0" algn="l"/>
            <a:r>
              <a:rPr lang="en-GB" sz="1800" b="1" dirty="0"/>
              <a:t>Share</a:t>
            </a:r>
            <a:r>
              <a:rPr lang="en-GB" sz="1800" dirty="0"/>
              <a:t> – the class shares their ideas and compares different ways to solve the problem, explaining their reasoning with hands-on resources and drawings to make their ideas clear. Children are able to develop their understanding of the concept with input from the teacher. </a:t>
            </a:r>
          </a:p>
          <a:p>
            <a:pPr lvl="0" algn="l"/>
            <a:r>
              <a:rPr lang="en-GB" sz="1800" b="1" dirty="0"/>
              <a:t>Think together</a:t>
            </a:r>
            <a:r>
              <a:rPr lang="en-GB" sz="1800" dirty="0"/>
              <a:t> – the next part of the lesson is a journey through the concept, digging deeper and deeper so that each child builds on secure foundations while being challenged to apply their understanding in different ways and with increasing independence.</a:t>
            </a:r>
          </a:p>
          <a:p>
            <a:pPr lvl="0" algn="l"/>
            <a:r>
              <a:rPr lang="en-GB" sz="1800" b="1" dirty="0"/>
              <a:t>Practice</a:t>
            </a:r>
            <a:r>
              <a:rPr lang="en-GB" sz="1800" dirty="0"/>
              <a:t> – now children practice individually or in small groups, rehearsing and developing their skills to build fluency, understanding of the concept and confidence.</a:t>
            </a:r>
          </a:p>
          <a:p>
            <a:pPr lvl="0" algn="l"/>
            <a:r>
              <a:rPr lang="en-GB" sz="1800" b="1" dirty="0"/>
              <a:t>Reflect </a:t>
            </a:r>
            <a:r>
              <a:rPr lang="en-GB" sz="1800" dirty="0"/>
              <a:t>– finally, children are prompted to reflect on and record their learning from each session and show how they have grasped the concept explored in the lesson.</a:t>
            </a:r>
          </a:p>
          <a:p>
            <a:pPr algn="l">
              <a:lnSpc>
                <a:spcPct val="100000"/>
              </a:lnSpc>
              <a:spcBef>
                <a:spcPts val="0"/>
              </a:spcBef>
              <a:buSzPts val="2000"/>
            </a:pPr>
            <a:endParaRPr lang="en-GB" dirty="0"/>
          </a:p>
          <a:p>
            <a:pPr algn="l">
              <a:lnSpc>
                <a:spcPct val="100000"/>
              </a:lnSpc>
              <a:spcBef>
                <a:spcPts val="0"/>
              </a:spcBef>
              <a:buSzPts val="2000"/>
            </a:pPr>
            <a:endParaRPr lang="en-GB" dirty="0"/>
          </a:p>
          <a:p>
            <a:pPr algn="l">
              <a:lnSpc>
                <a:spcPct val="100000"/>
              </a:lnSpc>
              <a:spcBef>
                <a:spcPts val="0"/>
              </a:spcBef>
              <a:buSzPts val="2000"/>
            </a:pPr>
            <a:endParaRPr lang="en-GB" dirty="0"/>
          </a:p>
          <a:p>
            <a:pPr algn="l">
              <a:lnSpc>
                <a:spcPct val="100000"/>
              </a:lnSpc>
              <a:spcBef>
                <a:spcPts val="0"/>
              </a:spcBef>
              <a:buSzPts val="2000"/>
            </a:pPr>
            <a:endParaRPr lang="en-GB" dirty="0"/>
          </a:p>
          <a:p>
            <a:pPr algn="l">
              <a:lnSpc>
                <a:spcPct val="100000"/>
              </a:lnSpc>
              <a:spcBef>
                <a:spcPts val="0"/>
              </a:spcBef>
              <a:buSzPts val="2000"/>
            </a:pPr>
            <a:endParaRPr lang="en-US" b="1" dirty="0">
              <a:cs typeface="Arial"/>
            </a:endParaRPr>
          </a:p>
          <a:p>
            <a:pPr>
              <a:buClr>
                <a:schemeClr val="dk1"/>
              </a:buClr>
              <a:buSzPts val="2000"/>
            </a:pPr>
            <a:endParaRPr lang="en-US" sz="2000" dirty="0">
              <a:cs typeface="Calibri" panose="020F0502020204030204"/>
            </a:endParaRPr>
          </a:p>
        </p:txBody>
      </p:sp>
      <p:pic>
        <p:nvPicPr>
          <p:cNvPr id="2" name="Picture 1"/>
          <p:cNvPicPr>
            <a:picLocks noChangeAspect="1"/>
          </p:cNvPicPr>
          <p:nvPr/>
        </p:nvPicPr>
        <p:blipFill>
          <a:blip r:embed="rId4"/>
          <a:stretch>
            <a:fillRect/>
          </a:stretch>
        </p:blipFill>
        <p:spPr>
          <a:xfrm>
            <a:off x="2381969" y="265348"/>
            <a:ext cx="1234919" cy="128668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
        <p:nvSpPr>
          <p:cNvPr id="9" name="Google Shape;107;p3"/>
          <p:cNvSpPr txBox="1">
            <a:spLocks noGrp="1"/>
          </p:cNvSpPr>
          <p:nvPr>
            <p:ph type="ctrTitle"/>
          </p:nvPr>
        </p:nvSpPr>
        <p:spPr>
          <a:xfrm>
            <a:off x="2355533" y="395002"/>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sz="4400" b="1" dirty="0">
                <a:latin typeface="Calibri"/>
                <a:cs typeface="Calibri"/>
              </a:rPr>
              <a:t>Power </a:t>
            </a:r>
            <a:r>
              <a:rPr lang="en-US" sz="4400" b="1" dirty="0" err="1">
                <a:latin typeface="Calibri"/>
                <a:cs typeface="Calibri"/>
              </a:rPr>
              <a:t>Maths</a:t>
            </a:r>
            <a:r>
              <a:rPr lang="en-US" sz="4400" b="1" dirty="0">
                <a:latin typeface="Calibri"/>
                <a:cs typeface="Calibri"/>
              </a:rPr>
              <a:t> at </a:t>
            </a:r>
            <a:br>
              <a:rPr lang="en-US" sz="4400" b="1" dirty="0">
                <a:latin typeface="Calibri"/>
                <a:cs typeface="Calibri"/>
              </a:rPr>
            </a:br>
            <a:r>
              <a:rPr lang="en-US" sz="4400" b="1" dirty="0">
                <a:latin typeface="Calibri"/>
                <a:cs typeface="Calibri"/>
              </a:rPr>
              <a:t>Springfield Infants</a:t>
            </a:r>
            <a:endParaRPr lang="en-US" b="1" dirty="0">
              <a:latin typeface="Calibri"/>
              <a:cs typeface="Calibri"/>
            </a:endParaRPr>
          </a:p>
        </p:txBody>
      </p:sp>
      <p:sp>
        <p:nvSpPr>
          <p:cNvPr id="10" name="Google Shape;112;p3"/>
          <p:cNvSpPr txBox="1">
            <a:spLocks noGrp="1"/>
          </p:cNvSpPr>
          <p:nvPr>
            <p:ph type="subTitle" idx="1"/>
          </p:nvPr>
        </p:nvSpPr>
        <p:spPr>
          <a:xfrm>
            <a:off x="2355533" y="1532671"/>
            <a:ext cx="9727676" cy="5731195"/>
          </a:xfrm>
          <a:prstGeom prst="rect">
            <a:avLst/>
          </a:prstGeom>
          <a:noFill/>
          <a:ln>
            <a:noFill/>
          </a:ln>
        </p:spPr>
        <p:txBody>
          <a:bodyPr spcFirstLastPara="1" wrap="square" lIns="91425" tIns="45700" rIns="91425" bIns="45700" anchor="t" anchorCtr="0">
            <a:noAutofit/>
          </a:bodyPr>
          <a:lstStyle/>
          <a:p>
            <a:pPr algn="l"/>
            <a:r>
              <a:rPr lang="en-GB" sz="2200" dirty="0"/>
              <a:t>CPA – Concrete / Pictorial / Abstract </a:t>
            </a:r>
          </a:p>
          <a:p>
            <a:pPr algn="l"/>
            <a:r>
              <a:rPr lang="en-GB" sz="2200" dirty="0"/>
              <a:t>CONCRETE – Children use concrete objects to help them make sense of the concept or problem; this could be anything from real or plastic fruit, to straws, counters, cubes or something else meaningful. Whatever the objects are, they can be moved, grouped and rearranged to illustrate the problem. </a:t>
            </a:r>
          </a:p>
          <a:p>
            <a:pPr algn="l"/>
            <a:r>
              <a:rPr lang="en-GB" sz="2200" dirty="0"/>
              <a:t>PICTORIAL – This stage uses pictorial representations of objects to let children ‘see’ what particular maths problems look like. It helps them make connections between concrete and pictorial presentations and the abstract maths concept.</a:t>
            </a:r>
          </a:p>
          <a:p>
            <a:pPr algn="l"/>
            <a:r>
              <a:rPr lang="en-GB" sz="2200" dirty="0"/>
              <a:t>ABSTRACT – Our ultimate goal is for children to understand abstract maths concepts, signs and notation and, of course, some children will reach this stage far more quickly than others. To work with abstract concepts, a child needs to be comfortable with the meaning of, and relationship between, concrete, pictorial and abstract models of representation.</a:t>
            </a:r>
          </a:p>
          <a:p>
            <a:pPr algn="l"/>
            <a:r>
              <a:rPr lang="en-GB" sz="2200" dirty="0">
                <a:cs typeface="Arial"/>
              </a:rPr>
              <a:t>The C-P-A approach is not linear, and children may need different types of models at different times. </a:t>
            </a:r>
          </a:p>
          <a:p>
            <a:pPr algn="l"/>
            <a:endParaRPr lang="en-US" b="1" dirty="0">
              <a:cs typeface="Arial"/>
            </a:endParaRPr>
          </a:p>
          <a:p>
            <a:pPr>
              <a:buClr>
                <a:schemeClr val="dk1"/>
              </a:buClr>
              <a:buSzPts val="2000"/>
            </a:pPr>
            <a:endParaRPr lang="en-US" sz="2000" dirty="0">
              <a:cs typeface="Calibri" panose="020F0502020204030204"/>
            </a:endParaRPr>
          </a:p>
        </p:txBody>
      </p:sp>
      <p:pic>
        <p:nvPicPr>
          <p:cNvPr id="11" name="Picture 10"/>
          <p:cNvPicPr>
            <a:picLocks noChangeAspect="1"/>
          </p:cNvPicPr>
          <p:nvPr/>
        </p:nvPicPr>
        <p:blipFill>
          <a:blip r:embed="rId4"/>
          <a:stretch>
            <a:fillRect/>
          </a:stretch>
        </p:blipFill>
        <p:spPr>
          <a:xfrm>
            <a:off x="2455947" y="245989"/>
            <a:ext cx="1234919" cy="1286682"/>
          </a:xfrm>
          <a:prstGeom prst="rect">
            <a:avLst/>
          </a:prstGeom>
        </p:spPr>
      </p:pic>
    </p:spTree>
    <p:extLst>
      <p:ext uri="{BB962C8B-B14F-4D97-AF65-F5344CB8AC3E}">
        <p14:creationId xmlns:p14="http://schemas.microsoft.com/office/powerpoint/2010/main" val="1614532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pic>
        <p:nvPicPr>
          <p:cNvPr id="5" name="Picture 4"/>
          <p:cNvPicPr>
            <a:picLocks noChangeAspect="1"/>
          </p:cNvPicPr>
          <p:nvPr/>
        </p:nvPicPr>
        <p:blipFill>
          <a:blip r:embed="rId4"/>
          <a:stretch>
            <a:fillRect/>
          </a:stretch>
        </p:blipFill>
        <p:spPr>
          <a:xfrm>
            <a:off x="2246714" y="1461090"/>
            <a:ext cx="1750954" cy="3242798"/>
          </a:xfrm>
          <a:prstGeom prst="rect">
            <a:avLst/>
          </a:prstGeom>
        </p:spPr>
      </p:pic>
      <p:pic>
        <p:nvPicPr>
          <p:cNvPr id="6" name="Picture 5"/>
          <p:cNvPicPr>
            <a:picLocks noChangeAspect="1"/>
          </p:cNvPicPr>
          <p:nvPr/>
        </p:nvPicPr>
        <p:blipFill>
          <a:blip r:embed="rId5"/>
          <a:stretch>
            <a:fillRect/>
          </a:stretch>
        </p:blipFill>
        <p:spPr>
          <a:xfrm>
            <a:off x="4082730" y="1461090"/>
            <a:ext cx="3062787" cy="3263769"/>
          </a:xfrm>
          <a:prstGeom prst="rect">
            <a:avLst/>
          </a:prstGeom>
        </p:spPr>
      </p:pic>
      <p:pic>
        <p:nvPicPr>
          <p:cNvPr id="9" name="Picture 8"/>
          <p:cNvPicPr>
            <a:picLocks noChangeAspect="1"/>
          </p:cNvPicPr>
          <p:nvPr/>
        </p:nvPicPr>
        <p:blipFill>
          <a:blip r:embed="rId6"/>
          <a:stretch>
            <a:fillRect/>
          </a:stretch>
        </p:blipFill>
        <p:spPr>
          <a:xfrm>
            <a:off x="7674716" y="1461090"/>
            <a:ext cx="1531161" cy="1400153"/>
          </a:xfrm>
          <a:prstGeom prst="rect">
            <a:avLst/>
          </a:prstGeom>
        </p:spPr>
      </p:pic>
      <p:pic>
        <p:nvPicPr>
          <p:cNvPr id="10" name="Picture 9"/>
          <p:cNvPicPr>
            <a:picLocks noChangeAspect="1"/>
          </p:cNvPicPr>
          <p:nvPr/>
        </p:nvPicPr>
        <p:blipFill>
          <a:blip r:embed="rId7"/>
          <a:stretch>
            <a:fillRect/>
          </a:stretch>
        </p:blipFill>
        <p:spPr>
          <a:xfrm>
            <a:off x="9308356" y="1463499"/>
            <a:ext cx="2712990" cy="3261360"/>
          </a:xfrm>
          <a:prstGeom prst="rect">
            <a:avLst/>
          </a:prstGeom>
        </p:spPr>
      </p:pic>
    </p:spTree>
    <p:extLst>
      <p:ext uri="{BB962C8B-B14F-4D97-AF65-F5344CB8AC3E}">
        <p14:creationId xmlns:p14="http://schemas.microsoft.com/office/powerpoint/2010/main" val="28827326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pic>
        <p:nvPicPr>
          <p:cNvPr id="2" name="Picture 1"/>
          <p:cNvPicPr>
            <a:picLocks noChangeAspect="1"/>
          </p:cNvPicPr>
          <p:nvPr/>
        </p:nvPicPr>
        <p:blipFill>
          <a:blip r:embed="rId4"/>
          <a:stretch>
            <a:fillRect/>
          </a:stretch>
        </p:blipFill>
        <p:spPr>
          <a:xfrm>
            <a:off x="2379935" y="585008"/>
            <a:ext cx="1733550" cy="1495425"/>
          </a:xfrm>
          <a:prstGeom prst="rect">
            <a:avLst/>
          </a:prstGeom>
        </p:spPr>
      </p:pic>
      <p:pic>
        <p:nvPicPr>
          <p:cNvPr id="3" name="Picture 2"/>
          <p:cNvPicPr>
            <a:picLocks noChangeAspect="1"/>
          </p:cNvPicPr>
          <p:nvPr/>
        </p:nvPicPr>
        <p:blipFill>
          <a:blip r:embed="rId5"/>
          <a:stretch>
            <a:fillRect/>
          </a:stretch>
        </p:blipFill>
        <p:spPr>
          <a:xfrm>
            <a:off x="2379935" y="2338452"/>
            <a:ext cx="2451701" cy="2720380"/>
          </a:xfrm>
          <a:prstGeom prst="rect">
            <a:avLst/>
          </a:prstGeom>
        </p:spPr>
      </p:pic>
      <p:pic>
        <p:nvPicPr>
          <p:cNvPr id="4" name="Picture 3"/>
          <p:cNvPicPr>
            <a:picLocks noChangeAspect="1"/>
          </p:cNvPicPr>
          <p:nvPr/>
        </p:nvPicPr>
        <p:blipFill>
          <a:blip r:embed="rId6"/>
          <a:stretch>
            <a:fillRect/>
          </a:stretch>
        </p:blipFill>
        <p:spPr>
          <a:xfrm>
            <a:off x="7399142" y="663006"/>
            <a:ext cx="1724025" cy="371475"/>
          </a:xfrm>
          <a:prstGeom prst="rect">
            <a:avLst/>
          </a:prstGeom>
        </p:spPr>
      </p:pic>
      <p:pic>
        <p:nvPicPr>
          <p:cNvPr id="12" name="Picture 11"/>
          <p:cNvPicPr>
            <a:picLocks noChangeAspect="1"/>
          </p:cNvPicPr>
          <p:nvPr/>
        </p:nvPicPr>
        <p:blipFill>
          <a:blip r:embed="rId7"/>
          <a:stretch>
            <a:fillRect/>
          </a:stretch>
        </p:blipFill>
        <p:spPr>
          <a:xfrm>
            <a:off x="7608692" y="1232521"/>
            <a:ext cx="1514475" cy="828675"/>
          </a:xfrm>
          <a:prstGeom prst="rect">
            <a:avLst/>
          </a:prstGeom>
        </p:spPr>
      </p:pic>
      <p:pic>
        <p:nvPicPr>
          <p:cNvPr id="1026" name="Picture 2" descr="https://attachments.office.net/owa/K.Beckinsale%40springinf.omat.org.uk/service.svc/s/GetAttachmentThumbnail?id=AAMkAGFjNWJlNjlmLTMzYjQtNDhmNy1hNzQ3LTVkM2U2NTgxNGFjZgBGAAAAAAD9Q68Rgte3R7iWoNLFn6CABwBesMaQ0rvTQ6ne5gSBi01EAAAAAAEMAABesMaQ0rvTQ6ne5gSBi01EAAIiG7gwAAABEgAQAK97mc%2FM6HpOsuuVJIaN6g8%3D&amp;thumbnailType=2&amp;token=eyJhbGciOiJSUzI1NiIsImtpZCI6IkQ4OThGN0RDMjk2ODQ1MDk1RUUwREZGQ0MzODBBOTM5NjUwNDNFNjQiLCJ0eXAiOiJKV1QiLCJ4NXQiOiIySmozM0Nsb1JRbGU0Tl84dzRDcE9XVUVQbVEifQ.eyJvcmlnaW4iOiJodHRwczovL291dGxvb2sub2ZmaWNlLmNvbSIsInVjIjoiNzE3MWQwNThkNGYzNDljMGFjMTFhMjUxOWZlNzYyZjUiLCJzaWduaW5fc3RhdGUiOiJbXCJpbmtub3dubnR3a1wiLFwia21zaVwiXSIsInZlciI6IkV4Y2hhbmdlLkNhbGxiYWNrLlYxIiwiYXBwY3R4c2VuZGVyIjoiT3dhRG93bmxvYWRAZmYzYWJlOWEtMjk2MS00ZTBjLWIwZGQtZjBjN2ZlNThmY2Y3IiwiaXNzcmluZyI6IldXIiwiYXBwY3R4Ijoie1wibXNleGNocHJvdFwiOlwib3dhXCIsXCJwdWlkXCI6XCIxMTUzODAxMTE3Mjg0NDc3OTU0XCIsXCJzY29wZVwiOlwiT3dhRG93bmxvYWRcIixcIm9pZFwiOlwiMWFlZmFmYWQtYjgxNS00OTQyLWFlZmItMTI2NzhlYzAwZGU3XCIsXCJwcmltYXJ5c2lkXCI6XCJTLTEtNS0yMS0yMDc5MzYzODM1LTMwMjcwMTk1MDMtMjY3ODMwMDU5Ni01NDk2ODc3XCJ9IiwibmJmIjoxNjY2MTczODAzLCJleHAiOjE2NjYxNzQ0MDMsImlzcyI6IjAwMDAwMDAyLTAwMDAtMGZmMS1jZTAwLTAwMDAwMDAwMDAwMEBmZjNhYmU5YS0yOTYxLTRlMGMtYjBkZC1mMGM3ZmU1OGZjZjciLCJhdWQiOiIwMDAwMDAwMi0wMDAwLTBmZjEtY2UwMC0wMDAwMDAwMDAwMDAvYXR0YWNobWVudHMub2ZmaWNlLm5ldEBmZjNhYmU5YS0yOTYxLTRlMGMtYjBkZC1mMGM3ZmU1OGZjZjciLCJoYXBwIjoib3dhIn0.nPza7N5v1rZ5hgqpNeKBOtuNOK3foZMp95YDNBUrOptFhpj3VeML3ex8PlVVNdVkQ17IQvsAge3eB2JCll0Sizdl7S_Z4ChGpj6NoPSCpQz7F5e1FOlDtZQlP4Lao_pGHga0ginYZwm0oYbP1WBv70wlolfHTihSWTe7awHe-hdIjsGUzT4cIOCgZbEmLBoNlIP-idC-LsNmimr_32D1fkyWHgNWMCoWBrNrbHtpjreK6YlIu6gIH25SaSvRL_18v5p5xY0kP-Hi8LwpGxPYpM2HNfFkx-KNJAcWevdn59y2Sa0Jd4mjX5xPSHooC0NqPMXOu9qcX6epxSSutJIpJQ&amp;X-OWA-CANARY=ViO2saapGEii8kLvSsIOFxA4T165sdoYbzWJQnjBN8SO2MGu3IJIsUeAPT_5gkOq7uUoeIj1LnQ.&amp;owa=outlook.office.com&amp;scriptVer=20221006031.10&amp;animation=tru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8762644" y="1878480"/>
            <a:ext cx="3720211" cy="279015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9"/>
          <a:stretch>
            <a:fillRect/>
          </a:stretch>
        </p:blipFill>
        <p:spPr>
          <a:xfrm>
            <a:off x="5098174" y="2318887"/>
            <a:ext cx="2243980" cy="2739945"/>
          </a:xfrm>
          <a:prstGeom prst="rect">
            <a:avLst/>
          </a:prstGeom>
        </p:spPr>
      </p:pic>
    </p:spTree>
    <p:extLst>
      <p:ext uri="{BB962C8B-B14F-4D97-AF65-F5344CB8AC3E}">
        <p14:creationId xmlns:p14="http://schemas.microsoft.com/office/powerpoint/2010/main" val="3607763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pic>
        <p:nvPicPr>
          <p:cNvPr id="5" name="Picture 4"/>
          <p:cNvPicPr>
            <a:picLocks noChangeAspect="1"/>
          </p:cNvPicPr>
          <p:nvPr/>
        </p:nvPicPr>
        <p:blipFill>
          <a:blip r:embed="rId4"/>
          <a:stretch>
            <a:fillRect/>
          </a:stretch>
        </p:blipFill>
        <p:spPr>
          <a:xfrm>
            <a:off x="2355533" y="1902007"/>
            <a:ext cx="1609725" cy="2305050"/>
          </a:xfrm>
          <a:prstGeom prst="rect">
            <a:avLst/>
          </a:prstGeom>
        </p:spPr>
      </p:pic>
      <p:pic>
        <p:nvPicPr>
          <p:cNvPr id="6" name="Picture 5"/>
          <p:cNvPicPr>
            <a:picLocks noChangeAspect="1"/>
          </p:cNvPicPr>
          <p:nvPr/>
        </p:nvPicPr>
        <p:blipFill>
          <a:blip r:embed="rId5"/>
          <a:stretch>
            <a:fillRect/>
          </a:stretch>
        </p:blipFill>
        <p:spPr>
          <a:xfrm>
            <a:off x="4234271" y="2240144"/>
            <a:ext cx="5238750" cy="1628775"/>
          </a:xfrm>
          <a:prstGeom prst="rect">
            <a:avLst/>
          </a:prstGeom>
        </p:spPr>
      </p:pic>
    </p:spTree>
    <p:extLst>
      <p:ext uri="{BB962C8B-B14F-4D97-AF65-F5344CB8AC3E}">
        <p14:creationId xmlns:p14="http://schemas.microsoft.com/office/powerpoint/2010/main" val="40502705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11"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latin typeface="Calibri"/>
                <a:ea typeface="Calibri"/>
                <a:cs typeface="Calibri"/>
                <a:sym typeface="Calibri"/>
              </a:rPr>
              <a:t>Mathematics</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700643" y="361916"/>
            <a:ext cx="9097992" cy="58169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a:t>
            </a:r>
          </a:p>
          <a:p>
            <a:r>
              <a:rPr lang="en-US" sz="2400" dirty="0">
                <a:cs typeface="Calibri"/>
              </a:rPr>
              <a:t>Children in Reception…</a:t>
            </a:r>
          </a:p>
          <a:p>
            <a:r>
              <a:rPr lang="en-US" sz="2400" dirty="0">
                <a:cs typeface="Calibri"/>
              </a:rPr>
              <a:t>Each term, children in Year 1 and 2 undertake a </a:t>
            </a:r>
            <a:r>
              <a:rPr lang="en-US" sz="2400" dirty="0" err="1">
                <a:cs typeface="Calibri"/>
              </a:rPr>
              <a:t>maths</a:t>
            </a:r>
            <a:r>
              <a:rPr lang="en-US" sz="2400" dirty="0">
                <a:cs typeface="Calibri"/>
              </a:rPr>
              <a:t> test, assessing the content taught that term as well as previous learning. Assessment data is </a:t>
            </a:r>
            <a:r>
              <a:rPr lang="en-US" sz="2400" dirty="0" err="1">
                <a:cs typeface="Calibri"/>
              </a:rPr>
              <a:t>analysed</a:t>
            </a:r>
            <a:r>
              <a:rPr lang="en-US" sz="2400" dirty="0">
                <a:cs typeface="Calibri"/>
              </a:rPr>
              <a:t> by teachers and SLT and used to inform future planning. </a:t>
            </a:r>
          </a:p>
          <a:p>
            <a:endParaRPr lang="en-US" sz="2800" b="1" dirty="0">
              <a:cs typeface="Calibri"/>
            </a:endParaRPr>
          </a:p>
          <a:p>
            <a:r>
              <a:rPr lang="en-US" sz="2800" b="1" dirty="0">
                <a:cs typeface="Calibri"/>
              </a:rPr>
              <a:t>Pupil book study</a:t>
            </a:r>
          </a:p>
          <a:p>
            <a:r>
              <a:rPr lang="en-US" sz="2400" dirty="0">
                <a:cs typeface="Calibri"/>
              </a:rPr>
              <a:t>Subject leaders undertake pupil book studies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AAB7EA8910C9848B7DEF82E81AFA548" ma:contentTypeVersion="13" ma:contentTypeDescription="Create a new document." ma:contentTypeScope="" ma:versionID="99e1646f27f3a3366d25e86b089e356b">
  <xsd:schema xmlns:xsd="http://www.w3.org/2001/XMLSchema" xmlns:xs="http://www.w3.org/2001/XMLSchema" xmlns:p="http://schemas.microsoft.com/office/2006/metadata/properties" xmlns:ns3="ff883953-0f04-45ad-bfe5-84c9833369af" xmlns:ns4="9eaabae9-94f3-4afd-aef2-dda144ca660f" targetNamespace="http://schemas.microsoft.com/office/2006/metadata/properties" ma:root="true" ma:fieldsID="f003206b4d06bf55f55fa59c0281ad67" ns3:_="" ns4:_="">
    <xsd:import namespace="ff883953-0f04-45ad-bfe5-84c9833369af"/>
    <xsd:import namespace="9eaabae9-94f3-4afd-aef2-dda144ca660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DateTaken" minOccurs="0"/>
                <xsd:element ref="ns3:MediaServiceGenerationTime" minOccurs="0"/>
                <xsd:element ref="ns3:MediaServiceEventHashCode"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f883953-0f04-45ad-bfe5-84c9833369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eaabae9-94f3-4afd-aef2-dda144ca660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815F41-F304-4FA7-B623-9BD1DC2E38DE}">
  <ds:schemaRefs>
    <ds:schemaRef ds:uri="http://schemas.microsoft.com/office/2006/metadata/contentType"/>
    <ds:schemaRef ds:uri="http://schemas.microsoft.com/office/2006/metadata/properties/metaAttributes"/>
    <ds:schemaRef ds:uri="http://www.w3.org/2000/xmlns/"/>
    <ds:schemaRef ds:uri="http://www.w3.org/2001/XMLSchema"/>
    <ds:schemaRef ds:uri="ff883953-0f04-45ad-bfe5-84c9833369af"/>
    <ds:schemaRef ds:uri="9eaabae9-94f3-4afd-aef2-dda144ca660f"/>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A57A23C-C3AB-4899-8325-EB9460CB139D}">
  <ds:schemaRefs>
    <ds:schemaRef ds:uri="http://purl.org/dc/terms/"/>
    <ds:schemaRef ds:uri="ff883953-0f04-45ad-bfe5-84c9833369af"/>
    <ds:schemaRef ds:uri="http://purl.org/dc/dcmitype/"/>
    <ds:schemaRef ds:uri="http://schemas.microsoft.com/office/infopath/2007/PartnerControls"/>
    <ds:schemaRef ds:uri="http://purl.org/dc/elements/1.1/"/>
    <ds:schemaRef ds:uri="http://schemas.microsoft.com/office/2006/documentManagement/types"/>
    <ds:schemaRef ds:uri="9eaabae9-94f3-4afd-aef2-dda144ca660f"/>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687FAD3D-C0CA-4925-AB2D-27A90746ED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2605</TotalTime>
  <Words>1096</Words>
  <Application>Microsoft Office PowerPoint</Application>
  <PresentationFormat>Widescreen</PresentationFormat>
  <Paragraphs>67</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Sassoon Penpals Joined</vt:lpstr>
      <vt:lpstr>Office Theme</vt:lpstr>
      <vt:lpstr>  </vt:lpstr>
      <vt:lpstr>Mathematics</vt:lpstr>
      <vt:lpstr>Mathematics</vt:lpstr>
      <vt:lpstr>A Mastery Approach to Mathematics</vt:lpstr>
      <vt:lpstr>Year 1 Overview</vt:lpstr>
      <vt:lpstr>Year 2 Overview</vt:lpstr>
      <vt:lpstr>PowerPoint Presentation</vt:lpstr>
      <vt:lpstr>Number Fluency</vt:lpstr>
      <vt:lpstr>Power Maths at  Springfield Infants</vt:lpstr>
      <vt:lpstr>Power Maths at  Springfield Infants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837</cp:revision>
  <cp:lastPrinted>2022-09-28T10:05:14Z</cp:lastPrinted>
  <dcterms:created xsi:type="dcterms:W3CDTF">2021-01-26T21:26:53Z</dcterms:created>
  <dcterms:modified xsi:type="dcterms:W3CDTF">2023-04-26T09:02:30Z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0x0101001AAB7EA8910C9848B7DEF82E81AFA548</vt:lpwstr>
  </property>
</Properties>
</file>