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0"/>
  </p:notesMasterIdLst>
  <p:handoutMasterIdLst>
    <p:handoutMasterId r:id="rId21"/>
  </p:handoutMasterIdLst>
  <p:sldIdLst>
    <p:sldId id="256" r:id="rId5"/>
    <p:sldId id="257" r:id="rId6"/>
    <p:sldId id="258" r:id="rId7"/>
    <p:sldId id="340" r:id="rId8"/>
    <p:sldId id="297" r:id="rId9"/>
    <p:sldId id="338" r:id="rId10"/>
    <p:sldId id="347" r:id="rId11"/>
    <p:sldId id="348" r:id="rId12"/>
    <p:sldId id="349" r:id="rId13"/>
    <p:sldId id="350" r:id="rId14"/>
    <p:sldId id="351" r:id="rId15"/>
    <p:sldId id="270" r:id="rId16"/>
    <p:sldId id="271" r:id="rId17"/>
    <p:sldId id="332" r:id="rId18"/>
    <p:sldId id="33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3B210-0FEF-46F5-B95D-32396E7C027A}" v="1" dt="2021-05-03T09:00:10.993"/>
    <p1510:client id="{AE45F824-2EC1-706F-1BBA-92FC847A1CED}" v="2" dt="2022-10-04T13:50:09.799"/>
    <p1510:client id="{C711E56E-F5EE-329B-584C-C1485B724A25}" v="638" dt="2023-02-01T13:39:35.822"/>
    <p1510:client id="{D0DE1E36-0E74-8021-7FFB-8864F7C18D34}" v="11" dt="2022-10-05T15:18:09.049"/>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6"/>
  </p:normalViewPr>
  <p:slideViewPr>
    <p:cSldViewPr snapToGrid="0">
      <p:cViewPr varScale="1">
        <p:scale>
          <a:sx n="106" d="100"/>
          <a:sy n="106" d="100"/>
        </p:scale>
        <p:origin x="75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63"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10/11/2025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072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069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8884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060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9529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0544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11/10/2025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SassoonCRInfant" panose="02010503020300020003" pitchFamily="2" charset="0"/>
                <a:ea typeface="Calibri"/>
                <a:cs typeface="Calibri"/>
                <a:sym typeface="Calibri"/>
              </a:rPr>
              <a:t>PSHE and RSE</a:t>
            </a:r>
          </a:p>
          <a:p>
            <a:pPr algn="ctr">
              <a:lnSpc>
                <a:spcPct val="90000"/>
              </a:lnSpc>
            </a:pPr>
            <a:br>
              <a:rPr lang="en-US" sz="12000" b="1" dirty="0">
                <a:latin typeface="SassoonCRInfant" panose="02010503020300020003" pitchFamily="2" charset="0"/>
                <a:ea typeface="Calibri"/>
                <a:cs typeface="Calibri"/>
              </a:rPr>
            </a:br>
            <a:r>
              <a:rPr lang="en-US" sz="6600" b="1" dirty="0">
                <a:solidFill>
                  <a:schemeClr val="dk1"/>
                </a:solidFill>
                <a:latin typeface="SassoonCRInfant" panose="02010503020300020003" pitchFamily="2" charset="0"/>
                <a:ea typeface="Calibri"/>
                <a:cs typeface="Calibri"/>
                <a:sym typeface="Calibri"/>
              </a:rPr>
              <a:t>Intent</a:t>
            </a:r>
            <a:endParaRPr lang="en-US" sz="6600" b="1" dirty="0">
              <a:solidFill>
                <a:schemeClr val="dk1"/>
              </a:solidFill>
              <a:latin typeface="SassoonCRInfant" panose="02010503020300020003" pitchFamily="2" charset="0"/>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latin typeface="SassoonCRInfant" panose="02010503020300020003" pitchFamily="2" charset="0"/>
                <a:cs typeface="Calibri"/>
              </a:rPr>
              <a:t>PSHE and RSE</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r>
              <a:rPr lang="en-GB" dirty="0">
                <a:latin typeface="SassoonCRInfant" panose="02010503020300020003" pitchFamily="2" charset="0"/>
              </a:rPr>
              <a:t>Here, at Springfield Infant School &amp; Nursery we value PSHE as one way to support children’s development as human beings, to enable them to understand and respect who they are, to empower them with a voice and to equip them for life and learning. We want the subjects to put in place the key building blocks of healthy, respectful relationships, focusing on family and friendships, in all contexts, including online. This will sit alongside the essential understanding of how to be healthy.</a:t>
            </a:r>
          </a:p>
          <a:p>
            <a:r>
              <a:rPr lang="en-GB" dirty="0">
                <a:latin typeface="SassoonCRInfant" panose="02010503020300020003" pitchFamily="2" charset="0"/>
              </a:rPr>
              <a:t>To ensure progression and a spiral curriculum, we use Jigsaw, the mindful approach to PSHE, as our chosen teaching and learning programme and tailor it to our children’s needs. This runs alongside our ‘Learning Buddies’ who underpin our vision for who we want our children to be and enable the growth of skills, attitudes and behaviours to support both academic and personal growth.</a:t>
            </a:r>
          </a:p>
          <a:p>
            <a:endParaRPr lang="en-GB" sz="2200" dirty="0"/>
          </a:p>
          <a:p>
            <a:pPr algn="l"/>
            <a:endParaRPr lang="en-US" sz="2800" dirty="0">
              <a:latin typeface="Calibri"/>
              <a:ea typeface="+mn-lt"/>
              <a:cs typeface="+mn-lt"/>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PSHE and RSE</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SassoonCRInfant" panose="02010503020300020003" pitchFamily="2" charset="0"/>
                <a:cs typeface="Calibri"/>
                <a:sym typeface="Arial"/>
              </a:rPr>
              <a:t>Aims </a:t>
            </a:r>
            <a:r>
              <a:rPr lang="en-US" sz="2800" b="1" i="0" dirty="0">
                <a:latin typeface="SassoonCRInfant" panose="02010503020300020003" pitchFamily="2" charset="0"/>
                <a:cs typeface="Calibri"/>
                <a:sym typeface="Arial"/>
              </a:rPr>
              <a:t>of </a:t>
            </a:r>
            <a:r>
              <a:rPr lang="en-US" sz="2800" b="1" dirty="0">
                <a:latin typeface="SassoonCRInfant" panose="02010503020300020003" pitchFamily="2" charset="0"/>
                <a:cs typeface="Calibri"/>
                <a:sym typeface="Arial"/>
              </a:rPr>
              <a:t>the PSHE and RSE Curriculum</a:t>
            </a:r>
            <a:endParaRPr lang="en-US" sz="2800" dirty="0">
              <a:latin typeface="SassoonCRInfant" panose="02010503020300020003" pitchFamily="2" charset="0"/>
              <a:cs typeface="Calibri"/>
            </a:endParaRPr>
          </a:p>
          <a:p>
            <a:r>
              <a:rPr lang="en-GB" dirty="0">
                <a:latin typeface="SassoonCRInfant" panose="02010503020300020003" pitchFamily="2" charset="0"/>
              </a:rPr>
              <a:t>It is a statutory requirement that all primary age children are taught:</a:t>
            </a:r>
          </a:p>
          <a:p>
            <a:pPr marL="342900" indent="-342900">
              <a:buFont typeface="Arial" panose="020B0604020202020204" pitchFamily="34" charset="0"/>
              <a:buChar char="•"/>
            </a:pPr>
            <a:r>
              <a:rPr lang="en-GB" dirty="0">
                <a:latin typeface="SassoonCRInfant" panose="02010503020300020003" pitchFamily="2" charset="0"/>
              </a:rPr>
              <a:t>Relationships education</a:t>
            </a:r>
          </a:p>
          <a:p>
            <a:pPr marL="342900" indent="-342900">
              <a:buFont typeface="Arial" panose="020B0604020202020204" pitchFamily="34" charset="0"/>
              <a:buChar char="•"/>
            </a:pPr>
            <a:r>
              <a:rPr lang="en-GB" dirty="0">
                <a:latin typeface="SassoonCRInfant" panose="02010503020300020003" pitchFamily="2" charset="0"/>
              </a:rPr>
              <a:t>Health education and</a:t>
            </a:r>
          </a:p>
          <a:p>
            <a:pPr marL="342900" indent="-342900">
              <a:buFont typeface="Arial" panose="020B0604020202020204" pitchFamily="34" charset="0"/>
              <a:buChar char="•"/>
            </a:pPr>
            <a:r>
              <a:rPr lang="en-GB" dirty="0">
                <a:latin typeface="SassoonCRInfant" panose="02010503020300020003" pitchFamily="2" charset="0"/>
              </a:rPr>
              <a:t>Sex education that is age appropriate</a:t>
            </a:r>
          </a:p>
          <a:p>
            <a:r>
              <a:rPr lang="en-GB" dirty="0">
                <a:latin typeface="SassoonCRInfant" panose="02010503020300020003" pitchFamily="2" charset="0"/>
              </a:rPr>
              <a:t>We aim that through the explicit teaching of our Jigsaw PSHE scheme it will develop the spiritual, moral, social, cultural, and mental development of our pupils.</a:t>
            </a:r>
          </a:p>
          <a:p>
            <a:r>
              <a:rPr lang="en-GB" dirty="0">
                <a:latin typeface="SassoonCRInfant" panose="02010503020300020003" pitchFamily="2" charset="0"/>
              </a:rPr>
              <a:t>Our children will aim high by promoting a positive </a:t>
            </a:r>
            <a:r>
              <a:rPr lang="en-GB" dirty="0" err="1">
                <a:latin typeface="SassoonCRInfant" panose="02010503020300020003" pitchFamily="2" charset="0"/>
              </a:rPr>
              <a:t>mindset</a:t>
            </a:r>
            <a:r>
              <a:rPr lang="en-GB" dirty="0">
                <a:latin typeface="SassoonCRInfant" panose="02010503020300020003" pitchFamily="2" charset="0"/>
              </a:rPr>
              <a:t> which builds confidence, supports independence and increases resilience so that our children have the skills to achieve later in life and become responsible citizens.</a:t>
            </a:r>
          </a:p>
          <a:p>
            <a:pPr>
              <a:lnSpc>
                <a:spcPct val="100000"/>
              </a:lnSpc>
              <a:spcBef>
                <a:spcPts val="0"/>
              </a:spcBef>
              <a:buSzPts val="2000"/>
            </a:pPr>
            <a:r>
              <a:rPr lang="en-US" dirty="0">
                <a:latin typeface="SassoonCRInfant" panose="02010503020300020003" pitchFamily="2" charset="0"/>
                <a:cs typeface="Arial"/>
              </a:rPr>
              <a:t>It will help to safeguard children through the explicit teaching of healthy relationships and sex education.</a:t>
            </a: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PSHE and RSE</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algn="l">
              <a:lnSpc>
                <a:spcPct val="100000"/>
              </a:lnSpc>
              <a:spcBef>
                <a:spcPts val="0"/>
              </a:spcBef>
              <a:buSzPts val="2000"/>
            </a:pPr>
            <a:r>
              <a:rPr lang="en-US" b="1" dirty="0">
                <a:cs typeface="Arial"/>
              </a:rPr>
              <a:t>Jigsaw PSHE 3-11.</a:t>
            </a:r>
          </a:p>
          <a:p>
            <a:pPr>
              <a:buClr>
                <a:schemeClr val="dk1"/>
              </a:buClr>
              <a:buSzPts val="2000"/>
            </a:pPr>
            <a:r>
              <a:rPr lang="en-US" dirty="0">
                <a:latin typeface="SassoonCRInfant" panose="02010503020300020003" pitchFamily="2" charset="0"/>
                <a:cs typeface="Calibri" panose="020F0502020204030204"/>
              </a:rPr>
              <a:t>Jigsaw holds children at its heart, and its cohesive vision helps children understand and value how they fit into and contribute to the world. With strong emphasis on emotional literacy, building resilience and nurturing mental and physical health, Jigsaw properly equips schools to deliver engaging and relevant PSHE within a whole school approach. Jigsaw lessons also include mindfulness allowing children to advance their emotional awareness, concentration, focus and self regulation.</a:t>
            </a: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521934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dirty="0">
                <a:latin typeface="Calibri"/>
                <a:cs typeface="Calibri"/>
              </a:rPr>
              <a:t>Content and sequence -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562958" y="1321313"/>
            <a:ext cx="9394580" cy="3970215"/>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640480" y="1369413"/>
            <a:ext cx="7777683" cy="4763077"/>
          </a:xfrm>
          <a:prstGeom prst="rect">
            <a:avLst/>
          </a:prstGeom>
        </p:spPr>
      </p:pic>
    </p:spTree>
    <p:extLst>
      <p:ext uri="{BB962C8B-B14F-4D97-AF65-F5344CB8AC3E}">
        <p14:creationId xmlns:p14="http://schemas.microsoft.com/office/powerpoint/2010/main" val="1418637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845476" y="1373472"/>
            <a:ext cx="7782550" cy="4651639"/>
          </a:xfrm>
          <a:prstGeom prst="rect">
            <a:avLst/>
          </a:prstGeom>
        </p:spPr>
      </p:pic>
    </p:spTree>
    <p:extLst>
      <p:ext uri="{BB962C8B-B14F-4D97-AF65-F5344CB8AC3E}">
        <p14:creationId xmlns:p14="http://schemas.microsoft.com/office/powerpoint/2010/main" val="2077116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640481" y="1329752"/>
            <a:ext cx="8572162" cy="4814725"/>
          </a:xfrm>
          <a:prstGeom prst="rect">
            <a:avLst/>
          </a:prstGeom>
        </p:spPr>
      </p:pic>
    </p:spTree>
    <p:extLst>
      <p:ext uri="{BB962C8B-B14F-4D97-AF65-F5344CB8AC3E}">
        <p14:creationId xmlns:p14="http://schemas.microsoft.com/office/powerpoint/2010/main" val="3094857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511122" y="1175088"/>
            <a:ext cx="8626570" cy="4908221"/>
          </a:xfrm>
          <a:prstGeom prst="rect">
            <a:avLst/>
          </a:prstGeom>
        </p:spPr>
      </p:pic>
    </p:spTree>
    <p:extLst>
      <p:ext uri="{BB962C8B-B14F-4D97-AF65-F5344CB8AC3E}">
        <p14:creationId xmlns:p14="http://schemas.microsoft.com/office/powerpoint/2010/main" val="20369173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511122" y="1225290"/>
            <a:ext cx="7817101" cy="5431460"/>
          </a:xfrm>
          <a:prstGeom prst="rect">
            <a:avLst/>
          </a:prstGeom>
        </p:spPr>
      </p:pic>
    </p:spTree>
    <p:extLst>
      <p:ext uri="{BB962C8B-B14F-4D97-AF65-F5344CB8AC3E}">
        <p14:creationId xmlns:p14="http://schemas.microsoft.com/office/powerpoint/2010/main" val="1426670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EYFS, 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640480" y="1134279"/>
            <a:ext cx="7372949" cy="5135974"/>
          </a:xfrm>
          <a:prstGeom prst="rect">
            <a:avLst/>
          </a:prstGeom>
        </p:spPr>
      </p:pic>
    </p:spTree>
    <p:extLst>
      <p:ext uri="{BB962C8B-B14F-4D97-AF65-F5344CB8AC3E}">
        <p14:creationId xmlns:p14="http://schemas.microsoft.com/office/powerpoint/2010/main" val="3576718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rPr>
              <a:t>PSHE and RSE</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a:cs typeface="Calibri"/>
              </a:rPr>
              <a:t>How do we teach PSHE and RSE?</a:t>
            </a:r>
            <a:endParaRPr lang="en-US" dirty="0">
              <a:latin typeface="Calibri"/>
              <a:cs typeface="Calibri"/>
            </a:endParaRPr>
          </a:p>
          <a:p>
            <a:endParaRPr lang="en-GB" sz="3000" dirty="0">
              <a:latin typeface="Calibri" panose="020F0502020204030204" pitchFamily="34" charset="0"/>
              <a:cs typeface="Calibri" panose="020F0502020204030204" pitchFamily="34" charset="0"/>
            </a:endParaRPr>
          </a:p>
          <a:p>
            <a:r>
              <a:rPr lang="en-GB" sz="2400" dirty="0">
                <a:latin typeface="Calibri"/>
                <a:cs typeface="Calibri"/>
              </a:rPr>
              <a:t>At Springfield Infant School and Nursery, </a:t>
            </a:r>
            <a:r>
              <a:rPr lang="en-GB" sz="2400" dirty="0">
                <a:solidFill>
                  <a:srgbClr val="000000"/>
                </a:solidFill>
                <a:latin typeface="Calibri"/>
                <a:cs typeface="Calibri"/>
              </a:rPr>
              <a:t>PSHE and RSE</a:t>
            </a:r>
            <a:r>
              <a:rPr lang="en-GB" sz="2400" dirty="0">
                <a:solidFill>
                  <a:srgbClr val="FF0000"/>
                </a:solidFill>
                <a:latin typeface="Calibri"/>
                <a:cs typeface="Calibri"/>
              </a:rPr>
              <a:t> </a:t>
            </a:r>
            <a:r>
              <a:rPr lang="en-GB" sz="2400" dirty="0">
                <a:latin typeface="Calibri"/>
                <a:cs typeface="Calibri"/>
              </a:rPr>
              <a:t>is taught across each year group through the programme called Jigsaw. Jigsaw is taught as 6 puzzle pieces that cover ‘Being Me in My World', ‘Celebrating Difference', ‘Dreams and Goals', ‘Healthy Me', ‘ Relationships' and ‘Changing Me'.  Each puzzle piece focuses on a specific area relating to the PSHE or RSE statutory guidance. In reception, children complete circle time activities and in year 1 and 2 there is a mixture of circle time activities and directed tasks. There is a Jigsaw Charter that teaches the rules of Jigsaw sessions and links to British Values, which is referred back to throughout the year. At the beginning of every afternoon, all children have ‘calm me time’ using the Jigsaw approach.</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rPr>
              <a:t>PSHE and RSE</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2.xml><?xml version="1.0" encoding="utf-8"?>
<ds:datastoreItem xmlns:ds="http://schemas.openxmlformats.org/officeDocument/2006/customXml" ds:itemID="{0A57A23C-C3AB-4899-8325-EB9460CB139D}">
  <ds:schemaRefs>
    <ds:schemaRef ds:uri="http://schemas.microsoft.com/office/2006/documentManagement/types"/>
    <ds:schemaRef ds:uri="http://purl.org/dc/elements/1.1/"/>
    <ds:schemaRef ds:uri="http://schemas.microsoft.com/office/2006/metadata/properties"/>
    <ds:schemaRef ds:uri="e1494969-7668-4851-b818-1408f8ffed6b"/>
    <ds:schemaRef ds:uri="http://schemas.microsoft.com/office/infopath/2007/PartnerControls"/>
    <ds:schemaRef ds:uri="http://purl.org/dc/terms/"/>
    <ds:schemaRef ds:uri="http://schemas.openxmlformats.org/package/2006/metadata/core-properties"/>
    <ds:schemaRef ds:uri="09fafca4-5d65-4675-8dad-8451999cb132"/>
    <ds:schemaRef ds:uri="http://www.w3.org/XML/1998/namespace"/>
    <ds:schemaRef ds:uri="http://purl.org/dc/dcmitype/"/>
  </ds:schemaRefs>
</ds:datastoreItem>
</file>

<file path=customXml/itemProps3.xml><?xml version="1.0" encoding="utf-8"?>
<ds:datastoreItem xmlns:ds="http://schemas.openxmlformats.org/officeDocument/2006/customXml" ds:itemID="{5C8CA812-F444-4F81-9BC9-542473410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681</Words>
  <Application>Microsoft Office PowerPoint</Application>
  <PresentationFormat>Widescreen</PresentationFormat>
  <Paragraphs>50</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Sassoon Penpals Joined</vt:lpstr>
      <vt:lpstr>SassoonCRInfant</vt:lpstr>
      <vt:lpstr>Office Theme</vt:lpstr>
      <vt:lpstr>  </vt:lpstr>
      <vt:lpstr>PSHE and RSE</vt:lpstr>
      <vt:lpstr>PSHE and RSE</vt:lpstr>
      <vt:lpstr>PSHE and RSE</vt:lpstr>
      <vt:lpstr>PowerPoint Presentation</vt:lpstr>
      <vt:lpstr>EYFS, Year 1 &amp; 2 Progression Map</vt:lpstr>
      <vt:lpstr>EYFS, Year 1 &amp; 2 Progression Map</vt:lpstr>
      <vt:lpstr>EYFS, Year 1 &amp; 2 Progression Map</vt:lpstr>
      <vt:lpstr>EYFS, Year 1 &amp; 2 Progression Map</vt:lpstr>
      <vt:lpstr>EYFS, Year 1 &amp; 2 Progression Map</vt:lpstr>
      <vt:lpstr>EYFS, Year 1 &amp; 2 Progression Map</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912</cp:revision>
  <cp:lastPrinted>2022-09-28T10:05:14Z</cp:lastPrinted>
  <dcterms:created xsi:type="dcterms:W3CDTF">2021-01-26T21:26:53Z</dcterms:created>
  <dcterms:modified xsi:type="dcterms:W3CDTF">2025-11-10T10:24:06Z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