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19"/>
  </p:notesMasterIdLst>
  <p:handoutMasterIdLst>
    <p:handoutMasterId r:id="rId20"/>
  </p:handoutMasterIdLst>
  <p:sldIdLst>
    <p:sldId id="256" r:id="rId5"/>
    <p:sldId id="257" r:id="rId6"/>
    <p:sldId id="324" r:id="rId7"/>
    <p:sldId id="348" r:id="rId8"/>
    <p:sldId id="347" r:id="rId9"/>
    <p:sldId id="297" r:id="rId10"/>
    <p:sldId id="300" r:id="rId11"/>
    <p:sldId id="338" r:id="rId12"/>
    <p:sldId id="270" r:id="rId13"/>
    <p:sldId id="271" r:id="rId14"/>
    <p:sldId id="342" r:id="rId15"/>
    <p:sldId id="350" r:id="rId16"/>
    <p:sldId id="332" r:id="rId17"/>
    <p:sldId id="333" r:id="rId1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2F1F"/>
    <a:srgbClr val="DC1506"/>
    <a:srgbClr val="E81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33B210-0FEF-46F5-B95D-32396E7C027A}" v="1" dt="2021-05-03T09:00:10.993"/>
    <p1510:client id="{3FA6924E-86DB-82E6-610C-5DFE71D1A2CE}" v="29" dt="2023-02-24T21:24:12.848"/>
    <p1510:client id="{696F2FAB-B5B1-6A8F-F53D-E0ABF0AD081E}" v="19" dt="2022-10-05T16:28:32.819"/>
    <p1510:client id="{7DB29C0A-D84C-11F6-51B3-8A5B43598D69}" v="34" dt="2022-10-09T19:35:19.819"/>
    <p1510:client id="{9DC0042D-BE5C-3950-9C52-EF6656885839}" v="38" dt="2022-10-05T15:42:57.351"/>
    <p1510:client id="{AE45F824-2EC1-706F-1BBA-92FC847A1CED}" v="2" dt="2022-10-04T13:50:09.799"/>
    <p1510:client id="{C1BDAEB5-018A-2A65-F773-9B4DEFEA9848}" v="109" dt="2022-10-05T15:40:09.231"/>
    <p1510:client id="{D0DE1E36-0E74-8021-7FFB-8864F7C18D34}" v="11" dt="2022-10-05T15:18:09.049"/>
    <p1510:client id="{D762BEE7-FDFA-9E18-4C82-844D95E3B27C}" v="28" dt="2022-10-05T16:38:35.108"/>
    <p1510:client id="{F1525306-E031-9C1A-6085-168164DE5138}" v="6" dt="2023-06-06T09:08:32.695"/>
  </p1510:revLst>
</p1510:revInfo>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62" autoAdjust="0"/>
    <p:restoredTop sz="97849" autoAdjust="0"/>
  </p:normalViewPr>
  <p:slideViewPr>
    <p:cSldViewPr snapToGrid="0">
      <p:cViewPr varScale="1">
        <p:scale>
          <a:sx n="68" d="100"/>
          <a:sy n="68" d="100"/>
        </p:scale>
        <p:origin x="792" y="60"/>
      </p:cViewPr>
      <p:guideLst>
        <p:guide orient="horz" pos="2160"/>
        <p:guide pos="3840"/>
      </p:guideLst>
    </p:cSldViewPr>
  </p:slideViewPr>
  <p:outlineViewPr>
    <p:cViewPr>
      <p:scale>
        <a:sx n="33" d="100"/>
        <a:sy n="33" d="100"/>
      </p:scale>
      <p:origin x="0" y="8724"/>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63"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59"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6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Beckinsale" userId="S::k.beckinsale@springinf.omat.org.uk::1aefafad-b815-4942-aefb-12678ec00de7" providerId="AD" clId="Web-{F1525306-E031-9C1A-6085-168164DE5138}"/>
    <pc:docChg chg="modSld">
      <pc:chgData name="Katie Beckinsale" userId="S::k.beckinsale@springinf.omat.org.uk::1aefafad-b815-4942-aefb-12678ec00de7" providerId="AD" clId="Web-{F1525306-E031-9C1A-6085-168164DE5138}" dt="2023-06-06T09:08:31.648" v="1" actId="20577"/>
      <pc:docMkLst>
        <pc:docMk/>
      </pc:docMkLst>
      <pc:sldChg chg="modSp">
        <pc:chgData name="Katie Beckinsale" userId="S::k.beckinsale@springinf.omat.org.uk::1aefafad-b815-4942-aefb-12678ec00de7" providerId="AD" clId="Web-{F1525306-E031-9C1A-6085-168164DE5138}" dt="2023-06-06T09:08:31.648" v="1" actId="20577"/>
        <pc:sldMkLst>
          <pc:docMk/>
          <pc:sldMk cId="0" sldId="271"/>
        </pc:sldMkLst>
        <pc:spChg chg="mod">
          <ac:chgData name="Katie Beckinsale" userId="S::k.beckinsale@springinf.omat.org.uk::1aefafad-b815-4942-aefb-12678ec00de7" providerId="AD" clId="Web-{F1525306-E031-9C1A-6085-168164DE5138}" dt="2023-06-06T09:08:31.648" v="1" actId="20577"/>
          <ac:spMkLst>
            <pc:docMk/>
            <pc:sldMk cId="0" sldId="271"/>
            <ac:spMk id="2" creationId="{1A170186-88E1-408C-AAE6-48F2472C21F5}"/>
          </ac:spMkLst>
        </pc:spChg>
      </pc:sldChg>
      <pc:sldChg chg="modSp">
        <pc:chgData name="Katie Beckinsale" userId="S::k.beckinsale@springinf.omat.org.uk::1aefafad-b815-4942-aefb-12678ec00de7" providerId="AD" clId="Web-{F1525306-E031-9C1A-6085-168164DE5138}" dt="2023-06-06T09:07:53.631" v="0" actId="20577"/>
        <pc:sldMkLst>
          <pc:docMk/>
          <pc:sldMk cId="4067652908" sldId="297"/>
        </pc:sldMkLst>
        <pc:spChg chg="mod">
          <ac:chgData name="Katie Beckinsale" userId="S::k.beckinsale@springinf.omat.org.uk::1aefafad-b815-4942-aefb-12678ec00de7" providerId="AD" clId="Web-{F1525306-E031-9C1A-6085-168164DE5138}" dt="2023-06-06T09:07:53.631" v="0" actId="20577"/>
          <ac:spMkLst>
            <pc:docMk/>
            <pc:sldMk cId="4067652908" sldId="297"/>
            <ac:spMk id="2" creationId="{3EC3C737-17A3-43DD-B2D2-01FD8F13E8AA}"/>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pPr/>
              <a:t>06/06/2023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pPr/>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098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062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4434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70424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70424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8A87A34-81AB-432B-8DAE-1953F412C126}" type="datetimeFigureOut">
              <a:rPr lang="en-US" smtClean="0"/>
              <a:pPr/>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pPr/>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smtClean="0"/>
              <a:pPr/>
              <a:t>6/6/2023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smtClean="0"/>
              <a:pPr/>
              <a:t>6/6/2023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smtClean="0"/>
              <a:pPr/>
              <a:t>6/6/2023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6/6/2023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6/6/2023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6/6/2023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pPr/>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pPr/>
              <a:t>6/6/2023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6/6/2023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8" name="Google Shape;88;p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id="{F4F5730E-852E-4AE3-A09B-543386252DB8}"/>
              </a:ext>
            </a:extLst>
          </p:cNvPr>
          <p:cNvSpPr>
            <a:spLocks noGrp="1"/>
          </p:cNvSpPr>
          <p:nvPr>
            <p:ph type="ctrTitle"/>
          </p:nvPr>
        </p:nvSpPr>
        <p:spPr>
          <a:xfrm>
            <a:off x="2487283" y="4472288"/>
            <a:ext cx="9144000" cy="2387600"/>
          </a:xfrm>
        </p:spPr>
        <p:txBody>
          <a:bodyPr>
            <a:normAutofit/>
          </a:bodyPr>
          <a:lstStyle/>
          <a:p>
            <a:br>
              <a:rPr lang="en-US" dirty="0"/>
            </a:br>
            <a:endParaRPr lang="en-US" sz="1400" dirty="0"/>
          </a:p>
          <a:p>
            <a:endParaRPr lang="en-US" sz="1400" dirty="0"/>
          </a:p>
        </p:txBody>
      </p:sp>
      <p:sp>
        <p:nvSpPr>
          <p:cNvPr id="8" name="Google Shape;96;p2">
            <a:extLst>
              <a:ext uri="{FF2B5EF4-FFF2-40B4-BE49-F238E27FC236}">
                <a16:creationId xmlns:a16="http://schemas.microsoft.com/office/drawing/2014/main"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a:p>
          <a:p>
            <a:endParaRPr lang="en-US" sz="6400" b="1"/>
          </a:p>
          <a:p>
            <a:endParaRPr lang="en-US" sz="1660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11" name="TextBox 10"/>
          <p:cNvSpPr txBox="1"/>
          <p:nvPr/>
        </p:nvSpPr>
        <p:spPr>
          <a:xfrm>
            <a:off x="2686050" y="95250"/>
            <a:ext cx="8991600" cy="1292662"/>
          </a:xfrm>
          <a:prstGeom prst="rect">
            <a:avLst/>
          </a:prstGeom>
          <a:noFill/>
        </p:spPr>
        <p:txBody>
          <a:bodyPr wrap="square" rtlCol="0">
            <a:spAutoFit/>
          </a:bodyPr>
          <a:lstStyle/>
          <a:p>
            <a:pPr algn="ctr"/>
            <a:r>
              <a:rPr lang="en-US" sz="6000" dirty="0">
                <a:solidFill>
                  <a:srgbClr val="FF0000"/>
                </a:solidFill>
                <a:latin typeface="Comic Sans MS" pitchFamily="66" charset="0"/>
                <a:cs typeface="Calibri"/>
              </a:rPr>
              <a:t>Physical Education</a:t>
            </a:r>
          </a:p>
          <a:p>
            <a:endParaRPr lang="en-GB" dirty="0"/>
          </a:p>
        </p:txBody>
      </p:sp>
      <p:sp>
        <p:nvSpPr>
          <p:cNvPr id="13" name="TextBox 12"/>
          <p:cNvSpPr txBox="1"/>
          <p:nvPr/>
        </p:nvSpPr>
        <p:spPr>
          <a:xfrm>
            <a:off x="2628900" y="1200150"/>
            <a:ext cx="8972550" cy="5447838"/>
          </a:xfrm>
          <a:prstGeom prst="rect">
            <a:avLst/>
          </a:prstGeom>
          <a:noFill/>
        </p:spPr>
        <p:txBody>
          <a:bodyPr wrap="square" rtlCol="0">
            <a:spAutoFit/>
          </a:bodyPr>
          <a:lstStyle/>
          <a:p>
            <a:pPr>
              <a:lnSpc>
                <a:spcPct val="150000"/>
              </a:lnSpc>
            </a:pPr>
            <a:r>
              <a:rPr lang="en-GB" dirty="0">
                <a:latin typeface="Comic Sans MS" pitchFamily="66" charset="0"/>
              </a:rPr>
              <a:t>At Springfield Infants School and Nursery we intend to give children the </a:t>
            </a:r>
            <a:r>
              <a:rPr lang="en-GB" b="1" dirty="0">
                <a:latin typeface="Comic Sans MS" pitchFamily="66" charset="0"/>
              </a:rPr>
              <a:t>opportunity to develop physical skills and knowledge in order to participate, compete and lead a healthy active lifestyle.</a:t>
            </a:r>
            <a:r>
              <a:rPr lang="en-GB" dirty="0">
                <a:latin typeface="Comic Sans MS" pitchFamily="66" charset="0"/>
              </a:rPr>
              <a:t> Children should be given time to develop the competence to excel in a wide range of physical activities. All children should aspire to be physically active for sustained periods of time (75% or more of lesson time). All staff should provide opportunities for children to engage in competitive sports and activities, within curriculum time and during ‘After school clubs’. Children should have a positive attitude towards their physical health and well-being. All children should have an understanding of what they need to do </a:t>
            </a:r>
            <a:r>
              <a:rPr lang="en-GB" u="sng" dirty="0">
                <a:latin typeface="Comic Sans MS" pitchFamily="66" charset="0"/>
              </a:rPr>
              <a:t>to improve their performance</a:t>
            </a:r>
            <a:r>
              <a:rPr lang="en-GB" dirty="0">
                <a:latin typeface="Comic Sans MS" pitchFamily="66" charset="0"/>
              </a:rPr>
              <a:t>, so that they can achieve their personal best. Before they leave our school all children will have the opportunity to learn how to swim and to have knowledge of how to remain safe in and around water. (Swimming has to be taught at some point before the end of Key Stage 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933700" y="0"/>
            <a:ext cx="8096250" cy="1045397"/>
          </a:xfrm>
          <a:prstGeom prst="rect">
            <a:avLst/>
          </a:prstGeom>
          <a:noFill/>
          <a:ln>
            <a:noFill/>
          </a:ln>
        </p:spPr>
        <p:txBody>
          <a:bodyPr spcFirstLastPara="1" wrap="square" lIns="91425" tIns="45700" rIns="91425" bIns="45700" anchor="b" anchorCtr="0">
            <a:normAutofit/>
          </a:bodyPr>
          <a:lstStyle/>
          <a:p>
            <a:pPr>
              <a:spcBef>
                <a:spcPts val="0"/>
              </a:spcBef>
            </a:pPr>
            <a:r>
              <a:rPr lang="en-US" dirty="0">
                <a:solidFill>
                  <a:srgbClr val="FF0000"/>
                </a:solidFill>
                <a:latin typeface="Comic Sans MS" pitchFamily="66" charset="0"/>
                <a:cs typeface="Calibri"/>
              </a:rPr>
              <a:t>Physical Education</a:t>
            </a:r>
          </a:p>
        </p:txBody>
      </p:sp>
      <p:sp>
        <p:nvSpPr>
          <p:cNvPr id="101" name="Google Shape;101;p2"/>
          <p:cNvSpPr txBox="1">
            <a:spLocks noGrp="1"/>
          </p:cNvSpPr>
          <p:nvPr>
            <p:ph type="subTitle" idx="1"/>
          </p:nvPr>
        </p:nvSpPr>
        <p:spPr>
          <a:xfrm>
            <a:off x="2351445" y="868278"/>
            <a:ext cx="9554805" cy="6294521"/>
          </a:xfrm>
          <a:prstGeom prst="rect">
            <a:avLst/>
          </a:prstGeom>
          <a:noFill/>
          <a:ln>
            <a:noFill/>
          </a:ln>
        </p:spPr>
        <p:txBody>
          <a:bodyPr spcFirstLastPara="1" wrap="square" lIns="91425" tIns="45700" rIns="91425" bIns="45700" anchor="t" anchorCtr="0">
            <a:noAutofit/>
          </a:bodyPr>
          <a:lstStyle/>
          <a:p>
            <a:pPr algn="l"/>
            <a:r>
              <a:rPr lang="en-US" sz="1800" b="1" dirty="0">
                <a:latin typeface="Comic Sans MS" pitchFamily="66" charset="0"/>
                <a:ea typeface="+mn-lt"/>
                <a:cs typeface="+mn-lt"/>
              </a:rPr>
              <a:t>Aims of the PE Curriculum</a:t>
            </a:r>
            <a:endParaRPr lang="en-US" sz="1800" dirty="0">
              <a:latin typeface="Comic Sans MS" pitchFamily="66" charset="0"/>
            </a:endParaRPr>
          </a:p>
          <a:p>
            <a:pPr algn="l"/>
            <a:r>
              <a:rPr lang="en-US" sz="1800" dirty="0">
                <a:latin typeface="Comic Sans MS" pitchFamily="66" charset="0"/>
                <a:ea typeface="+mn-lt"/>
                <a:cs typeface="+mn-lt"/>
              </a:rPr>
              <a:t>The national curriculum for PE aims to ensure that all pupils:</a:t>
            </a:r>
            <a:endParaRPr lang="en-US" sz="1800" dirty="0">
              <a:latin typeface="Comic Sans MS" pitchFamily="66" charset="0"/>
              <a:cs typeface="Times New Roman"/>
            </a:endParaRPr>
          </a:p>
          <a:p>
            <a:pPr algn="just"/>
            <a:r>
              <a:rPr lang="en-US" sz="1800" dirty="0">
                <a:latin typeface="Comic Sans MS" pitchFamily="66" charset="0"/>
                <a:ea typeface="+mn-lt"/>
                <a:cs typeface="+mn-lt"/>
              </a:rPr>
              <a:t>Participate in team games, develop simple tactics (for attacking and defending), perform dances using simple movement patterns, swimming and water safety.</a:t>
            </a:r>
            <a:endParaRPr lang="en-US" sz="1800" dirty="0">
              <a:latin typeface="Comic Sans MS" pitchFamily="66" charset="0"/>
              <a:cs typeface="Times New Roman"/>
            </a:endParaRPr>
          </a:p>
          <a:p>
            <a:pPr algn="just"/>
            <a:endParaRPr lang="en-US" sz="200" dirty="0">
              <a:latin typeface="Comic Sans MS" pitchFamily="66" charset="0"/>
            </a:endParaRPr>
          </a:p>
          <a:p>
            <a:pPr marL="285750" indent="-285750" algn="just">
              <a:buFont typeface="Arial"/>
              <a:buChar char="•"/>
            </a:pPr>
            <a:r>
              <a:rPr lang="en-US" sz="1800" b="1" u="sng" dirty="0">
                <a:latin typeface="Comic Sans MS" pitchFamily="66" charset="0"/>
                <a:ea typeface="+mn-lt"/>
                <a:cs typeface="+mn-lt"/>
              </a:rPr>
              <a:t>Games</a:t>
            </a:r>
            <a:r>
              <a:rPr lang="en-US" sz="1800" b="1" dirty="0">
                <a:latin typeface="Comic Sans MS" pitchFamily="66" charset="0"/>
                <a:ea typeface="+mn-lt"/>
                <a:cs typeface="+mn-lt"/>
              </a:rPr>
              <a:t>:</a:t>
            </a:r>
            <a:r>
              <a:rPr lang="en-US" sz="1800" dirty="0">
                <a:latin typeface="Comic Sans MS" pitchFamily="66" charset="0"/>
                <a:ea typeface="+mn-lt"/>
                <a:cs typeface="+mn-lt"/>
              </a:rPr>
              <a:t> Use the terms ‘opponent’ and ‘team-mate’, use rolling, hitting, running, jumping, catching and kicking skills. To develop tactics and lead others.</a:t>
            </a:r>
            <a:endParaRPr lang="en-US" sz="1800" dirty="0">
              <a:latin typeface="Comic Sans MS" pitchFamily="66" charset="0"/>
              <a:cs typeface="Times New Roman"/>
            </a:endParaRPr>
          </a:p>
          <a:p>
            <a:pPr marL="285750" indent="-285750" algn="just">
              <a:buFont typeface="Arial"/>
              <a:buChar char="•"/>
            </a:pPr>
            <a:r>
              <a:rPr lang="en-US" sz="1800" b="1" u="sng" dirty="0">
                <a:latin typeface="Comic Sans MS" pitchFamily="66" charset="0"/>
                <a:ea typeface="+mn-lt"/>
                <a:cs typeface="+mn-lt"/>
              </a:rPr>
              <a:t>Dance</a:t>
            </a:r>
            <a:r>
              <a:rPr lang="en-US" sz="1800" dirty="0">
                <a:latin typeface="Comic Sans MS" pitchFamily="66" charset="0"/>
                <a:ea typeface="+mn-lt"/>
                <a:cs typeface="+mn-lt"/>
              </a:rPr>
              <a:t>: Copy and remember moves/positions, move with control and coordination, link two or more actions to perform a sequence and choose movements to communicate a mood.</a:t>
            </a:r>
            <a:endParaRPr lang="en-US" sz="1800" dirty="0">
              <a:latin typeface="Comic Sans MS" pitchFamily="66" charset="0"/>
              <a:cs typeface="Times New Roman"/>
            </a:endParaRPr>
          </a:p>
          <a:p>
            <a:pPr marL="285750" indent="-285750" algn="just">
              <a:buFont typeface="Arial"/>
              <a:buChar char="•"/>
            </a:pPr>
            <a:r>
              <a:rPr lang="en-US" sz="1800" b="1" u="sng" dirty="0">
                <a:latin typeface="Comic Sans MS" pitchFamily="66" charset="0"/>
                <a:ea typeface="+mn-lt"/>
                <a:cs typeface="+mn-lt"/>
              </a:rPr>
              <a:t>Gymnastics</a:t>
            </a:r>
            <a:r>
              <a:rPr lang="en-US" sz="1800" b="1" dirty="0">
                <a:latin typeface="Comic Sans MS" pitchFamily="66" charset="0"/>
                <a:ea typeface="+mn-lt"/>
                <a:cs typeface="+mn-lt"/>
              </a:rPr>
              <a:t>:</a:t>
            </a:r>
            <a:r>
              <a:rPr lang="en-US" sz="1800" dirty="0">
                <a:latin typeface="Comic Sans MS" pitchFamily="66" charset="0"/>
                <a:ea typeface="+mn-lt"/>
                <a:cs typeface="+mn-lt"/>
              </a:rPr>
              <a:t> Copy and remember actions, move with control and awareness of space, link actions to make a sequence, travelling by rolling forwards, backwards and sideways, hold a position whilst balancing on different points of the body, climb safely on equipment, stretch and curl the body to develop flexibility, jump in a variety of ways and land with control and balance.</a:t>
            </a:r>
            <a:endParaRPr lang="en-US" sz="1800" dirty="0">
              <a:latin typeface="Comic Sans MS" pitchFamily="66" charset="0"/>
            </a:endParaRPr>
          </a:p>
          <a:p>
            <a:pPr marL="285750" indent="-285750" algn="just">
              <a:buFont typeface="Arial"/>
              <a:buChar char="•"/>
            </a:pPr>
            <a:r>
              <a:rPr lang="en-US" sz="1800" b="1" u="sng" dirty="0">
                <a:latin typeface="Comic Sans MS" pitchFamily="66" charset="0"/>
                <a:ea typeface="+mn-lt"/>
                <a:cs typeface="+mn-lt"/>
              </a:rPr>
              <a:t>Swimming</a:t>
            </a:r>
            <a:r>
              <a:rPr lang="en-US" sz="1800" b="1" dirty="0">
                <a:latin typeface="Comic Sans MS" pitchFamily="66" charset="0"/>
                <a:ea typeface="+mn-lt"/>
                <a:cs typeface="+mn-lt"/>
              </a:rPr>
              <a:t>:</a:t>
            </a:r>
            <a:r>
              <a:rPr lang="en-US" sz="1800" dirty="0">
                <a:latin typeface="Comic Sans MS" pitchFamily="66" charset="0"/>
                <a:ea typeface="+mn-lt"/>
                <a:cs typeface="+mn-lt"/>
              </a:rPr>
              <a:t> Use one basic stroke, breathing correctly, control leg movements and swim unaided for up to 25 metres.</a:t>
            </a:r>
            <a:endParaRPr lang="en-US" sz="1800" dirty="0">
              <a:latin typeface="Comic Sans MS" pitchFamily="66" charset="0"/>
            </a:endParaRPr>
          </a:p>
          <a:p>
            <a:pPr marL="285750" indent="-285750" algn="just">
              <a:buFont typeface="Arial"/>
              <a:buChar char="•"/>
            </a:pPr>
            <a:r>
              <a:rPr lang="en-US" sz="1800" b="1" u="sng" dirty="0">
                <a:latin typeface="Comic Sans MS" pitchFamily="66" charset="0"/>
                <a:ea typeface="+mn-lt"/>
                <a:cs typeface="+mn-lt"/>
              </a:rPr>
              <a:t>Athletics</a:t>
            </a:r>
            <a:r>
              <a:rPr lang="en-US" sz="1800" b="1" dirty="0">
                <a:latin typeface="Comic Sans MS" pitchFamily="66" charset="0"/>
                <a:ea typeface="+mn-lt"/>
                <a:cs typeface="+mn-lt"/>
              </a:rPr>
              <a:t>:</a:t>
            </a:r>
            <a:r>
              <a:rPr lang="en-US" sz="1800" dirty="0">
                <a:latin typeface="Comic Sans MS" pitchFamily="66" charset="0"/>
                <a:ea typeface="+mn-lt"/>
                <a:cs typeface="+mn-lt"/>
              </a:rPr>
              <a:t> Athletic activities are combined with games in Years 1 and 2 (e.g. running – sprints and relays, jumping – long jump and standing high jump, team games – tug of war etc).</a:t>
            </a:r>
            <a:endParaRPr lang="en-US" sz="1800" dirty="0">
              <a:latin typeface="Comic Sans MS" pitchFamily="66" charset="0"/>
            </a:endParaRPr>
          </a:p>
          <a:p>
            <a:pPr algn="just"/>
            <a:endParaRPr lang="en-US" sz="1800" dirty="0">
              <a:latin typeface="Comic Sans MS" pitchFamily="66" charset="0"/>
              <a:cs typeface="Calibri"/>
            </a:endParaRPr>
          </a:p>
          <a:p>
            <a:pPr algn="just"/>
            <a:endParaRPr lang="en-US" sz="1800" dirty="0">
              <a:latin typeface="Comic Sans MS" pitchFamily="66" charset="0"/>
            </a:endParaRPr>
          </a:p>
        </p:txBody>
      </p:sp>
      <p:sp>
        <p:nvSpPr>
          <p:cNvPr id="9" name="Google Shape;86;p1">
            <a:extLst>
              <a:ext uri="{FF2B5EF4-FFF2-40B4-BE49-F238E27FC236}">
                <a16:creationId xmlns:a16="http://schemas.microsoft.com/office/drawing/2014/main"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 name="Google Shape;88;p1">
            <a:extLst>
              <a:ext uri="{FF2B5EF4-FFF2-40B4-BE49-F238E27FC236}">
                <a16:creationId xmlns:a16="http://schemas.microsoft.com/office/drawing/2014/main"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Autofit/>
          </a:bodyPr>
          <a:lstStyle/>
          <a:p>
            <a:pPr marL="0" lvl="0" indent="0" algn="ctr">
              <a:lnSpc>
                <a:spcPct val="90000"/>
              </a:lnSpc>
              <a:spcBef>
                <a:spcPts val="0"/>
              </a:spcBef>
              <a:spcAft>
                <a:spcPts val="0"/>
              </a:spcAft>
              <a:buNone/>
            </a:pPr>
            <a:r>
              <a:rPr lang="en-US" dirty="0">
                <a:solidFill>
                  <a:srgbClr val="FF0000"/>
                </a:solidFill>
                <a:latin typeface="Comic Sans MS" pitchFamily="66" charset="0"/>
                <a:cs typeface="Calibri"/>
              </a:rPr>
              <a:t>Physical Education</a:t>
            </a:r>
          </a:p>
        </p:txBody>
      </p:sp>
      <p:sp>
        <p:nvSpPr>
          <p:cNvPr id="112" name="Google Shape;112;p3"/>
          <p:cNvSpPr txBox="1">
            <a:spLocks noGrp="1"/>
          </p:cNvSpPr>
          <p:nvPr>
            <p:ph type="subTitle" idx="1"/>
          </p:nvPr>
        </p:nvSpPr>
        <p:spPr>
          <a:xfrm>
            <a:off x="2511122" y="689142"/>
            <a:ext cx="9296356" cy="5768808"/>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dirty="0">
              <a:latin typeface="Comic Sans MS" pitchFamily="66" charset="0"/>
              <a:cs typeface="Arial"/>
            </a:endParaRPr>
          </a:p>
          <a:p>
            <a:pPr algn="l">
              <a:spcBef>
                <a:spcPts val="0"/>
              </a:spcBef>
            </a:pPr>
            <a:r>
              <a:rPr lang="en-US" sz="2800" b="1" dirty="0">
                <a:latin typeface="Comic Sans MS" pitchFamily="66" charset="0"/>
                <a:cs typeface="Calibri"/>
              </a:rPr>
              <a:t>Early Years</a:t>
            </a:r>
          </a:p>
          <a:p>
            <a:pPr algn="l">
              <a:spcBef>
                <a:spcPts val="0"/>
              </a:spcBef>
            </a:pPr>
            <a:endParaRPr lang="en-US" sz="2000" dirty="0">
              <a:cs typeface="Calibri"/>
            </a:endParaRPr>
          </a:p>
          <a:p>
            <a:pPr algn="l">
              <a:spcBef>
                <a:spcPts val="0"/>
              </a:spcBef>
            </a:pPr>
            <a:r>
              <a:rPr lang="en-US" sz="1800" dirty="0">
                <a:latin typeface="Comic Sans MS" pitchFamily="66" charset="0"/>
                <a:cs typeface="Calibri"/>
              </a:rPr>
              <a:t>In Early Years, </a:t>
            </a:r>
            <a:r>
              <a:rPr lang="en-US" sz="1800" dirty="0">
                <a:solidFill>
                  <a:srgbClr val="FF0000"/>
                </a:solidFill>
                <a:latin typeface="Comic Sans MS" pitchFamily="66" charset="0"/>
                <a:cs typeface="Calibri"/>
              </a:rPr>
              <a:t>Physical Education </a:t>
            </a:r>
            <a:r>
              <a:rPr lang="en-US" sz="1800" dirty="0">
                <a:latin typeface="Comic Sans MS" pitchFamily="66" charset="0"/>
                <a:cs typeface="Calibri"/>
              </a:rPr>
              <a:t>is taught through </a:t>
            </a:r>
            <a:r>
              <a:rPr lang="en-US" sz="1800" dirty="0">
                <a:solidFill>
                  <a:srgbClr val="FF0000"/>
                </a:solidFill>
                <a:latin typeface="Comic Sans MS" pitchFamily="66" charset="0"/>
                <a:cs typeface="Calibri"/>
              </a:rPr>
              <a:t>Physical Development</a:t>
            </a:r>
            <a:r>
              <a:rPr lang="en-US" sz="1800" dirty="0">
                <a:latin typeface="Comic Sans MS" pitchFamily="66" charset="0"/>
                <a:cs typeface="Calibri"/>
              </a:rPr>
              <a:t>. Physical activity is vital in children’s all round development, enabling them to pursue happy, healthy and active lives. Gross and Fine Motor experiences develop throughout early childhood, starting with sensory explorations and the development of a child’s strength, co-ordination and positional awareness through tummy time, crawling and play movement with both objects and adults. By creating games and providing opportunities for play both indoors and outdoors, adults can support children to develop their core strength, stability, balance, spatial awareness, co-ordination and agility. Gross motor skills provide the foundation for developing healthy bodies and social and emotional well-being. Fine motor control and precision helps with hand-eye co-ordination, to develop proficiency, control and confidence. Children in Reception will be learning to revise and refine the fundamental movement skills that they have already acquired. They will be learning to roll, crawl, walk, jump, run, hop, skip and to climb. Children will be provided with regular access to appropriate outdoor space and access to floor space indoors for movement. Teaching staff will ensure that spaces are accessible to children with varying confidence levels, skills and needs. Children will be provided with a range of activities to support a broad range of abilities and teaching staff will allow less competent and confident children to spend time initially observing and listening to others. </a:t>
            </a:r>
            <a:r>
              <a:rPr lang="en-US" sz="1800" dirty="0">
                <a:solidFill>
                  <a:srgbClr val="FF0000"/>
                </a:solidFill>
                <a:latin typeface="Comic Sans MS" pitchFamily="66" charset="0"/>
                <a:cs typeface="Calibri"/>
              </a:rPr>
              <a:t>(Source – Development Matters).</a:t>
            </a:r>
            <a:endParaRPr lang="en-US" dirty="0">
              <a:solidFill>
                <a:srgbClr val="FF0000"/>
              </a:solidFill>
              <a:cs typeface="Calibri"/>
            </a:endParaRP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algn="l">
              <a:spcBef>
                <a:spcPts val="0"/>
              </a:spcBef>
            </a:pPr>
            <a:endParaRPr lang="en-US" sz="2000" i="1" dirty="0">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20405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Autofit/>
          </a:bodyPr>
          <a:lstStyle/>
          <a:p>
            <a:pPr marL="0" lvl="0" indent="0" algn="ctr">
              <a:lnSpc>
                <a:spcPct val="90000"/>
              </a:lnSpc>
              <a:spcBef>
                <a:spcPts val="0"/>
              </a:spcBef>
              <a:spcAft>
                <a:spcPts val="0"/>
              </a:spcAft>
              <a:buNone/>
            </a:pPr>
            <a:r>
              <a:rPr lang="en-US" dirty="0">
                <a:solidFill>
                  <a:srgbClr val="FF0000"/>
                </a:solidFill>
                <a:latin typeface="Comic Sans MS" pitchFamily="66" charset="0"/>
                <a:cs typeface="Calibri"/>
              </a:rPr>
              <a:t>Physical Education</a:t>
            </a:r>
          </a:p>
        </p:txBody>
      </p:sp>
      <p:sp>
        <p:nvSpPr>
          <p:cNvPr id="112" name="Google Shape;112;p3"/>
          <p:cNvSpPr txBox="1">
            <a:spLocks noGrp="1"/>
          </p:cNvSpPr>
          <p:nvPr>
            <p:ph type="subTitle" idx="1"/>
          </p:nvPr>
        </p:nvSpPr>
        <p:spPr>
          <a:xfrm>
            <a:off x="2511122" y="689142"/>
            <a:ext cx="9296356" cy="5731195"/>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dirty="0">
              <a:latin typeface="Comic Sans MS" pitchFamily="66" charset="0"/>
              <a:cs typeface="Arial"/>
            </a:endParaRPr>
          </a:p>
          <a:p>
            <a:pPr algn="l">
              <a:spcBef>
                <a:spcPts val="0"/>
              </a:spcBef>
            </a:pPr>
            <a:r>
              <a:rPr lang="en-US" sz="2800" b="1" dirty="0">
                <a:latin typeface="Comic Sans MS" pitchFamily="66" charset="0"/>
                <a:cs typeface="Calibri"/>
              </a:rPr>
              <a:t>Early Years</a:t>
            </a:r>
          </a:p>
          <a:p>
            <a:pPr algn="l">
              <a:spcBef>
                <a:spcPts val="0"/>
              </a:spcBef>
            </a:pPr>
            <a:endParaRPr lang="en-US" sz="2000" dirty="0">
              <a:cs typeface="Calibri"/>
            </a:endParaRPr>
          </a:p>
          <a:p>
            <a:pPr algn="l">
              <a:spcBef>
                <a:spcPts val="0"/>
              </a:spcBef>
            </a:pPr>
            <a:r>
              <a:rPr lang="en-US" sz="1800" dirty="0">
                <a:latin typeface="Comic Sans MS" pitchFamily="66" charset="0"/>
                <a:cs typeface="Calibri"/>
              </a:rPr>
              <a:t>Intricately interwoven with emotional, social, cognitive and language development, </a:t>
            </a:r>
            <a:r>
              <a:rPr lang="en-US" sz="1800" dirty="0">
                <a:solidFill>
                  <a:srgbClr val="FF0000"/>
                </a:solidFill>
                <a:latin typeface="Comic Sans MS" pitchFamily="66" charset="0"/>
                <a:cs typeface="Calibri"/>
              </a:rPr>
              <a:t>Physical Development</a:t>
            </a:r>
            <a:r>
              <a:rPr lang="en-US" sz="1800" dirty="0">
                <a:latin typeface="Comic Sans MS" pitchFamily="66" charset="0"/>
                <a:cs typeface="Calibri"/>
              </a:rPr>
              <a:t> underpins all other areas of a child’s learning and development. Extensive </a:t>
            </a:r>
            <a:r>
              <a:rPr lang="en-US" sz="1800" dirty="0">
                <a:solidFill>
                  <a:srgbClr val="FF0000"/>
                </a:solidFill>
                <a:latin typeface="Comic Sans MS" pitchFamily="66" charset="0"/>
                <a:cs typeface="Calibri"/>
              </a:rPr>
              <a:t>Physical experience</a:t>
            </a:r>
            <a:r>
              <a:rPr lang="en-US" sz="1800" dirty="0">
                <a:latin typeface="Comic Sans MS" pitchFamily="66" charset="0"/>
                <a:cs typeface="Calibri"/>
              </a:rPr>
              <a:t> in early childhood puts in place the neurological, sensory and motor foundations necessary for feeling good in your body and comfortable in the world. The intimate connection between brain, body and mind must be understood, when they are viewed as one system, the impacts of active physical play, health and self-care are observed and the effects on a child’s early brain development and mental health. Health, well-being and self-care are integral to </a:t>
            </a:r>
            <a:r>
              <a:rPr lang="en-US" sz="1800" dirty="0">
                <a:solidFill>
                  <a:srgbClr val="FF0000"/>
                </a:solidFill>
                <a:latin typeface="Comic Sans MS" pitchFamily="66" charset="0"/>
                <a:cs typeface="Calibri"/>
              </a:rPr>
              <a:t>Physical Development</a:t>
            </a:r>
            <a:r>
              <a:rPr lang="en-US" sz="1800" dirty="0">
                <a:latin typeface="Comic Sans MS" pitchFamily="66" charset="0"/>
                <a:cs typeface="Calibri"/>
              </a:rPr>
              <a:t>. </a:t>
            </a:r>
            <a:endParaRPr lang="en-US" dirty="0">
              <a:cs typeface="Calibri"/>
            </a:endParaRPr>
          </a:p>
          <a:p>
            <a:pPr algn="l">
              <a:spcBef>
                <a:spcPts val="0"/>
              </a:spcBef>
            </a:pPr>
            <a:endParaRPr lang="en-US" dirty="0">
              <a:cs typeface="Calibri"/>
            </a:endParaRPr>
          </a:p>
          <a:p>
            <a:pPr algn="l">
              <a:spcBef>
                <a:spcPts val="0"/>
              </a:spcBef>
            </a:pPr>
            <a:r>
              <a:rPr lang="en-US" sz="1800" dirty="0">
                <a:latin typeface="Comic Sans MS" pitchFamily="66" charset="0"/>
                <a:cs typeface="Calibri"/>
              </a:rPr>
              <a:t>Each child’s journey relies on whole-body physical experiences. While biologically programmed, the unfolding of this complex, interconnected system requires repeated movement experiences that are self-initiated and wide ranging. </a:t>
            </a:r>
            <a:r>
              <a:rPr lang="en-US" sz="1800" dirty="0">
                <a:solidFill>
                  <a:srgbClr val="FF0000"/>
                </a:solidFill>
                <a:latin typeface="Comic Sans MS" pitchFamily="66" charset="0"/>
                <a:cs typeface="Calibri"/>
              </a:rPr>
              <a:t>Fine motor and Gross motor control</a:t>
            </a:r>
            <a:r>
              <a:rPr lang="en-US" sz="1800" dirty="0">
                <a:latin typeface="Comic Sans MS" pitchFamily="66" charset="0"/>
                <a:cs typeface="Calibri"/>
              </a:rPr>
              <a:t> must develop together in an integrated way, so that the child can achieve what they set out to do. We must ensure that children have movement rich lives indoors and outdoors from birth.</a:t>
            </a:r>
          </a:p>
          <a:p>
            <a:pPr algn="l">
              <a:spcBef>
                <a:spcPts val="0"/>
              </a:spcBef>
            </a:pPr>
            <a:endParaRPr lang="en-US" sz="1800" dirty="0">
              <a:latin typeface="Comic Sans MS" pitchFamily="66" charset="0"/>
              <a:cs typeface="Calibri"/>
            </a:endParaRPr>
          </a:p>
          <a:p>
            <a:pPr algn="l">
              <a:spcBef>
                <a:spcPts val="0"/>
              </a:spcBef>
            </a:pPr>
            <a:r>
              <a:rPr lang="en-US" sz="1800" dirty="0">
                <a:latin typeface="Comic Sans MS" pitchFamily="66" charset="0"/>
                <a:cs typeface="Calibri"/>
              </a:rPr>
              <a:t>(</a:t>
            </a:r>
            <a:r>
              <a:rPr lang="en-US" sz="1800" dirty="0">
                <a:solidFill>
                  <a:srgbClr val="FF0000"/>
                </a:solidFill>
                <a:latin typeface="Comic Sans MS" pitchFamily="66" charset="0"/>
                <a:cs typeface="Calibri"/>
              </a:rPr>
              <a:t>Source: Birth to 5 Matters).</a:t>
            </a: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algn="l">
              <a:spcBef>
                <a:spcPts val="0"/>
              </a:spcBef>
            </a:pPr>
            <a:endParaRPr lang="en-US" sz="2000" i="1" dirty="0">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20405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Autofit/>
          </a:bodyPr>
          <a:lstStyle/>
          <a:p>
            <a:pPr marL="0" lvl="0" indent="0" algn="ctr">
              <a:lnSpc>
                <a:spcPct val="90000"/>
              </a:lnSpc>
              <a:spcBef>
                <a:spcPts val="0"/>
              </a:spcBef>
              <a:spcAft>
                <a:spcPts val="0"/>
              </a:spcAft>
              <a:buNone/>
            </a:pPr>
            <a:r>
              <a:rPr lang="en-US" dirty="0">
                <a:solidFill>
                  <a:srgbClr val="FF0000"/>
                </a:solidFill>
                <a:latin typeface="Comic Sans MS" pitchFamily="66" charset="0"/>
                <a:cs typeface="Calibri"/>
              </a:rPr>
              <a:t>Physical Education</a:t>
            </a:r>
          </a:p>
        </p:txBody>
      </p:sp>
      <p:sp>
        <p:nvSpPr>
          <p:cNvPr id="112" name="Google Shape;112;p3"/>
          <p:cNvSpPr txBox="1">
            <a:spLocks noGrp="1"/>
          </p:cNvSpPr>
          <p:nvPr>
            <p:ph type="subTitle" idx="1"/>
          </p:nvPr>
        </p:nvSpPr>
        <p:spPr>
          <a:xfrm>
            <a:off x="2511122" y="689142"/>
            <a:ext cx="9296356" cy="5731195"/>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dirty="0">
              <a:latin typeface="Calibri"/>
              <a:cs typeface="Arial"/>
            </a:endParaRPr>
          </a:p>
          <a:p>
            <a:pPr algn="l">
              <a:spcBef>
                <a:spcPts val="0"/>
              </a:spcBef>
            </a:pPr>
            <a:r>
              <a:rPr lang="en-US" sz="2800" b="1" dirty="0">
                <a:latin typeface="Comic Sans MS" pitchFamily="66" charset="0"/>
                <a:cs typeface="Calibri"/>
              </a:rPr>
              <a:t>Early Years</a:t>
            </a:r>
          </a:p>
          <a:p>
            <a:pPr algn="l">
              <a:spcBef>
                <a:spcPts val="0"/>
              </a:spcBef>
            </a:pPr>
            <a:r>
              <a:rPr lang="en-US" sz="1800" dirty="0">
                <a:latin typeface="Comic Sans MS" pitchFamily="66" charset="0"/>
                <a:cs typeface="Calibri"/>
              </a:rPr>
              <a:t>In Early Years, there are two Early Learning Goals (ELG) that are specifically related to Physical Development – (Moving and Handling), which are </a:t>
            </a:r>
            <a:r>
              <a:rPr lang="en-US" sz="1800" dirty="0">
                <a:solidFill>
                  <a:srgbClr val="FF0000"/>
                </a:solidFill>
                <a:latin typeface="Comic Sans MS" pitchFamily="66" charset="0"/>
                <a:cs typeface="Calibri"/>
              </a:rPr>
              <a:t>‘Gross Motor Skills</a:t>
            </a:r>
            <a:r>
              <a:rPr lang="en-US" sz="1800" dirty="0">
                <a:latin typeface="Comic Sans MS" pitchFamily="66" charset="0"/>
                <a:cs typeface="Calibri"/>
              </a:rPr>
              <a:t>’ and </a:t>
            </a:r>
            <a:r>
              <a:rPr lang="en-US" sz="1800" dirty="0">
                <a:solidFill>
                  <a:srgbClr val="FF0000"/>
                </a:solidFill>
                <a:latin typeface="Comic Sans MS" pitchFamily="66" charset="0"/>
                <a:cs typeface="Calibri"/>
              </a:rPr>
              <a:t>‘Fine Motor Skills</a:t>
            </a:r>
            <a:r>
              <a:rPr lang="en-US" sz="1800" dirty="0">
                <a:latin typeface="Comic Sans MS" pitchFamily="66" charset="0"/>
                <a:cs typeface="Calibri"/>
              </a:rPr>
              <a:t>’. </a:t>
            </a:r>
          </a:p>
          <a:p>
            <a:pPr algn="l">
              <a:spcBef>
                <a:spcPts val="0"/>
              </a:spcBef>
            </a:pPr>
            <a:endParaRPr lang="en-US" sz="1800" dirty="0">
              <a:latin typeface="Comic Sans MS" pitchFamily="66" charset="0"/>
              <a:cs typeface="Calibri"/>
            </a:endParaRPr>
          </a:p>
          <a:p>
            <a:pPr algn="l">
              <a:spcBef>
                <a:spcPts val="0"/>
              </a:spcBef>
            </a:pPr>
            <a:r>
              <a:rPr lang="en-US" sz="1800" dirty="0">
                <a:solidFill>
                  <a:srgbClr val="FF0000"/>
                </a:solidFill>
                <a:latin typeface="Comic Sans MS" pitchFamily="66" charset="0"/>
                <a:cs typeface="Calibri"/>
              </a:rPr>
              <a:t>Gross Motor Skills</a:t>
            </a:r>
          </a:p>
          <a:p>
            <a:pPr algn="l">
              <a:spcBef>
                <a:spcPts val="0"/>
              </a:spcBef>
            </a:pPr>
            <a:r>
              <a:rPr lang="en-US" sz="1800" dirty="0">
                <a:latin typeface="Comic Sans MS" pitchFamily="66" charset="0"/>
                <a:cs typeface="Calibri"/>
              </a:rPr>
              <a:t>Children at the expected level of development will: -</a:t>
            </a:r>
          </a:p>
          <a:p>
            <a:pPr algn="l">
              <a:spcBef>
                <a:spcPts val="0"/>
              </a:spcBef>
              <a:buFontTx/>
              <a:buChar char="-"/>
            </a:pPr>
            <a:r>
              <a:rPr lang="en-US" sz="1800" dirty="0">
                <a:latin typeface="Comic Sans MS" pitchFamily="66" charset="0"/>
                <a:cs typeface="Calibri"/>
              </a:rPr>
              <a:t> Negotiate space and obstacles safely, with consideration for themselves &amp; others.</a:t>
            </a:r>
          </a:p>
          <a:p>
            <a:pPr algn="l">
              <a:spcBef>
                <a:spcPts val="0"/>
              </a:spcBef>
              <a:buFontTx/>
              <a:buChar char="-"/>
            </a:pPr>
            <a:r>
              <a:rPr lang="en-US" sz="1800" dirty="0">
                <a:latin typeface="Comic Sans MS" pitchFamily="66" charset="0"/>
                <a:cs typeface="Calibri"/>
              </a:rPr>
              <a:t> Demonstrate strength, balance and co-ordination when playing.</a:t>
            </a:r>
          </a:p>
          <a:p>
            <a:pPr algn="l">
              <a:spcBef>
                <a:spcPts val="0"/>
              </a:spcBef>
              <a:buFontTx/>
              <a:buChar char="-"/>
            </a:pPr>
            <a:r>
              <a:rPr lang="en-US" sz="1800" dirty="0">
                <a:latin typeface="Comic Sans MS" pitchFamily="66" charset="0"/>
                <a:cs typeface="Calibri"/>
              </a:rPr>
              <a:t> Move energetically, such as running, jumping, dancing, hopping, skipping &amp; climbing.</a:t>
            </a:r>
          </a:p>
          <a:p>
            <a:pPr algn="l">
              <a:spcBef>
                <a:spcPts val="0"/>
              </a:spcBef>
            </a:pPr>
            <a:endParaRPr lang="en-US" sz="1800" dirty="0">
              <a:latin typeface="Comic Sans MS" pitchFamily="66" charset="0"/>
              <a:cs typeface="Calibri"/>
            </a:endParaRPr>
          </a:p>
          <a:p>
            <a:pPr algn="l">
              <a:spcBef>
                <a:spcPts val="0"/>
              </a:spcBef>
            </a:pPr>
            <a:r>
              <a:rPr lang="en-US" sz="1800" dirty="0">
                <a:solidFill>
                  <a:srgbClr val="FF0000"/>
                </a:solidFill>
                <a:latin typeface="Comic Sans MS" pitchFamily="66" charset="0"/>
                <a:cs typeface="Calibri"/>
              </a:rPr>
              <a:t>Fine Motor Skills</a:t>
            </a:r>
          </a:p>
          <a:p>
            <a:pPr algn="l">
              <a:spcBef>
                <a:spcPts val="0"/>
              </a:spcBef>
            </a:pPr>
            <a:r>
              <a:rPr lang="en-US" sz="1800" dirty="0">
                <a:latin typeface="Comic Sans MS" pitchFamily="66" charset="0"/>
                <a:cs typeface="Calibri"/>
              </a:rPr>
              <a:t>Children at the expected level of development will: -</a:t>
            </a:r>
          </a:p>
          <a:p>
            <a:pPr algn="l">
              <a:spcBef>
                <a:spcPts val="0"/>
              </a:spcBef>
              <a:buFontTx/>
              <a:buChar char="-"/>
            </a:pPr>
            <a:r>
              <a:rPr lang="en-US" sz="1800" dirty="0">
                <a:latin typeface="Comic Sans MS" pitchFamily="66" charset="0"/>
                <a:cs typeface="Calibri"/>
              </a:rPr>
              <a:t>Hold a pencil effectively in preparation for fluent writing – using the tripod grip in almost all cases.</a:t>
            </a:r>
          </a:p>
          <a:p>
            <a:pPr algn="l">
              <a:spcBef>
                <a:spcPts val="0"/>
              </a:spcBef>
              <a:buFontTx/>
              <a:buChar char="-"/>
            </a:pPr>
            <a:r>
              <a:rPr lang="en-US" sz="1800" dirty="0">
                <a:latin typeface="Comic Sans MS" pitchFamily="66" charset="0"/>
                <a:cs typeface="Calibri"/>
              </a:rPr>
              <a:t>Use a range of small tools, including scissors, paint brushes and cutlery.</a:t>
            </a:r>
          </a:p>
          <a:p>
            <a:pPr algn="l">
              <a:spcBef>
                <a:spcPts val="0"/>
              </a:spcBef>
              <a:buFontTx/>
              <a:buChar char="-"/>
            </a:pPr>
            <a:r>
              <a:rPr lang="en-US" sz="1800" dirty="0">
                <a:latin typeface="Comic Sans MS" pitchFamily="66" charset="0"/>
                <a:cs typeface="Calibri"/>
              </a:rPr>
              <a:t> Begin to show accuracy and care when drawing.</a:t>
            </a:r>
          </a:p>
          <a:p>
            <a:pPr marL="342900" indent="-342900" algn="l">
              <a:spcBef>
                <a:spcPts val="0"/>
              </a:spcBef>
            </a:pPr>
            <a:endParaRPr lang="en-US" dirty="0">
              <a:cs typeface="Calibri"/>
            </a:endParaRPr>
          </a:p>
          <a:p>
            <a:pPr marL="342900" indent="-342900" algn="l">
              <a:spcBef>
                <a:spcPts val="0"/>
              </a:spcBef>
            </a:pPr>
            <a:r>
              <a:rPr lang="en-US" sz="1800" dirty="0">
                <a:solidFill>
                  <a:srgbClr val="FF0000"/>
                </a:solidFill>
                <a:latin typeface="Comic Sans MS" pitchFamily="66" charset="0"/>
                <a:cs typeface="Calibri"/>
              </a:rPr>
              <a:t>(Source – ‘Birth to 5 Matters’).</a:t>
            </a:r>
          </a:p>
          <a:p>
            <a:pPr marL="342900" indent="-342900" algn="l">
              <a:spcBef>
                <a:spcPts val="0"/>
              </a:spcBef>
              <a:buFont typeface="Arial" panose="020B0604020202020204" pitchFamily="34" charset="0"/>
              <a:buChar char="•"/>
            </a:pPr>
            <a:endParaRPr lang="en-US" dirty="0">
              <a:cs typeface="Calibri"/>
            </a:endParaRPr>
          </a:p>
          <a:p>
            <a:pPr algn="l">
              <a:spcBef>
                <a:spcPts val="0"/>
              </a:spcBef>
            </a:pPr>
            <a:endParaRPr lang="en-US" sz="2000" i="1" dirty="0">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20405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a16="http://schemas.microsoft.com/office/drawing/2014/main" id="{13C16D39-36DA-4F22-A10E-A97DF431D596}"/>
              </a:ext>
            </a:extLst>
          </p:cNvPr>
          <p:cNvSpPr/>
          <p:nvPr/>
        </p:nvSpPr>
        <p:spPr>
          <a:xfrm>
            <a:off x="2289510" y="848320"/>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8AE8D5C-B57C-485A-80F8-D09BADFEC05C}"/>
              </a:ext>
            </a:extLst>
          </p:cNvPr>
          <p:cNvSpPr/>
          <p:nvPr/>
        </p:nvSpPr>
        <p:spPr>
          <a:xfrm>
            <a:off x="5725063" y="570780"/>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EC3C737-17A3-43DD-B2D2-01FD8F13E8AA}"/>
              </a:ext>
            </a:extLst>
          </p:cNvPr>
          <p:cNvSpPr txBox="1"/>
          <p:nvPr/>
        </p:nvSpPr>
        <p:spPr>
          <a:xfrm>
            <a:off x="2360762" y="217179"/>
            <a:ext cx="9596776" cy="892552"/>
          </a:xfrm>
          <a:prstGeom prst="rect">
            <a:avLst/>
          </a:prstGeom>
          <a:noFill/>
        </p:spPr>
        <p:txBody>
          <a:bodyPr wrap="square" lIns="91440" tIns="45720" rIns="91440" bIns="45720" rtlCol="0" anchor="t">
            <a:spAutoFit/>
          </a:bodyPr>
          <a:lstStyle/>
          <a:p>
            <a:r>
              <a:rPr lang="en-GB" sz="2800" b="1" dirty="0">
                <a:latin typeface="Calibri"/>
                <a:cs typeface="Calibri"/>
              </a:rPr>
              <a:t>Content and sequence</a:t>
            </a:r>
            <a:r>
              <a:rPr lang="en-GB" sz="2800" b="1" dirty="0">
                <a:solidFill>
                  <a:srgbClr val="FF0000"/>
                </a:solidFill>
                <a:latin typeface="Calibri"/>
                <a:cs typeface="Calibri"/>
              </a:rPr>
              <a:t> </a:t>
            </a:r>
            <a:r>
              <a:rPr lang="en-GB" sz="2800" b="1" dirty="0">
                <a:latin typeface="Calibri"/>
                <a:cs typeface="Calibri"/>
              </a:rPr>
              <a:t>- </a:t>
            </a:r>
            <a:r>
              <a:rPr lang="en-GB" sz="2400" dirty="0">
                <a:latin typeface="Calibri"/>
                <a:cs typeface="Calibri"/>
              </a:rPr>
              <a:t>EYFS to Key Stage 1</a:t>
            </a:r>
          </a:p>
          <a:p>
            <a:r>
              <a:rPr lang="en-GB" sz="2400" dirty="0">
                <a:latin typeface="Calibri"/>
                <a:cs typeface="Calibri"/>
              </a:rPr>
              <a:t>                                     Physical Education – EYFS – KS1.</a:t>
            </a:r>
          </a:p>
        </p:txBody>
      </p:sp>
      <p:sp>
        <p:nvSpPr>
          <p:cNvPr id="12" name="Google Shape;86;p1">
            <a:extLst>
              <a:ext uri="{FF2B5EF4-FFF2-40B4-BE49-F238E27FC236}">
                <a16:creationId xmlns:a16="http://schemas.microsoft.com/office/drawing/2014/main" id="{366BEC32-D32A-411B-AE25-AC2E1C5FB863}"/>
              </a:ext>
            </a:extLst>
          </p:cNvPr>
          <p:cNvSpPr/>
          <p:nvPr/>
        </p:nvSpPr>
        <p:spPr>
          <a:xfrm>
            <a:off x="0" y="142504"/>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 name="Google Shape;88;p1">
            <a:extLst>
              <a:ext uri="{FF2B5EF4-FFF2-40B4-BE49-F238E27FC236}">
                <a16:creationId xmlns:a16="http://schemas.microsoft.com/office/drawing/2014/main" id="{B2F99051-5FCF-42EA-8FDC-01A7EDA64AD1}"/>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graphicFrame>
        <p:nvGraphicFramePr>
          <p:cNvPr id="9" name="Table 8"/>
          <p:cNvGraphicFramePr>
            <a:graphicFrameLocks noGrp="1"/>
          </p:cNvGraphicFramePr>
          <p:nvPr/>
        </p:nvGraphicFramePr>
        <p:xfrm>
          <a:off x="2683823" y="1140031"/>
          <a:ext cx="8989620" cy="5189517"/>
        </p:xfrm>
        <a:graphic>
          <a:graphicData uri="http://schemas.openxmlformats.org/drawingml/2006/table">
            <a:tbl>
              <a:tblPr/>
              <a:tblGrid>
                <a:gridCol w="1797416">
                  <a:extLst>
                    <a:ext uri="{9D8B030D-6E8A-4147-A177-3AD203B41FA5}">
                      <a16:colId xmlns:a16="http://schemas.microsoft.com/office/drawing/2014/main" val="20000"/>
                    </a:ext>
                  </a:extLst>
                </a:gridCol>
                <a:gridCol w="1798051">
                  <a:extLst>
                    <a:ext uri="{9D8B030D-6E8A-4147-A177-3AD203B41FA5}">
                      <a16:colId xmlns:a16="http://schemas.microsoft.com/office/drawing/2014/main" val="20001"/>
                    </a:ext>
                  </a:extLst>
                </a:gridCol>
                <a:gridCol w="1798051">
                  <a:extLst>
                    <a:ext uri="{9D8B030D-6E8A-4147-A177-3AD203B41FA5}">
                      <a16:colId xmlns:a16="http://schemas.microsoft.com/office/drawing/2014/main" val="20002"/>
                    </a:ext>
                  </a:extLst>
                </a:gridCol>
                <a:gridCol w="1798051">
                  <a:extLst>
                    <a:ext uri="{9D8B030D-6E8A-4147-A177-3AD203B41FA5}">
                      <a16:colId xmlns:a16="http://schemas.microsoft.com/office/drawing/2014/main" val="20003"/>
                    </a:ext>
                  </a:extLst>
                </a:gridCol>
                <a:gridCol w="1798051">
                  <a:extLst>
                    <a:ext uri="{9D8B030D-6E8A-4147-A177-3AD203B41FA5}">
                      <a16:colId xmlns:a16="http://schemas.microsoft.com/office/drawing/2014/main" val="20004"/>
                    </a:ext>
                  </a:extLst>
                </a:gridCol>
              </a:tblGrid>
              <a:tr h="633843">
                <a:tc>
                  <a:txBody>
                    <a:bodyPr/>
                    <a:lstStyle/>
                    <a:p>
                      <a:pPr>
                        <a:lnSpc>
                          <a:spcPct val="115000"/>
                        </a:lnSpc>
                        <a:spcAft>
                          <a:spcPts val="0"/>
                        </a:spcAft>
                      </a:pPr>
                      <a:endParaRPr lang="en-GB" sz="1000" dirty="0">
                        <a:latin typeface="Calibri"/>
                        <a:ea typeface="Calibri"/>
                        <a:cs typeface="Times New Roman"/>
                      </a:endParaRPr>
                    </a:p>
                  </a:txBody>
                  <a:tcPr marL="61932" marR="619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a:latin typeface="Comic Sans MS"/>
                          <a:ea typeface="Calibri"/>
                          <a:cs typeface="Times New Roman"/>
                        </a:rPr>
                        <a:t>ELG</a:t>
                      </a:r>
                      <a:endParaRPr lang="en-GB" sz="1000">
                        <a:latin typeface="Calibri"/>
                        <a:ea typeface="Calibri"/>
                        <a:cs typeface="Times New Roman"/>
                      </a:endParaRPr>
                    </a:p>
                    <a:p>
                      <a:pPr algn="ctr">
                        <a:lnSpc>
                          <a:spcPct val="115000"/>
                        </a:lnSpc>
                        <a:spcAft>
                          <a:spcPts val="0"/>
                        </a:spcAft>
                      </a:pPr>
                      <a:r>
                        <a:rPr lang="en-GB" sz="1100" b="1">
                          <a:latin typeface="Comic Sans MS"/>
                          <a:ea typeface="Calibri"/>
                          <a:cs typeface="Times New Roman"/>
                        </a:rPr>
                        <a:t>Gross Motor Skills</a:t>
                      </a:r>
                      <a:endParaRPr lang="en-GB" sz="1000">
                        <a:latin typeface="Calibri"/>
                        <a:ea typeface="Calibri"/>
                        <a:cs typeface="Times New Roman"/>
                      </a:endParaRPr>
                    </a:p>
                    <a:p>
                      <a:pPr algn="ctr">
                        <a:lnSpc>
                          <a:spcPct val="115000"/>
                        </a:lnSpc>
                        <a:spcAft>
                          <a:spcPts val="0"/>
                        </a:spcAft>
                      </a:pPr>
                      <a:r>
                        <a:rPr lang="en-GB" sz="1100" b="1">
                          <a:latin typeface="Comic Sans MS"/>
                          <a:ea typeface="Calibri"/>
                          <a:cs typeface="Times New Roman"/>
                        </a:rPr>
                        <a:t>Fine Motor Skills</a:t>
                      </a:r>
                      <a:endParaRPr lang="en-GB" sz="1000">
                        <a:latin typeface="Calibri"/>
                        <a:ea typeface="Calibri"/>
                        <a:cs typeface="Times New Roman"/>
                      </a:endParaRPr>
                    </a:p>
                  </a:txBody>
                  <a:tcPr marL="61932" marR="619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a:latin typeface="Comic Sans MS"/>
                          <a:ea typeface="Calibri"/>
                          <a:cs typeface="Times New Roman"/>
                        </a:rPr>
                        <a:t>How is this achieved in EYFS</a:t>
                      </a:r>
                      <a:endParaRPr lang="en-GB" sz="1000">
                        <a:latin typeface="Calibri"/>
                        <a:ea typeface="Calibri"/>
                        <a:cs typeface="Times New Roman"/>
                      </a:endParaRPr>
                    </a:p>
                  </a:txBody>
                  <a:tcPr marL="61932" marR="619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a:latin typeface="Comic Sans MS"/>
                          <a:ea typeface="Calibri"/>
                          <a:cs typeface="Times New Roman"/>
                        </a:rPr>
                        <a:t>Key Vocabulary to be developed in EYFS</a:t>
                      </a:r>
                      <a:endParaRPr lang="en-GB" sz="1000">
                        <a:latin typeface="Calibri"/>
                        <a:ea typeface="Calibri"/>
                        <a:cs typeface="Times New Roman"/>
                      </a:endParaRPr>
                    </a:p>
                  </a:txBody>
                  <a:tcPr marL="61932" marR="619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1" dirty="0">
                          <a:latin typeface="Comic Sans MS"/>
                          <a:ea typeface="Calibri"/>
                          <a:cs typeface="Times New Roman"/>
                        </a:rPr>
                        <a:t>Physical Education KS1</a:t>
                      </a:r>
                      <a:endParaRPr lang="en-GB" sz="1000" dirty="0">
                        <a:latin typeface="Calibri"/>
                        <a:ea typeface="Calibri"/>
                        <a:cs typeface="Times New Roman"/>
                      </a:endParaRPr>
                    </a:p>
                  </a:txBody>
                  <a:tcPr marL="61932" marR="619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555674">
                <a:tc>
                  <a:txBody>
                    <a:bodyPr/>
                    <a:lstStyle/>
                    <a:p>
                      <a:pPr>
                        <a:lnSpc>
                          <a:spcPct val="115000"/>
                        </a:lnSpc>
                        <a:spcAft>
                          <a:spcPts val="0"/>
                        </a:spcAft>
                      </a:pPr>
                      <a:endParaRPr lang="en-GB" sz="1000" dirty="0">
                        <a:latin typeface="Calibri"/>
                        <a:ea typeface="Calibri"/>
                        <a:cs typeface="Times New Roman"/>
                      </a:endParaRPr>
                    </a:p>
                    <a:p>
                      <a:pPr algn="ctr">
                        <a:lnSpc>
                          <a:spcPct val="115000"/>
                        </a:lnSpc>
                        <a:spcAft>
                          <a:spcPts val="0"/>
                        </a:spcAft>
                      </a:pPr>
                      <a:endParaRPr lang="en-GB" sz="1400" dirty="0">
                        <a:latin typeface="Comic Sans MS"/>
                        <a:ea typeface="Calibri"/>
                        <a:cs typeface="Times New Roman"/>
                      </a:endParaRPr>
                    </a:p>
                    <a:p>
                      <a:pPr algn="ctr">
                        <a:lnSpc>
                          <a:spcPct val="115000"/>
                        </a:lnSpc>
                        <a:spcAft>
                          <a:spcPts val="0"/>
                        </a:spcAft>
                      </a:pPr>
                      <a:endParaRPr lang="en-GB" sz="1400" dirty="0">
                        <a:latin typeface="Comic Sans MS"/>
                        <a:ea typeface="Calibri"/>
                        <a:cs typeface="Times New Roman"/>
                      </a:endParaRPr>
                    </a:p>
                    <a:p>
                      <a:pPr algn="ctr">
                        <a:lnSpc>
                          <a:spcPct val="115000"/>
                        </a:lnSpc>
                        <a:spcAft>
                          <a:spcPts val="0"/>
                        </a:spcAft>
                      </a:pPr>
                      <a:endParaRPr lang="en-GB" sz="1400" dirty="0">
                        <a:latin typeface="Comic Sans MS"/>
                        <a:ea typeface="Calibri"/>
                        <a:cs typeface="Times New Roman"/>
                      </a:endParaRPr>
                    </a:p>
                    <a:p>
                      <a:pPr algn="ctr">
                        <a:lnSpc>
                          <a:spcPct val="115000"/>
                        </a:lnSpc>
                        <a:spcAft>
                          <a:spcPts val="0"/>
                        </a:spcAft>
                      </a:pPr>
                      <a:r>
                        <a:rPr lang="en-GB" sz="1400" dirty="0">
                          <a:latin typeface="Comic Sans MS"/>
                          <a:ea typeface="Calibri"/>
                          <a:cs typeface="Times New Roman"/>
                        </a:rPr>
                        <a:t>Specific Area of Learning - </a:t>
                      </a:r>
                      <a:endParaRPr lang="en-GB" sz="1000" dirty="0">
                        <a:latin typeface="Calibri"/>
                        <a:ea typeface="Calibri"/>
                        <a:cs typeface="Times New Roman"/>
                      </a:endParaRPr>
                    </a:p>
                    <a:p>
                      <a:pPr algn="ctr">
                        <a:lnSpc>
                          <a:spcPct val="115000"/>
                        </a:lnSpc>
                        <a:spcAft>
                          <a:spcPts val="0"/>
                        </a:spcAft>
                      </a:pPr>
                      <a:r>
                        <a:rPr lang="en-GB" sz="1400" dirty="0">
                          <a:latin typeface="Comic Sans MS"/>
                          <a:ea typeface="Calibri"/>
                          <a:cs typeface="Times New Roman"/>
                        </a:rPr>
                        <a:t>Physical Education</a:t>
                      </a:r>
                      <a:endParaRPr lang="en-GB" sz="1000" dirty="0">
                        <a:latin typeface="Calibri"/>
                        <a:ea typeface="Calibri"/>
                        <a:cs typeface="Times New Roman"/>
                      </a:endParaRPr>
                    </a:p>
                  </a:txBody>
                  <a:tcPr marL="61932" marR="619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p>
                      <a:pPr>
                        <a:lnSpc>
                          <a:spcPct val="115000"/>
                        </a:lnSpc>
                        <a:spcAft>
                          <a:spcPts val="0"/>
                        </a:spcAft>
                      </a:pPr>
                      <a:r>
                        <a:rPr lang="en-GB" sz="900" b="1">
                          <a:latin typeface="Comic Sans MS"/>
                          <a:ea typeface="Calibri"/>
                          <a:cs typeface="Times New Roman"/>
                        </a:rPr>
                        <a:t>Gross Motor Skills</a:t>
                      </a:r>
                      <a:endParaRPr lang="en-GB" sz="1000">
                        <a:latin typeface="Calibri"/>
                        <a:ea typeface="Calibri"/>
                        <a:cs typeface="Times New Roman"/>
                      </a:endParaRPr>
                    </a:p>
                    <a:p>
                      <a:pPr>
                        <a:lnSpc>
                          <a:spcPct val="115000"/>
                        </a:lnSpc>
                        <a:spcAft>
                          <a:spcPts val="0"/>
                        </a:spcAft>
                      </a:pPr>
                      <a:r>
                        <a:rPr lang="en-GB" sz="900">
                          <a:solidFill>
                            <a:srgbClr val="3D3C3B"/>
                          </a:solidFill>
                          <a:latin typeface="Comic Sans MS"/>
                          <a:ea typeface="Calibri"/>
                          <a:cs typeface="Lato-Regular"/>
                        </a:rPr>
                        <a:t>Negotiate space and obstacles safely, with consideration for</a:t>
                      </a:r>
                      <a:endParaRPr lang="en-GB" sz="1000">
                        <a:latin typeface="Calibri"/>
                        <a:ea typeface="Calibri"/>
                        <a:cs typeface="Times New Roman"/>
                      </a:endParaRPr>
                    </a:p>
                    <a:p>
                      <a:pPr>
                        <a:lnSpc>
                          <a:spcPct val="115000"/>
                        </a:lnSpc>
                        <a:spcAft>
                          <a:spcPts val="0"/>
                        </a:spcAft>
                      </a:pPr>
                      <a:r>
                        <a:rPr lang="en-GB" sz="900">
                          <a:solidFill>
                            <a:srgbClr val="3D3C3B"/>
                          </a:solidFill>
                          <a:latin typeface="Comic Sans MS"/>
                          <a:ea typeface="Calibri"/>
                          <a:cs typeface="Lato-Regular"/>
                        </a:rPr>
                        <a:t>themselves and others.</a:t>
                      </a:r>
                      <a:endParaRPr lang="en-GB" sz="1000">
                        <a:latin typeface="Calibri"/>
                        <a:ea typeface="Calibri"/>
                        <a:cs typeface="Times New Roman"/>
                      </a:endParaRPr>
                    </a:p>
                    <a:p>
                      <a:pPr>
                        <a:lnSpc>
                          <a:spcPct val="115000"/>
                        </a:lnSpc>
                        <a:spcAft>
                          <a:spcPts val="0"/>
                        </a:spcAft>
                      </a:pPr>
                      <a:r>
                        <a:rPr lang="en-GB" sz="900">
                          <a:solidFill>
                            <a:srgbClr val="3D3C3B"/>
                          </a:solidFill>
                          <a:latin typeface="Comic Sans MS"/>
                          <a:ea typeface="Calibri"/>
                          <a:cs typeface="Lato-Regular"/>
                        </a:rPr>
                        <a:t> Demonstrate strength, balance and coordination when playing.</a:t>
                      </a:r>
                      <a:endParaRPr lang="en-GB" sz="1000">
                        <a:latin typeface="Calibri"/>
                        <a:ea typeface="Calibri"/>
                        <a:cs typeface="Times New Roman"/>
                      </a:endParaRPr>
                    </a:p>
                    <a:p>
                      <a:pPr>
                        <a:lnSpc>
                          <a:spcPct val="115000"/>
                        </a:lnSpc>
                        <a:spcAft>
                          <a:spcPts val="0"/>
                        </a:spcAft>
                      </a:pPr>
                      <a:r>
                        <a:rPr lang="en-GB" sz="900">
                          <a:solidFill>
                            <a:srgbClr val="3D3C3B"/>
                          </a:solidFill>
                          <a:latin typeface="Comic Sans MS"/>
                          <a:ea typeface="Calibri"/>
                          <a:cs typeface="Lato-Regular"/>
                        </a:rPr>
                        <a:t>Move energetically, such as running, jumping, dancing, hopping, skipping and climbing.</a:t>
                      </a:r>
                      <a:endParaRPr lang="en-GB" sz="1000">
                        <a:latin typeface="Calibri"/>
                        <a:ea typeface="Calibri"/>
                        <a:cs typeface="Times New Roman"/>
                      </a:endParaRPr>
                    </a:p>
                    <a:p>
                      <a:pPr>
                        <a:lnSpc>
                          <a:spcPct val="115000"/>
                        </a:lnSpc>
                        <a:spcAft>
                          <a:spcPts val="0"/>
                        </a:spcAft>
                      </a:pPr>
                      <a:r>
                        <a:rPr lang="en-GB" sz="900" b="1">
                          <a:solidFill>
                            <a:srgbClr val="3D3C3B"/>
                          </a:solidFill>
                          <a:latin typeface="Comic Sans MS"/>
                          <a:ea typeface="Calibri"/>
                          <a:cs typeface="Lato-Regular"/>
                        </a:rPr>
                        <a:t>Fine Motor Skills</a:t>
                      </a:r>
                      <a:endParaRPr lang="en-GB" sz="1000">
                        <a:latin typeface="Calibri"/>
                        <a:ea typeface="Calibri"/>
                        <a:cs typeface="Times New Roman"/>
                      </a:endParaRPr>
                    </a:p>
                    <a:p>
                      <a:pPr>
                        <a:lnSpc>
                          <a:spcPct val="115000"/>
                        </a:lnSpc>
                        <a:spcAft>
                          <a:spcPts val="0"/>
                        </a:spcAft>
                      </a:pPr>
                      <a:r>
                        <a:rPr lang="en-GB" sz="900">
                          <a:solidFill>
                            <a:srgbClr val="3D3C3B"/>
                          </a:solidFill>
                          <a:latin typeface="Comic Sans MS"/>
                          <a:ea typeface="Calibri"/>
                          <a:cs typeface="Lato-Regular"/>
                        </a:rPr>
                        <a:t>Hold a pencil effectively in preparation for fluent writing,  using the tripod grip in almost all cases.</a:t>
                      </a:r>
                      <a:endParaRPr lang="en-GB" sz="1000">
                        <a:latin typeface="Calibri"/>
                        <a:ea typeface="Calibri"/>
                        <a:cs typeface="Times New Roman"/>
                      </a:endParaRPr>
                    </a:p>
                    <a:p>
                      <a:pPr>
                        <a:lnSpc>
                          <a:spcPct val="115000"/>
                        </a:lnSpc>
                        <a:spcAft>
                          <a:spcPts val="0"/>
                        </a:spcAft>
                      </a:pPr>
                      <a:r>
                        <a:rPr lang="en-GB" sz="900">
                          <a:solidFill>
                            <a:srgbClr val="3D3C3B"/>
                          </a:solidFill>
                          <a:latin typeface="Comic Sans MS"/>
                          <a:ea typeface="Calibri"/>
                          <a:cs typeface="Lato-Regular"/>
                        </a:rPr>
                        <a:t>Use a range of small tools, including scissors, paint brushes and cutlery.</a:t>
                      </a:r>
                      <a:endParaRPr lang="en-GB" sz="1000">
                        <a:latin typeface="Calibri"/>
                        <a:ea typeface="Calibri"/>
                        <a:cs typeface="Times New Roman"/>
                      </a:endParaRPr>
                    </a:p>
                    <a:p>
                      <a:pPr>
                        <a:lnSpc>
                          <a:spcPct val="115000"/>
                        </a:lnSpc>
                        <a:spcAft>
                          <a:spcPts val="0"/>
                        </a:spcAft>
                      </a:pPr>
                      <a:r>
                        <a:rPr lang="en-GB" sz="900">
                          <a:solidFill>
                            <a:srgbClr val="3D3C3B"/>
                          </a:solidFill>
                          <a:latin typeface="Comic Sans MS"/>
                          <a:ea typeface="Calibri"/>
                          <a:cs typeface="Lato-Regular"/>
                        </a:rPr>
                        <a:t>Begin to show accuracy and care when drawing.</a:t>
                      </a:r>
                      <a:endParaRPr lang="en-GB" sz="1000">
                        <a:latin typeface="Calibri"/>
                        <a:ea typeface="Calibri"/>
                        <a:cs typeface="Times New Roman"/>
                      </a:endParaRPr>
                    </a:p>
                  </a:txBody>
                  <a:tcPr marL="61932" marR="619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900" dirty="0">
                        <a:latin typeface="Comic Sans MS"/>
                        <a:ea typeface="Calibri"/>
                        <a:cs typeface="Times New Roman"/>
                      </a:endParaRPr>
                    </a:p>
                    <a:p>
                      <a:pPr>
                        <a:lnSpc>
                          <a:spcPct val="115000"/>
                        </a:lnSpc>
                        <a:spcAft>
                          <a:spcPts val="0"/>
                        </a:spcAft>
                      </a:pPr>
                      <a:r>
                        <a:rPr lang="en-GB" sz="900" dirty="0">
                          <a:latin typeface="Comic Sans MS"/>
                          <a:ea typeface="Calibri"/>
                          <a:cs typeface="Times New Roman"/>
                        </a:rPr>
                        <a:t>Children play a range of games within their structured PE lessons, which can focus on movement and finding space. The children also  focus on developing key skills, such as how to throw and catch a ball, jumping, hopping and skipping. </a:t>
                      </a:r>
                      <a:endParaRPr lang="en-GB" sz="1000" dirty="0">
                        <a:latin typeface="Calibri"/>
                        <a:ea typeface="Calibri"/>
                        <a:cs typeface="Times New Roman"/>
                      </a:endParaRPr>
                    </a:p>
                    <a:p>
                      <a:pPr>
                        <a:lnSpc>
                          <a:spcPct val="115000"/>
                        </a:lnSpc>
                        <a:spcAft>
                          <a:spcPts val="0"/>
                        </a:spcAft>
                      </a:pPr>
                      <a:r>
                        <a:rPr lang="en-GB" sz="900" dirty="0">
                          <a:latin typeface="Comic Sans MS"/>
                          <a:ea typeface="Calibri"/>
                          <a:cs typeface="Times New Roman"/>
                        </a:rPr>
                        <a:t>The children also have access to the outdoor area throughout the day, so that they can develop balance, strength and working as a team.</a:t>
                      </a:r>
                      <a:endParaRPr lang="en-GB" sz="1000" dirty="0">
                        <a:latin typeface="Calibri"/>
                        <a:ea typeface="Calibri"/>
                        <a:cs typeface="Times New Roman"/>
                      </a:endParaRPr>
                    </a:p>
                    <a:p>
                      <a:pPr>
                        <a:lnSpc>
                          <a:spcPct val="115000"/>
                        </a:lnSpc>
                        <a:spcAft>
                          <a:spcPts val="0"/>
                        </a:spcAft>
                      </a:pPr>
                      <a:r>
                        <a:rPr lang="en-GB" sz="900" b="1" dirty="0">
                          <a:latin typeface="Comic Sans MS"/>
                          <a:ea typeface="Calibri"/>
                          <a:cs typeface="Times New Roman"/>
                        </a:rPr>
                        <a:t>Activity Examples: </a:t>
                      </a:r>
                      <a:endParaRPr lang="en-GB" sz="1000" dirty="0">
                        <a:latin typeface="Calibri"/>
                        <a:ea typeface="Calibri"/>
                        <a:cs typeface="Times New Roman"/>
                      </a:endParaRPr>
                    </a:p>
                    <a:p>
                      <a:pPr marL="342900" lvl="0" indent="-342900">
                        <a:lnSpc>
                          <a:spcPct val="115000"/>
                        </a:lnSpc>
                        <a:spcAft>
                          <a:spcPts val="0"/>
                        </a:spcAft>
                        <a:buFont typeface="Symbol"/>
                        <a:buChar char=""/>
                      </a:pPr>
                      <a:r>
                        <a:rPr lang="en-GB" sz="900" dirty="0">
                          <a:latin typeface="Comic Sans MS"/>
                          <a:ea typeface="Calibri"/>
                          <a:cs typeface="Times New Roman"/>
                        </a:rPr>
                        <a:t>Traffic light game.</a:t>
                      </a:r>
                      <a:endParaRPr lang="en-GB" sz="1000" dirty="0">
                        <a:latin typeface="Calibri"/>
                        <a:ea typeface="Calibri"/>
                        <a:cs typeface="Times New Roman"/>
                      </a:endParaRPr>
                    </a:p>
                    <a:p>
                      <a:pPr marL="342900" lvl="0" indent="-342900">
                        <a:lnSpc>
                          <a:spcPct val="115000"/>
                        </a:lnSpc>
                        <a:spcAft>
                          <a:spcPts val="0"/>
                        </a:spcAft>
                        <a:buFont typeface="Symbol"/>
                        <a:buChar char=""/>
                      </a:pPr>
                      <a:r>
                        <a:rPr lang="en-GB" sz="900" dirty="0">
                          <a:latin typeface="Comic Sans MS"/>
                          <a:ea typeface="Calibri"/>
                          <a:cs typeface="Times New Roman"/>
                        </a:rPr>
                        <a:t>Ball skills.</a:t>
                      </a:r>
                      <a:endParaRPr lang="en-GB" sz="1000" dirty="0">
                        <a:latin typeface="Calibri"/>
                        <a:ea typeface="Calibri"/>
                        <a:cs typeface="Times New Roman"/>
                      </a:endParaRPr>
                    </a:p>
                    <a:p>
                      <a:pPr marL="342900" lvl="0" indent="-342900">
                        <a:lnSpc>
                          <a:spcPct val="115000"/>
                        </a:lnSpc>
                        <a:spcAft>
                          <a:spcPts val="0"/>
                        </a:spcAft>
                        <a:buFont typeface="Symbol"/>
                        <a:buChar char=""/>
                      </a:pPr>
                      <a:r>
                        <a:rPr lang="en-GB" sz="900" dirty="0">
                          <a:latin typeface="Comic Sans MS"/>
                          <a:ea typeface="Calibri"/>
                          <a:cs typeface="Times New Roman"/>
                        </a:rPr>
                        <a:t>Parachute games.</a:t>
                      </a:r>
                      <a:endParaRPr lang="en-GB" sz="1000" dirty="0">
                        <a:latin typeface="Calibri"/>
                        <a:ea typeface="Calibri"/>
                        <a:cs typeface="Times New Roman"/>
                      </a:endParaRPr>
                    </a:p>
                    <a:p>
                      <a:pPr marL="342900" lvl="0" indent="-342900">
                        <a:lnSpc>
                          <a:spcPct val="115000"/>
                        </a:lnSpc>
                        <a:spcAft>
                          <a:spcPts val="0"/>
                        </a:spcAft>
                        <a:buFont typeface="Symbol"/>
                        <a:buChar char=""/>
                      </a:pPr>
                      <a:r>
                        <a:rPr lang="en-GB" sz="900" dirty="0">
                          <a:latin typeface="Comic Sans MS"/>
                          <a:ea typeface="Calibri"/>
                          <a:cs typeface="Times New Roman"/>
                        </a:rPr>
                        <a:t>Riding bikes and scooters.</a:t>
                      </a:r>
                      <a:endParaRPr lang="en-GB" sz="1000" dirty="0">
                        <a:latin typeface="Calibri"/>
                        <a:ea typeface="Calibri"/>
                        <a:cs typeface="Times New Roman"/>
                      </a:endParaRPr>
                    </a:p>
                    <a:p>
                      <a:pPr marL="342900" lvl="0" indent="-342900">
                        <a:lnSpc>
                          <a:spcPct val="115000"/>
                        </a:lnSpc>
                        <a:spcAft>
                          <a:spcPts val="0"/>
                        </a:spcAft>
                        <a:buFont typeface="Symbol"/>
                        <a:buChar char=""/>
                      </a:pPr>
                      <a:r>
                        <a:rPr lang="en-GB" sz="900" dirty="0">
                          <a:latin typeface="Comic Sans MS"/>
                          <a:ea typeface="Calibri"/>
                          <a:cs typeface="Times New Roman"/>
                        </a:rPr>
                        <a:t>Games to develop speed, balance and co-ordination.</a:t>
                      </a:r>
                      <a:endParaRPr lang="en-GB" sz="1000" dirty="0">
                        <a:latin typeface="Calibri"/>
                        <a:ea typeface="Calibri"/>
                        <a:cs typeface="Times New Roman"/>
                      </a:endParaRPr>
                    </a:p>
                  </a:txBody>
                  <a:tcPr marL="61932" marR="619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Control</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Co-ordination</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Slow/Fast</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High/Low</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Fluently</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Free</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Awareness</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Walk</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Space</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Creative</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Movements</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Run</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Jumping</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Speed</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Balance</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Healthy</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Exercise</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Landing</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Teamwork</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Strength</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Safe Space</a:t>
                      </a:r>
                      <a:endParaRPr lang="en-GB" sz="1000">
                        <a:latin typeface="Calibri"/>
                        <a:ea typeface="Calibri"/>
                        <a:cs typeface="Times New Roman"/>
                      </a:endParaRPr>
                    </a:p>
                    <a:p>
                      <a:pPr marL="342900" lvl="0" indent="-342900">
                        <a:lnSpc>
                          <a:spcPct val="115000"/>
                        </a:lnSpc>
                        <a:spcAft>
                          <a:spcPts val="0"/>
                        </a:spcAft>
                        <a:buFont typeface="Symbol"/>
                        <a:buChar char=""/>
                      </a:pPr>
                      <a:r>
                        <a:rPr lang="en-GB" sz="900">
                          <a:latin typeface="Comic Sans MS"/>
                          <a:ea typeface="Calibri"/>
                          <a:cs typeface="Times New Roman"/>
                        </a:rPr>
                        <a:t>Instructions</a:t>
                      </a:r>
                      <a:endParaRPr lang="en-GB" sz="1000">
                        <a:latin typeface="Calibri"/>
                        <a:ea typeface="Calibri"/>
                        <a:cs typeface="Times New Roman"/>
                      </a:endParaRPr>
                    </a:p>
                  </a:txBody>
                  <a:tcPr marL="61932" marR="619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900" dirty="0">
                        <a:latin typeface="Comic Sans MS"/>
                        <a:ea typeface="Calibri"/>
                        <a:cs typeface="Times New Roman"/>
                      </a:endParaRPr>
                    </a:p>
                    <a:p>
                      <a:pPr>
                        <a:lnSpc>
                          <a:spcPct val="115000"/>
                        </a:lnSpc>
                        <a:spcAft>
                          <a:spcPts val="0"/>
                        </a:spcAft>
                      </a:pPr>
                      <a:r>
                        <a:rPr lang="en-GB" sz="900" dirty="0">
                          <a:latin typeface="Comic Sans MS"/>
                          <a:ea typeface="Calibri"/>
                          <a:cs typeface="Times New Roman"/>
                        </a:rPr>
                        <a:t>Children will develop their Physical Development based on the aspects below, through Dance, Games and Gymnastics.</a:t>
                      </a:r>
                      <a:endParaRPr lang="en-GB" sz="1000" dirty="0">
                        <a:latin typeface="Calibri"/>
                        <a:ea typeface="Calibri"/>
                        <a:cs typeface="Times New Roman"/>
                      </a:endParaRPr>
                    </a:p>
                    <a:p>
                      <a:pPr>
                        <a:lnSpc>
                          <a:spcPct val="115000"/>
                        </a:lnSpc>
                        <a:spcAft>
                          <a:spcPts val="0"/>
                        </a:spcAft>
                      </a:pPr>
                      <a:endParaRPr lang="en-GB" sz="900" b="1" u="sng" dirty="0">
                        <a:latin typeface="Comic Sans MS"/>
                        <a:ea typeface="Calibri"/>
                        <a:cs typeface="Times New Roman"/>
                      </a:endParaRPr>
                    </a:p>
                    <a:p>
                      <a:pPr>
                        <a:lnSpc>
                          <a:spcPct val="115000"/>
                        </a:lnSpc>
                        <a:spcAft>
                          <a:spcPts val="0"/>
                        </a:spcAft>
                      </a:pPr>
                      <a:r>
                        <a:rPr lang="en-GB" sz="900" b="1" u="sng" dirty="0">
                          <a:latin typeface="Comic Sans MS"/>
                          <a:ea typeface="Calibri"/>
                          <a:cs typeface="Times New Roman"/>
                        </a:rPr>
                        <a:t>Health and Fitness</a:t>
                      </a:r>
                      <a:endParaRPr lang="en-GB" sz="1000" dirty="0">
                        <a:latin typeface="Calibri"/>
                        <a:ea typeface="Calibri"/>
                        <a:cs typeface="Times New Roman"/>
                      </a:endParaRPr>
                    </a:p>
                    <a:p>
                      <a:pPr>
                        <a:lnSpc>
                          <a:spcPct val="115000"/>
                        </a:lnSpc>
                        <a:spcAft>
                          <a:spcPts val="0"/>
                        </a:spcAft>
                      </a:pPr>
                      <a:r>
                        <a:rPr lang="en-GB" sz="900" dirty="0">
                          <a:latin typeface="Comic Sans MS"/>
                          <a:ea typeface="Calibri"/>
                          <a:cs typeface="Times New Roman"/>
                        </a:rPr>
                        <a:t>I can show how to exercise safely.</a:t>
                      </a:r>
                      <a:endParaRPr lang="en-GB" sz="1000" dirty="0">
                        <a:latin typeface="Calibri"/>
                        <a:ea typeface="Calibri"/>
                        <a:cs typeface="Times New Roman"/>
                      </a:endParaRPr>
                    </a:p>
                    <a:p>
                      <a:pPr>
                        <a:lnSpc>
                          <a:spcPct val="115000"/>
                        </a:lnSpc>
                        <a:spcAft>
                          <a:spcPts val="0"/>
                        </a:spcAft>
                      </a:pPr>
                      <a:r>
                        <a:rPr lang="en-GB" sz="900" dirty="0">
                          <a:latin typeface="Comic Sans MS"/>
                          <a:ea typeface="Calibri"/>
                          <a:cs typeface="Times New Roman"/>
                        </a:rPr>
                        <a:t>I can describe how my body feels during different activities.</a:t>
                      </a:r>
                      <a:endParaRPr lang="en-GB" sz="1000" dirty="0">
                        <a:latin typeface="Calibri"/>
                        <a:ea typeface="Calibri"/>
                        <a:cs typeface="Times New Roman"/>
                      </a:endParaRPr>
                    </a:p>
                    <a:p>
                      <a:pPr>
                        <a:lnSpc>
                          <a:spcPct val="115000"/>
                        </a:lnSpc>
                        <a:spcAft>
                          <a:spcPts val="0"/>
                        </a:spcAft>
                      </a:pPr>
                      <a:r>
                        <a:rPr lang="en-GB" sz="900" dirty="0">
                          <a:latin typeface="Comic Sans MS"/>
                          <a:ea typeface="Calibri"/>
                          <a:cs typeface="Times New Roman"/>
                        </a:rPr>
                        <a:t>I can describe what my body needs to keep healthy.</a:t>
                      </a:r>
                      <a:endParaRPr lang="en-GB" sz="1000" dirty="0">
                        <a:latin typeface="Calibri"/>
                        <a:ea typeface="Calibri"/>
                        <a:cs typeface="Times New Roman"/>
                      </a:endParaRPr>
                    </a:p>
                    <a:p>
                      <a:pPr>
                        <a:lnSpc>
                          <a:spcPct val="115000"/>
                        </a:lnSpc>
                        <a:spcAft>
                          <a:spcPts val="0"/>
                        </a:spcAft>
                      </a:pPr>
                      <a:endParaRPr lang="en-GB" sz="900" b="1" u="sng" dirty="0">
                        <a:latin typeface="Comic Sans MS"/>
                        <a:ea typeface="Calibri"/>
                        <a:cs typeface="Times New Roman"/>
                      </a:endParaRPr>
                    </a:p>
                    <a:p>
                      <a:pPr>
                        <a:lnSpc>
                          <a:spcPct val="115000"/>
                        </a:lnSpc>
                        <a:spcAft>
                          <a:spcPts val="0"/>
                        </a:spcAft>
                      </a:pPr>
                      <a:r>
                        <a:rPr lang="en-GB" sz="900" b="1" u="sng" dirty="0">
                          <a:latin typeface="Comic Sans MS"/>
                          <a:ea typeface="Calibri"/>
                          <a:cs typeface="Times New Roman"/>
                        </a:rPr>
                        <a:t>Acquiring and Developing skills</a:t>
                      </a:r>
                      <a:endParaRPr lang="en-GB" sz="1000" dirty="0">
                        <a:latin typeface="Calibri"/>
                        <a:ea typeface="Calibri"/>
                        <a:cs typeface="Times New Roman"/>
                      </a:endParaRPr>
                    </a:p>
                    <a:p>
                      <a:pPr>
                        <a:lnSpc>
                          <a:spcPct val="115000"/>
                        </a:lnSpc>
                        <a:spcAft>
                          <a:spcPts val="0"/>
                        </a:spcAft>
                      </a:pPr>
                      <a:r>
                        <a:rPr lang="en-GB" sz="900" dirty="0">
                          <a:latin typeface="Comic Sans MS"/>
                          <a:ea typeface="Calibri"/>
                          <a:cs typeface="Times New Roman"/>
                        </a:rPr>
                        <a:t>I can copy and remember actions.</a:t>
                      </a:r>
                      <a:endParaRPr lang="en-GB" sz="1000" dirty="0">
                        <a:latin typeface="Calibri"/>
                        <a:ea typeface="Calibri"/>
                        <a:cs typeface="Times New Roman"/>
                      </a:endParaRPr>
                    </a:p>
                    <a:p>
                      <a:pPr>
                        <a:lnSpc>
                          <a:spcPct val="115000"/>
                        </a:lnSpc>
                        <a:spcAft>
                          <a:spcPts val="0"/>
                        </a:spcAft>
                      </a:pPr>
                      <a:r>
                        <a:rPr lang="en-GB" sz="900" dirty="0">
                          <a:latin typeface="Comic Sans MS"/>
                          <a:ea typeface="Calibri"/>
                          <a:cs typeface="Times New Roman"/>
                        </a:rPr>
                        <a:t>I can repeat and explore actions with control and co-ordination.</a:t>
                      </a:r>
                      <a:endParaRPr lang="en-GB" sz="1000" dirty="0">
                        <a:latin typeface="Calibri"/>
                        <a:ea typeface="Calibri"/>
                        <a:cs typeface="Times New Roman"/>
                      </a:endParaRPr>
                    </a:p>
                    <a:p>
                      <a:pPr>
                        <a:lnSpc>
                          <a:spcPct val="115000"/>
                        </a:lnSpc>
                        <a:spcAft>
                          <a:spcPts val="0"/>
                        </a:spcAft>
                      </a:pPr>
                      <a:endParaRPr lang="en-GB" sz="900" b="1" u="sng" dirty="0">
                        <a:latin typeface="Comic Sans MS"/>
                        <a:ea typeface="Calibri"/>
                        <a:cs typeface="Times New Roman"/>
                      </a:endParaRPr>
                    </a:p>
                    <a:p>
                      <a:pPr>
                        <a:lnSpc>
                          <a:spcPct val="115000"/>
                        </a:lnSpc>
                        <a:spcAft>
                          <a:spcPts val="0"/>
                        </a:spcAft>
                      </a:pPr>
                      <a:r>
                        <a:rPr lang="en-GB" sz="900" b="1" u="sng" dirty="0">
                          <a:latin typeface="Comic Sans MS"/>
                          <a:ea typeface="Calibri"/>
                          <a:cs typeface="Times New Roman"/>
                        </a:rPr>
                        <a:t>Evaluating performance</a:t>
                      </a:r>
                      <a:endParaRPr lang="en-GB" sz="1000" dirty="0">
                        <a:latin typeface="Calibri"/>
                        <a:ea typeface="Calibri"/>
                        <a:cs typeface="Times New Roman"/>
                      </a:endParaRPr>
                    </a:p>
                    <a:p>
                      <a:pPr>
                        <a:lnSpc>
                          <a:spcPct val="115000"/>
                        </a:lnSpc>
                        <a:spcAft>
                          <a:spcPts val="0"/>
                        </a:spcAft>
                      </a:pPr>
                      <a:r>
                        <a:rPr lang="en-GB" sz="900" dirty="0">
                          <a:latin typeface="Comic Sans MS"/>
                          <a:ea typeface="Calibri"/>
                          <a:cs typeface="Times New Roman"/>
                        </a:rPr>
                        <a:t>I can say what I need to do to improve. I can talk about the difference between what I did and what others did.</a:t>
                      </a:r>
                      <a:endParaRPr lang="en-GB" sz="1000" dirty="0">
                        <a:latin typeface="Calibri"/>
                        <a:ea typeface="Calibri"/>
                        <a:cs typeface="Times New Roman"/>
                      </a:endParaRPr>
                    </a:p>
                  </a:txBody>
                  <a:tcPr marL="61932" marR="619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067652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solidFill>
                  <a:srgbClr val="FF0000"/>
                </a:solidFill>
                <a:latin typeface="Calibri"/>
                <a:ea typeface="Calibri"/>
                <a:cs typeface="Calibri"/>
                <a:sym typeface="Calibri"/>
              </a:rPr>
              <a:t>Year </a:t>
            </a:r>
            <a:r>
              <a:rPr lang="en-US" sz="4000" b="1" dirty="0">
                <a:solidFill>
                  <a:srgbClr val="FF0000"/>
                </a:solidFill>
                <a:latin typeface="Calibri"/>
                <a:cs typeface="Calibri"/>
              </a:rPr>
              <a:t>1 &amp; 2 Overview</a:t>
            </a:r>
            <a:endParaRPr lang="en-US" sz="4000" dirty="0">
              <a:solidFill>
                <a:srgbClr val="FF0000"/>
              </a:solidFill>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graphicFrame>
        <p:nvGraphicFramePr>
          <p:cNvPr id="7" name="Table 6"/>
          <p:cNvGraphicFramePr>
            <a:graphicFrameLocks noGrp="1"/>
          </p:cNvGraphicFramePr>
          <p:nvPr/>
        </p:nvGraphicFramePr>
        <p:xfrm>
          <a:off x="2921330" y="1650667"/>
          <a:ext cx="8858992" cy="3969097"/>
        </p:xfrm>
        <a:graphic>
          <a:graphicData uri="http://schemas.openxmlformats.org/drawingml/2006/table">
            <a:tbl>
              <a:tblPr firstRow="1" bandRow="1">
                <a:tableStyleId>{B0B42A07-84C1-4659-B30F-697C2D0D7F8F}</a:tableStyleId>
              </a:tblPr>
              <a:tblGrid>
                <a:gridCol w="1129734">
                  <a:extLst>
                    <a:ext uri="{9D8B030D-6E8A-4147-A177-3AD203B41FA5}">
                      <a16:colId xmlns:a16="http://schemas.microsoft.com/office/drawing/2014/main" val="20000"/>
                    </a:ext>
                  </a:extLst>
                </a:gridCol>
                <a:gridCol w="1409052">
                  <a:extLst>
                    <a:ext uri="{9D8B030D-6E8A-4147-A177-3AD203B41FA5}">
                      <a16:colId xmlns:a16="http://schemas.microsoft.com/office/drawing/2014/main" val="20001"/>
                    </a:ext>
                  </a:extLst>
                </a:gridCol>
                <a:gridCol w="1326970">
                  <a:extLst>
                    <a:ext uri="{9D8B030D-6E8A-4147-A177-3AD203B41FA5}">
                      <a16:colId xmlns:a16="http://schemas.microsoft.com/office/drawing/2014/main" val="20002"/>
                    </a:ext>
                  </a:extLst>
                </a:gridCol>
                <a:gridCol w="1094409">
                  <a:extLst>
                    <a:ext uri="{9D8B030D-6E8A-4147-A177-3AD203B41FA5}">
                      <a16:colId xmlns:a16="http://schemas.microsoft.com/office/drawing/2014/main" val="20003"/>
                    </a:ext>
                  </a:extLst>
                </a:gridCol>
                <a:gridCol w="1108089">
                  <a:extLst>
                    <a:ext uri="{9D8B030D-6E8A-4147-A177-3AD203B41FA5}">
                      <a16:colId xmlns:a16="http://schemas.microsoft.com/office/drawing/2014/main" val="20004"/>
                    </a:ext>
                  </a:extLst>
                </a:gridCol>
                <a:gridCol w="1326970">
                  <a:extLst>
                    <a:ext uri="{9D8B030D-6E8A-4147-A177-3AD203B41FA5}">
                      <a16:colId xmlns:a16="http://schemas.microsoft.com/office/drawing/2014/main" val="20005"/>
                    </a:ext>
                  </a:extLst>
                </a:gridCol>
                <a:gridCol w="1463768">
                  <a:extLst>
                    <a:ext uri="{9D8B030D-6E8A-4147-A177-3AD203B41FA5}">
                      <a16:colId xmlns:a16="http://schemas.microsoft.com/office/drawing/2014/main" val="20006"/>
                    </a:ext>
                  </a:extLst>
                </a:gridCol>
              </a:tblGrid>
              <a:tr h="941063">
                <a:tc>
                  <a:txBody>
                    <a:bodyPr/>
                    <a:lstStyle/>
                    <a:p>
                      <a:r>
                        <a:rPr lang="en-GB" dirty="0"/>
                        <a:t>PE</a:t>
                      </a:r>
                    </a:p>
                  </a:txBody>
                  <a:tcPr/>
                </a:tc>
                <a:tc>
                  <a:txBody>
                    <a:bodyPr/>
                    <a:lstStyle/>
                    <a:p>
                      <a:r>
                        <a:rPr lang="en-GB" dirty="0"/>
                        <a:t>Autumn 1</a:t>
                      </a:r>
                    </a:p>
                  </a:txBody>
                  <a:tcPr/>
                </a:tc>
                <a:tc>
                  <a:txBody>
                    <a:bodyPr/>
                    <a:lstStyle/>
                    <a:p>
                      <a:r>
                        <a:rPr lang="en-GB" dirty="0"/>
                        <a:t>Autumn 2</a:t>
                      </a:r>
                    </a:p>
                  </a:txBody>
                  <a:tcPr/>
                </a:tc>
                <a:tc>
                  <a:txBody>
                    <a:bodyPr/>
                    <a:lstStyle/>
                    <a:p>
                      <a:r>
                        <a:rPr lang="en-GB" dirty="0"/>
                        <a:t>Spring 1</a:t>
                      </a:r>
                    </a:p>
                  </a:txBody>
                  <a:tcPr/>
                </a:tc>
                <a:tc>
                  <a:txBody>
                    <a:bodyPr/>
                    <a:lstStyle/>
                    <a:p>
                      <a:r>
                        <a:rPr lang="en-GB" dirty="0"/>
                        <a:t>Spring</a:t>
                      </a:r>
                      <a:r>
                        <a:rPr lang="en-GB" baseline="0" dirty="0"/>
                        <a:t> 2</a:t>
                      </a:r>
                      <a:endParaRPr lang="en-GB" dirty="0"/>
                    </a:p>
                  </a:txBody>
                  <a:tcPr/>
                </a:tc>
                <a:tc>
                  <a:txBody>
                    <a:bodyPr/>
                    <a:lstStyle/>
                    <a:p>
                      <a:r>
                        <a:rPr lang="en-GB" dirty="0"/>
                        <a:t>Summer 1</a:t>
                      </a:r>
                    </a:p>
                  </a:txBody>
                  <a:tcPr/>
                </a:tc>
                <a:tc>
                  <a:txBody>
                    <a:bodyPr/>
                    <a:lstStyle/>
                    <a:p>
                      <a:r>
                        <a:rPr lang="en-GB" dirty="0"/>
                        <a:t>Summer 2</a:t>
                      </a:r>
                    </a:p>
                  </a:txBody>
                  <a:tcPr/>
                </a:tc>
                <a:extLst>
                  <a:ext uri="{0D108BD9-81ED-4DB2-BD59-A6C34878D82A}">
                    <a16:rowId xmlns:a16="http://schemas.microsoft.com/office/drawing/2014/main" val="10000"/>
                  </a:ext>
                </a:extLst>
              </a:tr>
              <a:tr h="1564994">
                <a:tc>
                  <a:txBody>
                    <a:bodyPr/>
                    <a:lstStyle/>
                    <a:p>
                      <a:r>
                        <a:rPr lang="en-GB" dirty="0"/>
                        <a:t>Year 1</a:t>
                      </a:r>
                    </a:p>
                  </a:txBody>
                  <a:tcPr/>
                </a:tc>
                <a:tc>
                  <a:txBody>
                    <a:bodyPr/>
                    <a:lstStyle/>
                    <a:p>
                      <a:r>
                        <a:rPr lang="en-GB" dirty="0"/>
                        <a:t>Ball skills</a:t>
                      </a:r>
                    </a:p>
                  </a:txBody>
                  <a:tcPr/>
                </a:tc>
                <a:tc>
                  <a:txBody>
                    <a:bodyPr/>
                    <a:lstStyle/>
                    <a:p>
                      <a:r>
                        <a:rPr lang="en-GB" dirty="0"/>
                        <a:t>Handball</a:t>
                      </a:r>
                    </a:p>
                  </a:txBody>
                  <a:tcPr/>
                </a:tc>
                <a:tc>
                  <a:txBody>
                    <a:bodyPr/>
                    <a:lstStyle/>
                    <a:p>
                      <a:r>
                        <a:rPr lang="en-GB" dirty="0"/>
                        <a:t>Gym</a:t>
                      </a:r>
                    </a:p>
                  </a:txBody>
                  <a:tcPr/>
                </a:tc>
                <a:tc>
                  <a:txBody>
                    <a:bodyPr/>
                    <a:lstStyle/>
                    <a:p>
                      <a:r>
                        <a:rPr lang="en-GB" dirty="0"/>
                        <a:t>Dance</a:t>
                      </a:r>
                    </a:p>
                  </a:txBody>
                  <a:tcPr/>
                </a:tc>
                <a:tc>
                  <a:txBody>
                    <a:bodyPr/>
                    <a:lstStyle/>
                    <a:p>
                      <a:r>
                        <a:rPr lang="en-GB" baseline="0" dirty="0"/>
                        <a:t> Games</a:t>
                      </a:r>
                    </a:p>
                    <a:p>
                      <a:endParaRPr lang="en-GB" baseline="0" dirty="0"/>
                    </a:p>
                    <a:p>
                      <a:r>
                        <a:rPr lang="en-GB" baseline="0" dirty="0"/>
                        <a:t>Swimming</a:t>
                      </a:r>
                      <a:endParaRPr lang="en-GB" dirty="0"/>
                    </a:p>
                  </a:txBody>
                  <a:tcPr/>
                </a:tc>
                <a:tc>
                  <a:txBody>
                    <a:bodyPr/>
                    <a:lstStyle/>
                    <a:p>
                      <a:r>
                        <a:rPr lang="en-GB" dirty="0"/>
                        <a:t>Athletics</a:t>
                      </a:r>
                    </a:p>
                    <a:p>
                      <a:endParaRPr lang="en-GB" dirty="0"/>
                    </a:p>
                    <a:p>
                      <a:r>
                        <a:rPr lang="en-GB" dirty="0"/>
                        <a:t>Swimming</a:t>
                      </a:r>
                    </a:p>
                  </a:txBody>
                  <a:tcPr/>
                </a:tc>
                <a:extLst>
                  <a:ext uri="{0D108BD9-81ED-4DB2-BD59-A6C34878D82A}">
                    <a16:rowId xmlns:a16="http://schemas.microsoft.com/office/drawing/2014/main" val="10001"/>
                  </a:ext>
                </a:extLst>
              </a:tr>
              <a:tr h="1032793">
                <a:tc>
                  <a:txBody>
                    <a:bodyPr/>
                    <a:lstStyle/>
                    <a:p>
                      <a:r>
                        <a:rPr lang="en-GB" dirty="0"/>
                        <a:t>Year 2</a:t>
                      </a:r>
                    </a:p>
                  </a:txBody>
                  <a:tcPr/>
                </a:tc>
                <a:tc>
                  <a:txBody>
                    <a:bodyPr/>
                    <a:lstStyle/>
                    <a:p>
                      <a:r>
                        <a:rPr lang="en-GB" dirty="0"/>
                        <a:t>Hockey</a:t>
                      </a:r>
                    </a:p>
                    <a:p>
                      <a:endParaRPr lang="en-GB" dirty="0"/>
                    </a:p>
                    <a:p>
                      <a:r>
                        <a:rPr lang="en-GB" dirty="0"/>
                        <a:t>Swimming</a:t>
                      </a:r>
                    </a:p>
                  </a:txBody>
                  <a:tcPr/>
                </a:tc>
                <a:tc>
                  <a:txBody>
                    <a:bodyPr/>
                    <a:lstStyle/>
                    <a:p>
                      <a:r>
                        <a:rPr lang="en-GB" dirty="0"/>
                        <a:t>Ball</a:t>
                      </a:r>
                      <a:r>
                        <a:rPr lang="en-GB" baseline="0" dirty="0"/>
                        <a:t> skills</a:t>
                      </a:r>
                      <a:endParaRPr lang="en-GB" dirty="0"/>
                    </a:p>
                    <a:p>
                      <a:endParaRPr lang="en-GB" dirty="0"/>
                    </a:p>
                    <a:p>
                      <a:r>
                        <a:rPr lang="en-GB" dirty="0"/>
                        <a:t>Swimming</a:t>
                      </a:r>
                    </a:p>
                    <a:p>
                      <a:endParaRPr lang="en-GB" dirty="0"/>
                    </a:p>
                    <a:p>
                      <a:endParaRPr lang="en-GB" dirty="0"/>
                    </a:p>
                  </a:txBody>
                  <a:tcPr/>
                </a:tc>
                <a:tc>
                  <a:txBody>
                    <a:bodyPr/>
                    <a:lstStyle/>
                    <a:p>
                      <a:r>
                        <a:rPr lang="en-GB" dirty="0"/>
                        <a:t>Gym</a:t>
                      </a:r>
                    </a:p>
                  </a:txBody>
                  <a:tcPr/>
                </a:tc>
                <a:tc>
                  <a:txBody>
                    <a:bodyPr/>
                    <a:lstStyle/>
                    <a:p>
                      <a:r>
                        <a:rPr lang="en-GB" dirty="0"/>
                        <a:t>Dance</a:t>
                      </a:r>
                    </a:p>
                  </a:txBody>
                  <a:tcPr/>
                </a:tc>
                <a:tc>
                  <a:txBody>
                    <a:bodyPr/>
                    <a:lstStyle/>
                    <a:p>
                      <a:r>
                        <a:rPr lang="en-GB" baseline="0" dirty="0"/>
                        <a:t>Games</a:t>
                      </a:r>
                      <a:endParaRPr lang="en-GB" dirty="0"/>
                    </a:p>
                  </a:txBody>
                  <a:tcPr/>
                </a:tc>
                <a:tc>
                  <a:txBody>
                    <a:bodyPr/>
                    <a:lstStyle/>
                    <a:p>
                      <a:r>
                        <a:rPr lang="en-GB" dirty="0"/>
                        <a:t>Athletics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042797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solidFill>
                  <a:srgbClr val="FF0000"/>
                </a:solidFill>
                <a:latin typeface="Calibri"/>
                <a:ea typeface="Calibri"/>
                <a:cs typeface="Calibri"/>
                <a:sym typeface="Calibri"/>
              </a:rPr>
              <a:t>Reception, Year </a:t>
            </a:r>
            <a:r>
              <a:rPr lang="en-US" sz="4000" b="1" dirty="0">
                <a:solidFill>
                  <a:srgbClr val="FF0000"/>
                </a:solidFill>
                <a:latin typeface="Calibri"/>
                <a:cs typeface="Calibri"/>
              </a:rPr>
              <a:t>1 &amp; 2 Progression Map</a:t>
            </a:r>
            <a:endParaRPr lang="en-US" sz="4000" dirty="0">
              <a:solidFill>
                <a:srgbClr val="FF0000"/>
              </a:solidFill>
              <a:latin typeface="Calibri"/>
              <a:ea typeface="Calibri"/>
              <a:cs typeface="Calibri"/>
            </a:endParaRPr>
          </a:p>
        </p:txBody>
      </p:sp>
      <p:sp>
        <p:nvSpPr>
          <p:cNvPr id="10" name="Google Shape;86;p1">
            <a:extLst>
              <a:ext uri="{FF2B5EF4-FFF2-40B4-BE49-F238E27FC236}">
                <a16:creationId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graphicFrame>
        <p:nvGraphicFramePr>
          <p:cNvPr id="9" name="Table 8"/>
          <p:cNvGraphicFramePr>
            <a:graphicFrameLocks noGrp="1"/>
          </p:cNvGraphicFramePr>
          <p:nvPr/>
        </p:nvGraphicFramePr>
        <p:xfrm>
          <a:off x="2766951" y="1140031"/>
          <a:ext cx="8241475" cy="5462651"/>
        </p:xfrm>
        <a:graphic>
          <a:graphicData uri="http://schemas.openxmlformats.org/drawingml/2006/table">
            <a:tbl>
              <a:tblPr/>
              <a:tblGrid>
                <a:gridCol w="1647831">
                  <a:extLst>
                    <a:ext uri="{9D8B030D-6E8A-4147-A177-3AD203B41FA5}">
                      <a16:colId xmlns:a16="http://schemas.microsoft.com/office/drawing/2014/main" val="20000"/>
                    </a:ext>
                  </a:extLst>
                </a:gridCol>
                <a:gridCol w="1648411">
                  <a:extLst>
                    <a:ext uri="{9D8B030D-6E8A-4147-A177-3AD203B41FA5}">
                      <a16:colId xmlns:a16="http://schemas.microsoft.com/office/drawing/2014/main" val="20001"/>
                    </a:ext>
                  </a:extLst>
                </a:gridCol>
                <a:gridCol w="1648411">
                  <a:extLst>
                    <a:ext uri="{9D8B030D-6E8A-4147-A177-3AD203B41FA5}">
                      <a16:colId xmlns:a16="http://schemas.microsoft.com/office/drawing/2014/main" val="20002"/>
                    </a:ext>
                  </a:extLst>
                </a:gridCol>
                <a:gridCol w="1648411">
                  <a:extLst>
                    <a:ext uri="{9D8B030D-6E8A-4147-A177-3AD203B41FA5}">
                      <a16:colId xmlns:a16="http://schemas.microsoft.com/office/drawing/2014/main" val="20003"/>
                    </a:ext>
                  </a:extLst>
                </a:gridCol>
                <a:gridCol w="1648411">
                  <a:extLst>
                    <a:ext uri="{9D8B030D-6E8A-4147-A177-3AD203B41FA5}">
                      <a16:colId xmlns:a16="http://schemas.microsoft.com/office/drawing/2014/main" val="20004"/>
                    </a:ext>
                  </a:extLst>
                </a:gridCol>
              </a:tblGrid>
              <a:tr h="222965">
                <a:tc>
                  <a:txBody>
                    <a:bodyPr/>
                    <a:lstStyle/>
                    <a:p>
                      <a:pPr>
                        <a:lnSpc>
                          <a:spcPct val="115000"/>
                        </a:lnSpc>
                        <a:spcAft>
                          <a:spcPts val="0"/>
                        </a:spcAft>
                      </a:pPr>
                      <a:endParaRPr lang="en-GB" sz="600" dirty="0">
                        <a:latin typeface="Comic Sans MS"/>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800" b="1" dirty="0">
                          <a:latin typeface="Comic Sans MS"/>
                          <a:ea typeface="Calibri"/>
                          <a:cs typeface="Times New Roman"/>
                        </a:rPr>
                        <a:t>Reception/Year 1</a:t>
                      </a:r>
                      <a:endParaRPr lang="en-GB" sz="800" b="1"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800" b="1" dirty="0">
                          <a:latin typeface="Comic Sans MS"/>
                          <a:ea typeface="Calibri"/>
                          <a:cs typeface="Times New Roman"/>
                        </a:rPr>
                        <a:t>Year 1/Year 2</a:t>
                      </a:r>
                      <a:endParaRPr lang="en-GB" sz="800" b="1"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800" b="1" dirty="0">
                          <a:latin typeface="Comic Sans MS"/>
                          <a:ea typeface="Calibri"/>
                          <a:cs typeface="Times New Roman"/>
                        </a:rPr>
                        <a:t>Year 2</a:t>
                      </a:r>
                      <a:endParaRPr lang="en-GB" sz="800" b="1"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800" b="1" dirty="0">
                          <a:latin typeface="Comic Sans MS"/>
                          <a:ea typeface="Calibri"/>
                          <a:cs typeface="Times New Roman"/>
                        </a:rPr>
                        <a:t>End of Key Stage Expectations</a:t>
                      </a:r>
                      <a:endParaRPr lang="en-GB" sz="800" b="1"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80380">
                <a:tc>
                  <a:txBody>
                    <a:bodyPr/>
                    <a:lstStyle/>
                    <a:p>
                      <a:pPr>
                        <a:lnSpc>
                          <a:spcPct val="115000"/>
                        </a:lnSpc>
                        <a:spcAft>
                          <a:spcPts val="0"/>
                        </a:spcAft>
                      </a:pPr>
                      <a:r>
                        <a:rPr lang="en-GB" sz="800" b="1" dirty="0">
                          <a:latin typeface="Comic Sans MS"/>
                          <a:ea typeface="Calibri"/>
                          <a:cs typeface="Times New Roman"/>
                        </a:rPr>
                        <a:t>Health &amp; Fitness</a:t>
                      </a:r>
                      <a:endParaRPr lang="en-GB" sz="800" b="1"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describe how my body feels before, during and after an activity.</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describe how my body feels before, during and after an activity.</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show how to exercise safely.</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dirty="0">
                          <a:latin typeface="Comic Sans MS"/>
                          <a:ea typeface="Calibri"/>
                          <a:cs typeface="Times New Roman"/>
                        </a:rPr>
                        <a:t>I can show how to exercise safely.</a:t>
                      </a:r>
                      <a:endParaRPr lang="en-GB" sz="700" dirty="0">
                        <a:latin typeface="Calibri"/>
                        <a:ea typeface="Calibri"/>
                        <a:cs typeface="Times New Roman"/>
                      </a:endParaRPr>
                    </a:p>
                    <a:p>
                      <a:pPr>
                        <a:lnSpc>
                          <a:spcPct val="115000"/>
                        </a:lnSpc>
                        <a:spcAft>
                          <a:spcPts val="0"/>
                        </a:spcAft>
                      </a:pPr>
                      <a:r>
                        <a:rPr lang="en-GB" sz="600" dirty="0">
                          <a:latin typeface="Comic Sans MS"/>
                          <a:ea typeface="Calibri"/>
                          <a:cs typeface="Times New Roman"/>
                        </a:rPr>
                        <a:t>I can describe how my body feels during different activities.</a:t>
                      </a:r>
                      <a:endParaRPr lang="en-GB" sz="700" dirty="0">
                        <a:latin typeface="Calibri"/>
                        <a:ea typeface="Calibri"/>
                        <a:cs typeface="Times New Roman"/>
                      </a:endParaRPr>
                    </a:p>
                    <a:p>
                      <a:pPr>
                        <a:lnSpc>
                          <a:spcPct val="115000"/>
                        </a:lnSpc>
                        <a:spcAft>
                          <a:spcPts val="0"/>
                        </a:spcAft>
                      </a:pPr>
                      <a:r>
                        <a:rPr lang="en-GB" sz="600" dirty="0">
                          <a:latin typeface="Comic Sans MS"/>
                          <a:ea typeface="Calibri"/>
                          <a:cs typeface="Times New Roman"/>
                        </a:rPr>
                        <a:t>I can describe what my body needs to keep healthy.</a:t>
                      </a:r>
                      <a:endParaRPr lang="en-GB" sz="700"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600" dirty="0">
                        <a:latin typeface="Comic Sans MS"/>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891862">
                <a:tc>
                  <a:txBody>
                    <a:bodyPr/>
                    <a:lstStyle/>
                    <a:p>
                      <a:pPr>
                        <a:lnSpc>
                          <a:spcPct val="115000"/>
                        </a:lnSpc>
                        <a:spcAft>
                          <a:spcPts val="0"/>
                        </a:spcAft>
                      </a:pPr>
                      <a:r>
                        <a:rPr lang="en-GB" sz="800" b="1" dirty="0">
                          <a:latin typeface="Comic Sans MS"/>
                          <a:ea typeface="Calibri"/>
                          <a:cs typeface="Times New Roman"/>
                        </a:rPr>
                        <a:t>Acquiring &amp; Developing skills</a:t>
                      </a:r>
                      <a:endParaRPr lang="en-GB" sz="800" b="1"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copy actions.</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repeat actions and skills.</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move with control.</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copy and remember actions.</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copy and remember actions.</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repeat and explore actions with control and co-ordination.</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Pupils should be taught to master basic skills, such as running, jumping, throwing and catching. They should also develop agility, balance and co-ordination (ABC) and begin to apply these skills in a range of activities. </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557413">
                <a:tc>
                  <a:txBody>
                    <a:bodyPr/>
                    <a:lstStyle/>
                    <a:p>
                      <a:pPr>
                        <a:lnSpc>
                          <a:spcPct val="115000"/>
                        </a:lnSpc>
                        <a:spcAft>
                          <a:spcPts val="0"/>
                        </a:spcAft>
                      </a:pPr>
                      <a:r>
                        <a:rPr lang="en-GB" sz="800" b="1" dirty="0">
                          <a:latin typeface="Comic Sans MS"/>
                          <a:ea typeface="Calibri"/>
                          <a:cs typeface="Times New Roman"/>
                        </a:rPr>
                        <a:t>Evaluating &amp; Improving</a:t>
                      </a:r>
                      <a:endParaRPr lang="en-GB" sz="800" b="1"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talk about what I have done.</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describe what other people did.</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describe what other people did. </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say what I need to do to improve.</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say what I need to do to improve.</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talk about the difference between what I did and what others did.</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GB" sz="600">
                        <a:latin typeface="Comic Sans MS"/>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449274">
                <a:tc>
                  <a:txBody>
                    <a:bodyPr/>
                    <a:lstStyle/>
                    <a:p>
                      <a:pPr>
                        <a:lnSpc>
                          <a:spcPct val="115000"/>
                        </a:lnSpc>
                        <a:spcAft>
                          <a:spcPts val="0"/>
                        </a:spcAft>
                      </a:pPr>
                      <a:r>
                        <a:rPr lang="en-GB" sz="800" b="1" dirty="0">
                          <a:latin typeface="Comic Sans MS"/>
                          <a:ea typeface="Calibri"/>
                          <a:cs typeface="Times New Roman"/>
                        </a:rPr>
                        <a:t>Dance</a:t>
                      </a:r>
                      <a:endParaRPr lang="en-GB" sz="800" b="1"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dirty="0">
                          <a:latin typeface="Comic Sans MS"/>
                          <a:ea typeface="Calibri"/>
                          <a:cs typeface="Times New Roman"/>
                        </a:rPr>
                        <a:t>I can move to music.</a:t>
                      </a:r>
                      <a:endParaRPr lang="en-GB" sz="700" dirty="0">
                        <a:latin typeface="Calibri"/>
                        <a:ea typeface="Calibri"/>
                        <a:cs typeface="Times New Roman"/>
                      </a:endParaRPr>
                    </a:p>
                    <a:p>
                      <a:pPr>
                        <a:lnSpc>
                          <a:spcPct val="115000"/>
                        </a:lnSpc>
                        <a:spcAft>
                          <a:spcPts val="0"/>
                        </a:spcAft>
                      </a:pPr>
                      <a:r>
                        <a:rPr lang="en-GB" sz="600" dirty="0">
                          <a:latin typeface="Comic Sans MS"/>
                          <a:ea typeface="Calibri"/>
                          <a:cs typeface="Times New Roman"/>
                        </a:rPr>
                        <a:t>I can copy and perform some dance moves.</a:t>
                      </a:r>
                      <a:endParaRPr lang="en-GB" sz="700" dirty="0">
                        <a:latin typeface="Calibri"/>
                        <a:ea typeface="Calibri"/>
                        <a:cs typeface="Times New Roman"/>
                      </a:endParaRPr>
                    </a:p>
                    <a:p>
                      <a:pPr>
                        <a:lnSpc>
                          <a:spcPct val="115000"/>
                        </a:lnSpc>
                        <a:spcAft>
                          <a:spcPts val="0"/>
                        </a:spcAft>
                      </a:pPr>
                      <a:r>
                        <a:rPr lang="en-GB" sz="600" dirty="0">
                          <a:latin typeface="Comic Sans MS"/>
                          <a:ea typeface="Calibri"/>
                          <a:cs typeface="Times New Roman"/>
                        </a:rPr>
                        <a:t>I can move around the space safely.</a:t>
                      </a:r>
                      <a:endParaRPr lang="en-GB" sz="700"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copy dance moves and can make up a short dance.</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dance imaginatively.</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change rhythm, speed and direction.</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dirty="0">
                          <a:latin typeface="Comic Sans MS"/>
                          <a:ea typeface="Calibri"/>
                          <a:cs typeface="Times New Roman"/>
                        </a:rPr>
                        <a:t>I can change rhythm, speed and direction.</a:t>
                      </a:r>
                      <a:endParaRPr lang="en-GB" sz="700" dirty="0">
                        <a:latin typeface="Calibri"/>
                        <a:ea typeface="Calibri"/>
                        <a:cs typeface="Times New Roman"/>
                      </a:endParaRPr>
                    </a:p>
                    <a:p>
                      <a:pPr>
                        <a:lnSpc>
                          <a:spcPct val="115000"/>
                        </a:lnSpc>
                        <a:spcAft>
                          <a:spcPts val="0"/>
                        </a:spcAft>
                      </a:pPr>
                      <a:r>
                        <a:rPr lang="en-GB" sz="600" dirty="0">
                          <a:latin typeface="Comic Sans MS"/>
                          <a:ea typeface="Calibri"/>
                          <a:cs typeface="Times New Roman"/>
                        </a:rPr>
                        <a:t>I can dance with control and co-ordination.</a:t>
                      </a:r>
                      <a:endParaRPr lang="en-GB" sz="700" dirty="0">
                        <a:latin typeface="Calibri"/>
                        <a:ea typeface="Calibri"/>
                        <a:cs typeface="Times New Roman"/>
                      </a:endParaRPr>
                    </a:p>
                    <a:p>
                      <a:pPr>
                        <a:lnSpc>
                          <a:spcPct val="115000"/>
                        </a:lnSpc>
                        <a:spcAft>
                          <a:spcPts val="0"/>
                        </a:spcAft>
                      </a:pPr>
                      <a:r>
                        <a:rPr lang="en-GB" sz="600" dirty="0">
                          <a:latin typeface="Comic Sans MS"/>
                          <a:ea typeface="Calibri"/>
                          <a:cs typeface="Times New Roman"/>
                        </a:rPr>
                        <a:t>I can develop a sequence by linking sections together.</a:t>
                      </a:r>
                      <a:endParaRPr lang="en-GB" sz="700" dirty="0">
                        <a:latin typeface="Calibri"/>
                        <a:ea typeface="Calibri"/>
                        <a:cs typeface="Times New Roman"/>
                      </a:endParaRPr>
                    </a:p>
                    <a:p>
                      <a:pPr>
                        <a:lnSpc>
                          <a:spcPct val="115000"/>
                        </a:lnSpc>
                        <a:spcAft>
                          <a:spcPts val="0"/>
                        </a:spcAft>
                      </a:pPr>
                      <a:r>
                        <a:rPr lang="en-GB" sz="600" dirty="0">
                          <a:latin typeface="Comic Sans MS"/>
                          <a:ea typeface="Calibri"/>
                          <a:cs typeface="Times New Roman"/>
                        </a:rPr>
                        <a:t>I can link some movements to show a mood or feeling.</a:t>
                      </a:r>
                      <a:endParaRPr lang="en-GB" sz="700"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dirty="0">
                          <a:latin typeface="Comic Sans MS"/>
                          <a:ea typeface="Calibri"/>
                          <a:cs typeface="Times New Roman"/>
                        </a:rPr>
                        <a:t>Pupils should be taught to perform dances using simple movements. Pupils should move imaginatively, responding to stimuli (including music). Pupils should be able to change rhythm, speed and direction. Pupils should perform dances from different times and cultures. Pupils should express feelings.</a:t>
                      </a:r>
                      <a:endParaRPr lang="en-GB" sz="700"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668895">
                <a:tc>
                  <a:txBody>
                    <a:bodyPr/>
                    <a:lstStyle/>
                    <a:p>
                      <a:pPr>
                        <a:lnSpc>
                          <a:spcPct val="115000"/>
                        </a:lnSpc>
                        <a:spcAft>
                          <a:spcPts val="0"/>
                        </a:spcAft>
                      </a:pPr>
                      <a:r>
                        <a:rPr lang="en-GB" sz="800" b="1" dirty="0">
                          <a:latin typeface="Comic Sans MS"/>
                          <a:ea typeface="Calibri"/>
                          <a:cs typeface="Times New Roman"/>
                        </a:rPr>
                        <a:t>Games</a:t>
                      </a:r>
                      <a:endParaRPr lang="en-GB" sz="800" b="1"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throw underarm and can catch with both hands.</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roll a piece of equipment.</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move and stop safely.</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hit a ball with a bat.</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throw in different ways.</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follow rules and can hit, kick and roll a ball.</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follow rules and can stay in a ‘zone’ in a game.</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find space in a game and I can use tactics (to improve my chances of winning).</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Pupils should be taught to participate in team games, so that they can develop simple tactics for attacking and defending.</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891862">
                <a:tc>
                  <a:txBody>
                    <a:bodyPr/>
                    <a:lstStyle/>
                    <a:p>
                      <a:pPr>
                        <a:lnSpc>
                          <a:spcPct val="115000"/>
                        </a:lnSpc>
                        <a:spcAft>
                          <a:spcPts val="0"/>
                        </a:spcAft>
                      </a:pPr>
                      <a:r>
                        <a:rPr lang="en-GB" sz="800" b="1" dirty="0">
                          <a:latin typeface="Comic Sans MS"/>
                          <a:ea typeface="Calibri"/>
                          <a:cs typeface="Times New Roman"/>
                        </a:rPr>
                        <a:t>Gymnastics</a:t>
                      </a:r>
                      <a:endParaRPr lang="en-GB" sz="800" b="1"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make my body tense, relaxed, curled and stretched.</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copy sequences and repeat them.</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roll, travel, balance, stretch and curl in different ways.</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make my body tense, relaxed, curled and stretched.</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plan and show a sequence of movements.</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control my body when balancing and travelling. I can climb safely.</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a:latin typeface="Comic Sans MS"/>
                          <a:ea typeface="Calibri"/>
                          <a:cs typeface="Times New Roman"/>
                        </a:rPr>
                        <a:t>I can work on my own and with a partner to create a sequence.</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think of different ways to create a sequence, which follows a set of rules.</a:t>
                      </a:r>
                      <a:endParaRPr lang="en-GB" sz="700">
                        <a:latin typeface="Calibri"/>
                        <a:ea typeface="Calibri"/>
                        <a:cs typeface="Times New Roman"/>
                      </a:endParaRPr>
                    </a:p>
                    <a:p>
                      <a:pPr>
                        <a:lnSpc>
                          <a:spcPct val="115000"/>
                        </a:lnSpc>
                        <a:spcAft>
                          <a:spcPts val="0"/>
                        </a:spcAft>
                      </a:pPr>
                      <a:r>
                        <a:rPr lang="en-GB" sz="600">
                          <a:latin typeface="Comic Sans MS"/>
                          <a:ea typeface="Calibri"/>
                          <a:cs typeface="Times New Roman"/>
                        </a:rPr>
                        <a:t>I can control my movements with skill.</a:t>
                      </a:r>
                      <a:endParaRPr lang="en-GB" sz="70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600" dirty="0">
                          <a:latin typeface="Comic Sans MS"/>
                          <a:ea typeface="Calibri"/>
                          <a:cs typeface="Times New Roman"/>
                        </a:rPr>
                        <a:t>Pupils should develop core movement, become increasingly competent and confident to develop skills in agility, balance and co-ordination, individually and with others.</a:t>
                      </a:r>
                      <a:endParaRPr lang="en-GB" sz="700" dirty="0">
                        <a:latin typeface="Calibri"/>
                        <a:ea typeface="Calibri"/>
                        <a:cs typeface="Times New Roman"/>
                      </a:endParaRPr>
                    </a:p>
                  </a:txBody>
                  <a:tcPr marL="41575" marR="41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418637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lnSpcReduction="10000"/>
          </a:bodyPr>
          <a:lstStyle/>
          <a:p>
            <a:pPr algn="ctr">
              <a:lnSpc>
                <a:spcPct val="90000"/>
              </a:lnSpc>
            </a:pPr>
            <a:r>
              <a:rPr lang="en-US" sz="9200" b="1" dirty="0">
                <a:solidFill>
                  <a:srgbClr val="FF0000"/>
                </a:solidFill>
                <a:latin typeface="Calibri"/>
                <a:ea typeface="Calibri"/>
                <a:cs typeface="Calibri"/>
                <a:sym typeface="Calibri"/>
              </a:rPr>
              <a:t>Physical  Education</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Implementation</a:t>
            </a:r>
            <a:endParaRPr lang="en-US" sz="6600" b="1" dirty="0">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4339650"/>
          </a:xfrm>
          <a:prstGeom prst="rect">
            <a:avLst/>
          </a:prstGeom>
        </p:spPr>
        <p:txBody>
          <a:bodyPr wrap="square" lIns="91440" tIns="45720" rIns="91440" bIns="45720" anchor="t">
            <a:spAutoFit/>
          </a:bodyPr>
          <a:lstStyle/>
          <a:p>
            <a:r>
              <a:rPr lang="en-GB" sz="3000" b="1" u="sng" dirty="0">
                <a:latin typeface="Calibri"/>
                <a:cs typeface="Calibri"/>
              </a:rPr>
              <a:t>How do we teach Physical Education?</a:t>
            </a:r>
            <a:endParaRPr lang="en-US">
              <a:latin typeface="Calibri"/>
              <a:cs typeface="Calibri"/>
            </a:endParaRPr>
          </a:p>
          <a:p>
            <a:endParaRPr lang="en-GB" sz="30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At Springfield Infant School and Nursery, </a:t>
            </a:r>
            <a:r>
              <a:rPr lang="en-GB" sz="2400" dirty="0">
                <a:solidFill>
                  <a:srgbClr val="FF0000"/>
                </a:solidFill>
                <a:latin typeface="Calibri" panose="020F0502020204030204" pitchFamily="34" charset="0"/>
                <a:cs typeface="Calibri" panose="020F0502020204030204" pitchFamily="34" charset="0"/>
              </a:rPr>
              <a:t>Physical Education </a:t>
            </a:r>
            <a:r>
              <a:rPr lang="en-GB" sz="2400" dirty="0">
                <a:latin typeface="Calibri" panose="020F0502020204030204" pitchFamily="34" charset="0"/>
                <a:cs typeface="Calibri" panose="020F0502020204030204" pitchFamily="34" charset="0"/>
              </a:rPr>
              <a:t>is taught across each year group in modules from </a:t>
            </a:r>
            <a:r>
              <a:rPr lang="en-GB" sz="2400" dirty="0">
                <a:solidFill>
                  <a:srgbClr val="FF0000"/>
                </a:solidFill>
                <a:latin typeface="Calibri" panose="020F0502020204030204" pitchFamily="34" charset="0"/>
                <a:cs typeface="Calibri" panose="020F0502020204030204" pitchFamily="34" charset="0"/>
              </a:rPr>
              <a:t>‘PE Planning’ </a:t>
            </a:r>
            <a:r>
              <a:rPr lang="en-GB" sz="2400" dirty="0">
                <a:latin typeface="Calibri" panose="020F0502020204030204" pitchFamily="34" charset="0"/>
                <a:cs typeface="Calibri" panose="020F0502020204030204" pitchFamily="34" charset="0"/>
              </a:rPr>
              <a:t>that enable pupils to study key </a:t>
            </a:r>
            <a:r>
              <a:rPr lang="en-GB" sz="2400" dirty="0">
                <a:solidFill>
                  <a:srgbClr val="FF0000"/>
                </a:solidFill>
                <a:latin typeface="Calibri" panose="020F0502020204030204" pitchFamily="34" charset="0"/>
                <a:cs typeface="Calibri" panose="020F0502020204030204" pitchFamily="34" charset="0"/>
              </a:rPr>
              <a:t>Physical skills</a:t>
            </a:r>
            <a:r>
              <a:rPr lang="en-GB" sz="2400" dirty="0">
                <a:latin typeface="Calibri" panose="020F0502020204030204" pitchFamily="34" charset="0"/>
                <a:cs typeface="Calibri" panose="020F0502020204030204" pitchFamily="34" charset="0"/>
              </a:rPr>
              <a:t> and vocabulary. Each module aims to activate and build upon prior learning, including EYFS, to ensure better cognition and retention. Each module is carefully sequenced to enable pupils to purposefully layer learning from previous sessions to facilitate the acquisition and retention of key </a:t>
            </a:r>
            <a:r>
              <a:rPr lang="en-GB" sz="2400" dirty="0">
                <a:solidFill>
                  <a:srgbClr val="FF0000"/>
                </a:solidFill>
                <a:latin typeface="Calibri" panose="020F0502020204030204" pitchFamily="34" charset="0"/>
                <a:cs typeface="Calibri" panose="020F0502020204030204" pitchFamily="34" charset="0"/>
              </a:rPr>
              <a:t>Physical</a:t>
            </a:r>
            <a:r>
              <a:rPr lang="en-GB" sz="2400" dirty="0">
                <a:latin typeface="Calibri" panose="020F0502020204030204" pitchFamily="34" charset="0"/>
                <a:cs typeface="Calibri" panose="020F0502020204030204" pitchFamily="34" charset="0"/>
              </a:rPr>
              <a:t> knowledge. Each module is revisited either later in the year or in the following year as part of a spaced retrieval practice method to ensure pupils retain key knowledge and skills. </a:t>
            </a: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1446550"/>
          </a:xfrm>
          <a:prstGeom prst="rect">
            <a:avLst/>
          </a:prstGeom>
        </p:spPr>
        <p:txBody>
          <a:bodyPr wrap="square" lIns="91440" tIns="45720" rIns="91440" bIns="45720" anchor="t">
            <a:spAutoFit/>
          </a:bodyPr>
          <a:lstStyle/>
          <a:p>
            <a:endParaRPr lang="en-GB" sz="3200" b="1" dirty="0">
              <a:latin typeface="Calibri"/>
              <a:cs typeface="Calibri"/>
            </a:endParaRPr>
          </a:p>
          <a:p>
            <a:endParaRPr lang="en-GB" sz="3200" b="1" dirty="0">
              <a:latin typeface="Calibri"/>
              <a:cs typeface="Calibri"/>
            </a:endParaRPr>
          </a:p>
          <a:p>
            <a:endParaRPr lang="en-GB" sz="2400" dirty="0">
              <a:latin typeface="Calibri"/>
              <a:cs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791163178"/>
              </p:ext>
            </p:extLst>
          </p:nvPr>
        </p:nvGraphicFramePr>
        <p:xfrm>
          <a:off x="2669476" y="361950"/>
          <a:ext cx="8918367" cy="6000750"/>
        </p:xfrm>
        <a:graphic>
          <a:graphicData uri="http://schemas.openxmlformats.org/drawingml/2006/table">
            <a:tbl>
              <a:tblPr firstRow="1" bandRow="1">
                <a:tableStyleId>{B0B42A07-84C1-4659-B30F-697C2D0D7F8F}</a:tableStyleId>
              </a:tblPr>
              <a:tblGrid>
                <a:gridCol w="1816922">
                  <a:extLst>
                    <a:ext uri="{9D8B030D-6E8A-4147-A177-3AD203B41FA5}">
                      <a16:colId xmlns:a16="http://schemas.microsoft.com/office/drawing/2014/main" val="20000"/>
                    </a:ext>
                  </a:extLst>
                </a:gridCol>
                <a:gridCol w="3241964">
                  <a:extLst>
                    <a:ext uri="{9D8B030D-6E8A-4147-A177-3AD203B41FA5}">
                      <a16:colId xmlns:a16="http://schemas.microsoft.com/office/drawing/2014/main" val="20001"/>
                    </a:ext>
                  </a:extLst>
                </a:gridCol>
                <a:gridCol w="3859481">
                  <a:extLst>
                    <a:ext uri="{9D8B030D-6E8A-4147-A177-3AD203B41FA5}">
                      <a16:colId xmlns:a16="http://schemas.microsoft.com/office/drawing/2014/main" val="20002"/>
                    </a:ext>
                  </a:extLst>
                </a:gridCol>
              </a:tblGrid>
              <a:tr h="692394">
                <a:tc>
                  <a:txBody>
                    <a:bodyPr/>
                    <a:lstStyle/>
                    <a:p>
                      <a:r>
                        <a:rPr lang="en-GB" dirty="0"/>
                        <a:t>PE</a:t>
                      </a:r>
                    </a:p>
                  </a:txBody>
                  <a:tcPr/>
                </a:tc>
                <a:tc>
                  <a:txBody>
                    <a:bodyPr/>
                    <a:lstStyle/>
                    <a:p>
                      <a:pPr algn="l"/>
                      <a:r>
                        <a:rPr lang="en-GB" dirty="0"/>
                        <a:t>Procedural </a:t>
                      </a:r>
                    </a:p>
                    <a:p>
                      <a:pPr algn="l"/>
                      <a:r>
                        <a:rPr lang="en-GB" dirty="0"/>
                        <a:t>Knowledge</a:t>
                      </a:r>
                    </a:p>
                  </a:txBody>
                  <a:tcPr/>
                </a:tc>
                <a:tc>
                  <a:txBody>
                    <a:bodyPr/>
                    <a:lstStyle/>
                    <a:p>
                      <a:r>
                        <a:rPr lang="en-GB" dirty="0"/>
                        <a:t>Declarative </a:t>
                      </a:r>
                    </a:p>
                    <a:p>
                      <a:r>
                        <a:rPr lang="en-GB" dirty="0"/>
                        <a:t>Knowledge</a:t>
                      </a:r>
                    </a:p>
                  </a:txBody>
                  <a:tcPr/>
                </a:tc>
                <a:extLst>
                  <a:ext uri="{0D108BD9-81ED-4DB2-BD59-A6C34878D82A}">
                    <a16:rowId xmlns:a16="http://schemas.microsoft.com/office/drawing/2014/main" val="10000"/>
                  </a:ext>
                </a:extLst>
              </a:tr>
              <a:tr h="5308356">
                <a:tc>
                  <a:txBody>
                    <a:bodyPr/>
                    <a:lstStyle/>
                    <a:p>
                      <a:r>
                        <a:rPr lang="en-GB" b="1" dirty="0"/>
                        <a:t>Year 1</a:t>
                      </a:r>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sz="1600" dirty="0">
                        <a:latin typeface="Comic Sans MS"/>
                      </a:endParaRPr>
                    </a:p>
                    <a:p>
                      <a:pPr lvl="0">
                        <a:buNone/>
                      </a:pPr>
                      <a:r>
                        <a:rPr lang="en-GB" sz="1600" dirty="0">
                          <a:latin typeface="Comic Sans MS"/>
                        </a:rPr>
                        <a:t>Gymnastics</a:t>
                      </a:r>
                      <a:r>
                        <a:rPr lang="en-GB" baseline="0" dirty="0"/>
                        <a:t> - </a:t>
                      </a:r>
                      <a:r>
                        <a:rPr lang="en-GB" sz="1000" dirty="0">
                          <a:latin typeface="Comic Sans MS"/>
                        </a:rPr>
                        <a:t>Combine different ways of travelling exploring a range of movements and shapes. -</a:t>
                      </a:r>
                      <a:r>
                        <a:rPr lang="en-GB" sz="1000" baseline="0" dirty="0">
                          <a:latin typeface="Comic Sans MS"/>
                        </a:rPr>
                        <a:t> </a:t>
                      </a:r>
                      <a:r>
                        <a:rPr lang="en-GB" sz="1000" dirty="0">
                          <a:latin typeface="Comic Sans MS"/>
                        </a:rPr>
                        <a:t>Create linked movement phrases with beginning, middle and ends. - Perform movement phrases using a range of different body actions and body parts. -</a:t>
                      </a:r>
                      <a:r>
                        <a:rPr lang="en-GB" sz="1000" baseline="0" dirty="0">
                          <a:latin typeface="Comic Sans MS"/>
                        </a:rPr>
                        <a:t> </a:t>
                      </a:r>
                      <a:r>
                        <a:rPr lang="en-GB" sz="1000" dirty="0">
                          <a:latin typeface="Comic Sans MS"/>
                        </a:rPr>
                        <a:t>Develop agility, balance, and coordination.</a:t>
                      </a:r>
                    </a:p>
                    <a:p>
                      <a:endParaRPr lang="en-GB" sz="1600" dirty="0">
                        <a:latin typeface="Comic Sans MS" panose="030F0702030302020204" pitchFamily="66" charset="0"/>
                      </a:endParaRPr>
                    </a:p>
                    <a:p>
                      <a:r>
                        <a:rPr lang="en-GB" sz="1600" dirty="0">
                          <a:latin typeface="Comic Sans MS" panose="030F0702030302020204" pitchFamily="66" charset="0"/>
                        </a:rPr>
                        <a:t>Dance</a:t>
                      </a:r>
                      <a:r>
                        <a:rPr lang="en-GB" sz="1600" baseline="0" dirty="0">
                          <a:latin typeface="Comic Sans MS" panose="030F0702030302020204" pitchFamily="66" charset="0"/>
                        </a:rPr>
                        <a:t> </a:t>
                      </a:r>
                      <a:r>
                        <a:rPr lang="en-GB" sz="1000" dirty="0">
                          <a:latin typeface="Comic Sans MS" panose="030F0702030302020204" pitchFamily="66" charset="0"/>
                        </a:rPr>
                        <a:t>- Perform movement phrases using a range of different body actions and body parts ,</a:t>
                      </a:r>
                      <a:r>
                        <a:rPr lang="en-GB" sz="1000" baseline="0" dirty="0">
                          <a:latin typeface="Comic Sans MS" panose="030F0702030302020204" pitchFamily="66" charset="0"/>
                        </a:rPr>
                        <a:t> </a:t>
                      </a:r>
                      <a:r>
                        <a:rPr lang="en-GB" sz="1000" dirty="0">
                          <a:latin typeface="Comic Sans MS" panose="030F0702030302020204" pitchFamily="66" charset="0"/>
                        </a:rPr>
                        <a:t>with control and accuracy. -</a:t>
                      </a:r>
                      <a:r>
                        <a:rPr lang="en-GB" sz="1000" baseline="0" dirty="0">
                          <a:latin typeface="Comic Sans MS" panose="030F0702030302020204" pitchFamily="66" charset="0"/>
                        </a:rPr>
                        <a:t> </a:t>
                      </a:r>
                      <a:r>
                        <a:rPr lang="en-GB" sz="1000" dirty="0">
                          <a:latin typeface="Comic Sans MS" panose="030F0702030302020204" pitchFamily="66" charset="0"/>
                        </a:rPr>
                        <a:t>Create linked movements, combining different ways of travelling, with beginnings, middles and ends. - Respond imaginatively to a range of stimuli.</a:t>
                      </a:r>
                    </a:p>
                    <a:p>
                      <a:endParaRPr lang="en-GB" sz="1600" dirty="0">
                        <a:latin typeface="Comic Sans MS" panose="030F0702030302020204" pitchFamily="66" charset="0"/>
                      </a:endParaRPr>
                    </a:p>
                    <a:p>
                      <a:r>
                        <a:rPr lang="en-GB" sz="1600" dirty="0">
                          <a:latin typeface="Comic Sans MS" panose="030F0702030302020204" pitchFamily="66" charset="0"/>
                        </a:rPr>
                        <a:t>Fitness </a:t>
                      </a:r>
                      <a:r>
                        <a:rPr lang="en-GB" sz="1000" dirty="0">
                          <a:latin typeface="Comic Sans MS" pitchFamily="66" charset="0"/>
                        </a:rPr>
                        <a:t>- Improve speed, agility and stamina  - Develop the jumping technique safely and while moving at speed. - Improve and develop coordination, control and balance, and negotiate space.</a:t>
                      </a:r>
                    </a:p>
                    <a:p>
                      <a:endParaRPr lang="en-GB" sz="1600" dirty="0">
                        <a:latin typeface="Comic Sans MS" panose="030F0702030302020204" pitchFamily="66" charset="0"/>
                      </a:endParaRPr>
                    </a:p>
                    <a:p>
                      <a:r>
                        <a:rPr lang="en-GB" dirty="0"/>
                        <a:t>Athletics -</a:t>
                      </a:r>
                      <a:r>
                        <a:rPr lang="en-GB" baseline="0" dirty="0"/>
                        <a:t> </a:t>
                      </a:r>
                      <a:r>
                        <a:rPr lang="en-GB" sz="1000" dirty="0">
                          <a:latin typeface="Comic Sans MS" panose="030F0702030302020204" pitchFamily="66" charset="0"/>
                        </a:rPr>
                        <a:t>Develop the overarm throw technique, throwing accurately towards a target.   - Practice the underarm throw technique, aiming towards a target showing increased control. - Show a basic level of control, coordination and consistency when running.</a:t>
                      </a:r>
                    </a:p>
                    <a:p>
                      <a:endParaRPr lang="en-GB" sz="1000" dirty="0">
                        <a:latin typeface="Comic Sans MS" panose="030F0702030302020204" pitchFamily="66" charset="0"/>
                      </a:endParaRPr>
                    </a:p>
                  </a:txBody>
                  <a:tcPr/>
                </a:tc>
                <a:tc>
                  <a:txBody>
                    <a:bodyPr/>
                    <a:lstStyle/>
                    <a:p>
                      <a:endParaRPr lang="en-GB" sz="1600" dirty="0">
                        <a:latin typeface="Comic Sans MS"/>
                      </a:endParaRPr>
                    </a:p>
                    <a:p>
                      <a:pPr lvl="0">
                        <a:buNone/>
                      </a:pPr>
                      <a:r>
                        <a:rPr lang="en-GB" sz="1600" dirty="0">
                          <a:latin typeface="Comic Sans MS"/>
                        </a:rPr>
                        <a:t>Gymnastics</a:t>
                      </a:r>
                      <a:r>
                        <a:rPr lang="en-GB" sz="1600" baseline="0" dirty="0">
                          <a:latin typeface="Comic Sans MS"/>
                        </a:rPr>
                        <a:t> - </a:t>
                      </a:r>
                      <a:r>
                        <a:rPr lang="en-GB" sz="1000" dirty="0">
                          <a:latin typeface="Comic Sans MS"/>
                        </a:rPr>
                        <a:t>Describe what you have done or seen others do.</a:t>
                      </a:r>
                    </a:p>
                    <a:p>
                      <a:endParaRPr lang="en-GB" sz="1000" dirty="0"/>
                    </a:p>
                    <a:p>
                      <a:endParaRPr lang="en-GB" sz="1600" dirty="0">
                        <a:latin typeface="Comic Sans MS" panose="030F0702030302020204" pitchFamily="66" charset="0"/>
                      </a:endParaRPr>
                    </a:p>
                    <a:p>
                      <a:endParaRPr lang="en-GB" sz="1600" dirty="0">
                        <a:latin typeface="Comic Sans MS" panose="030F0702030302020204" pitchFamily="66" charset="0"/>
                      </a:endParaRPr>
                    </a:p>
                    <a:p>
                      <a:endParaRPr lang="en-GB" sz="1600" dirty="0">
                        <a:latin typeface="Comic Sans MS" panose="030F0702030302020204" pitchFamily="66" charset="0"/>
                      </a:endParaRPr>
                    </a:p>
                    <a:p>
                      <a:endParaRPr lang="en-GB" sz="1600" dirty="0">
                        <a:latin typeface="Comic Sans MS" panose="030F0702030302020204" pitchFamily="66" charset="0"/>
                      </a:endParaRPr>
                    </a:p>
                    <a:p>
                      <a:r>
                        <a:rPr lang="en-GB" sz="1600" dirty="0">
                          <a:latin typeface="Comic Sans MS" panose="030F0702030302020204" pitchFamily="66" charset="0"/>
                        </a:rPr>
                        <a:t>Dance </a:t>
                      </a:r>
                      <a:r>
                        <a:rPr lang="en-GB" sz="1000" dirty="0">
                          <a:latin typeface="Comic Sans MS" pitchFamily="66" charset="0"/>
                        </a:rPr>
                        <a:t>– Describe what it feels like to breathe quickly during exercise. - Describe what they have done or seen others doing.  - Understand why being active and playing games is good for you.</a:t>
                      </a:r>
                    </a:p>
                    <a:p>
                      <a:endParaRPr lang="en-GB" sz="1600" dirty="0">
                        <a:latin typeface="Comic Sans MS" panose="030F0702030302020204" pitchFamily="66" charset="0"/>
                      </a:endParaRPr>
                    </a:p>
                    <a:p>
                      <a:endParaRPr lang="en-GB" sz="1600" dirty="0">
                        <a:latin typeface="Comic Sans MS" panose="030F0702030302020204" pitchFamily="66" charset="0"/>
                      </a:endParaRPr>
                    </a:p>
                    <a:p>
                      <a:r>
                        <a:rPr lang="en-GB" sz="1600" dirty="0">
                          <a:latin typeface="Comic Sans MS" panose="030F0702030302020204" pitchFamily="66" charset="0"/>
                        </a:rPr>
                        <a:t>Fitness</a:t>
                      </a:r>
                      <a:r>
                        <a:rPr lang="en-GB" sz="1600" baseline="0" dirty="0">
                          <a:latin typeface="Comic Sans MS" panose="030F0702030302020204" pitchFamily="66" charset="0"/>
                        </a:rPr>
                        <a:t> </a:t>
                      </a:r>
                      <a:r>
                        <a:rPr lang="en-GB" sz="1000" dirty="0">
                          <a:latin typeface="Comic Sans MS" panose="030F0702030302020204" pitchFamily="66" charset="0"/>
                        </a:rPr>
                        <a:t>- Discuss healthy &amp; unhealthy foods, and why eating well is good for you. -</a:t>
                      </a:r>
                      <a:r>
                        <a:rPr lang="en-GB" sz="1000" baseline="0" dirty="0">
                          <a:latin typeface="Comic Sans MS" panose="030F0702030302020204" pitchFamily="66" charset="0"/>
                        </a:rPr>
                        <a:t> </a:t>
                      </a:r>
                      <a:r>
                        <a:rPr lang="en-GB" sz="1000" dirty="0">
                          <a:latin typeface="Comic Sans MS" panose="030F0702030302020204" pitchFamily="66" charset="0"/>
                        </a:rPr>
                        <a:t>Understand the benefits of regular exercise.</a:t>
                      </a:r>
                    </a:p>
                    <a:p>
                      <a:endParaRPr lang="en-GB" sz="1000" dirty="0"/>
                    </a:p>
                    <a:p>
                      <a:endParaRPr lang="en-GB" sz="1000" dirty="0"/>
                    </a:p>
                    <a:p>
                      <a:endParaRPr lang="en-GB" sz="1800" dirty="0"/>
                    </a:p>
                    <a:p>
                      <a:r>
                        <a:rPr lang="en-GB" sz="1800" dirty="0"/>
                        <a:t>Athletics</a:t>
                      </a:r>
                      <a:r>
                        <a:rPr lang="en-GB" sz="1000" dirty="0"/>
                        <a:t> - </a:t>
                      </a:r>
                      <a:r>
                        <a:rPr lang="en-GB" sz="1000" dirty="0">
                          <a:latin typeface="Comic Sans MS" panose="030F0702030302020204" pitchFamily="66" charset="0"/>
                        </a:rPr>
                        <a:t>Evaluate successful and unsuccessful techniques. -</a:t>
                      </a:r>
                      <a:r>
                        <a:rPr lang="en-GB" sz="1000" baseline="0" dirty="0">
                          <a:latin typeface="Comic Sans MS" panose="030F0702030302020204" pitchFamily="66" charset="0"/>
                        </a:rPr>
                        <a:t> </a:t>
                      </a:r>
                      <a:r>
                        <a:rPr lang="en-GB" sz="1000" dirty="0">
                          <a:latin typeface="Comic Sans MS" panose="030F0702030302020204" pitchFamily="66" charset="0"/>
                        </a:rPr>
                        <a:t>Show understanding of the correct running technique. </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827326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id="{1A170186-88E1-408C-AAE6-48F2472C21F5}"/>
              </a:ext>
            </a:extLst>
          </p:cNvPr>
          <p:cNvSpPr/>
          <p:nvPr/>
        </p:nvSpPr>
        <p:spPr>
          <a:xfrm>
            <a:off x="2383352" y="181957"/>
            <a:ext cx="9613998" cy="1446550"/>
          </a:xfrm>
          <a:prstGeom prst="rect">
            <a:avLst/>
          </a:prstGeom>
        </p:spPr>
        <p:txBody>
          <a:bodyPr wrap="square" lIns="91440" tIns="45720" rIns="91440" bIns="45720" anchor="t">
            <a:spAutoFit/>
          </a:bodyPr>
          <a:lstStyle/>
          <a:p>
            <a:endParaRPr lang="en-GB" sz="3200" b="1" dirty="0">
              <a:latin typeface="Calibri"/>
              <a:cs typeface="Calibri"/>
            </a:endParaRPr>
          </a:p>
          <a:p>
            <a:endParaRPr lang="en-GB" sz="3200" b="1" dirty="0">
              <a:latin typeface="Calibri"/>
              <a:cs typeface="Calibri"/>
            </a:endParaRPr>
          </a:p>
          <a:p>
            <a:endParaRPr lang="en-GB" sz="2400" dirty="0">
              <a:latin typeface="Calibri"/>
              <a:cs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3902524451"/>
              </p:ext>
            </p:extLst>
          </p:nvPr>
        </p:nvGraphicFramePr>
        <p:xfrm>
          <a:off x="2498274" y="342900"/>
          <a:ext cx="8918367" cy="6163934"/>
        </p:xfrm>
        <a:graphic>
          <a:graphicData uri="http://schemas.openxmlformats.org/drawingml/2006/table">
            <a:tbl>
              <a:tblPr firstRow="1" bandRow="1">
                <a:tableStyleId>{B0B42A07-84C1-4659-B30F-697C2D0D7F8F}</a:tableStyleId>
              </a:tblPr>
              <a:tblGrid>
                <a:gridCol w="1816922">
                  <a:extLst>
                    <a:ext uri="{9D8B030D-6E8A-4147-A177-3AD203B41FA5}">
                      <a16:colId xmlns:a16="http://schemas.microsoft.com/office/drawing/2014/main" val="20000"/>
                    </a:ext>
                  </a:extLst>
                </a:gridCol>
                <a:gridCol w="3241964">
                  <a:extLst>
                    <a:ext uri="{9D8B030D-6E8A-4147-A177-3AD203B41FA5}">
                      <a16:colId xmlns:a16="http://schemas.microsoft.com/office/drawing/2014/main" val="20001"/>
                    </a:ext>
                  </a:extLst>
                </a:gridCol>
                <a:gridCol w="3859481">
                  <a:extLst>
                    <a:ext uri="{9D8B030D-6E8A-4147-A177-3AD203B41FA5}">
                      <a16:colId xmlns:a16="http://schemas.microsoft.com/office/drawing/2014/main" val="20002"/>
                    </a:ext>
                  </a:extLst>
                </a:gridCol>
              </a:tblGrid>
              <a:tr h="400696">
                <a:tc>
                  <a:txBody>
                    <a:bodyPr/>
                    <a:lstStyle/>
                    <a:p>
                      <a:r>
                        <a:rPr lang="en-GB" dirty="0"/>
                        <a:t>PE</a:t>
                      </a:r>
                    </a:p>
                  </a:txBody>
                  <a:tcPr/>
                </a:tc>
                <a:tc>
                  <a:txBody>
                    <a:bodyPr/>
                    <a:lstStyle/>
                    <a:p>
                      <a:pPr algn="l"/>
                      <a:r>
                        <a:rPr lang="en-GB" dirty="0"/>
                        <a:t>Procedural </a:t>
                      </a:r>
                    </a:p>
                    <a:p>
                      <a:pPr algn="l"/>
                      <a:r>
                        <a:rPr lang="en-GB" dirty="0"/>
                        <a:t>Knowledge</a:t>
                      </a:r>
                    </a:p>
                  </a:txBody>
                  <a:tcPr/>
                </a:tc>
                <a:tc>
                  <a:txBody>
                    <a:bodyPr/>
                    <a:lstStyle/>
                    <a:p>
                      <a:r>
                        <a:rPr lang="en-GB" dirty="0"/>
                        <a:t>Declarative </a:t>
                      </a:r>
                    </a:p>
                    <a:p>
                      <a:r>
                        <a:rPr lang="en-GB" dirty="0"/>
                        <a:t>Knowledge</a:t>
                      </a:r>
                    </a:p>
                  </a:txBody>
                  <a:tcPr/>
                </a:tc>
                <a:extLst>
                  <a:ext uri="{0D108BD9-81ED-4DB2-BD59-A6C34878D82A}">
                    <a16:rowId xmlns:a16="http://schemas.microsoft.com/office/drawing/2014/main" val="10000"/>
                  </a:ext>
                </a:extLst>
              </a:tr>
              <a:tr h="5523854">
                <a:tc>
                  <a:txBody>
                    <a:bodyPr/>
                    <a:lstStyle/>
                    <a:p>
                      <a:r>
                        <a:rPr lang="en-GB" b="1" dirty="0"/>
                        <a:t>Year 2</a:t>
                      </a:r>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sz="1600" dirty="0">
                        <a:latin typeface="Comic Sans MS"/>
                      </a:endParaRPr>
                    </a:p>
                    <a:p>
                      <a:pPr lvl="0">
                        <a:buNone/>
                      </a:pPr>
                      <a:r>
                        <a:rPr lang="en-GB" sz="1600" dirty="0">
                          <a:latin typeface="Comic Sans MS"/>
                        </a:rPr>
                        <a:t>Gymnastics</a:t>
                      </a:r>
                      <a:r>
                        <a:rPr lang="en-GB" baseline="0" dirty="0"/>
                        <a:t> - </a:t>
                      </a:r>
                      <a:r>
                        <a:rPr lang="en-GB" sz="1000" dirty="0">
                          <a:latin typeface="Comic Sans MS"/>
                        </a:rPr>
                        <a:t>Explore and practice a variety of athletic movements and apply athletic skills and techniques to a variety of activities.</a:t>
                      </a:r>
                      <a:r>
                        <a:rPr lang="en-GB" sz="1000" baseline="0" dirty="0">
                          <a:latin typeface="Comic Sans MS"/>
                        </a:rPr>
                        <a:t> - </a:t>
                      </a:r>
                      <a:r>
                        <a:rPr lang="en-GB" sz="1000" dirty="0">
                          <a:latin typeface="Comic Sans MS"/>
                        </a:rPr>
                        <a:t>Develop coordination and balance whilst exploring different running, jumping, and throwing techniques. </a:t>
                      </a:r>
                      <a:endParaRPr lang="en-GB" sz="1000" dirty="0">
                        <a:latin typeface="Comic Sans MS" pitchFamily="66" charset="0"/>
                      </a:endParaRPr>
                    </a:p>
                    <a:p>
                      <a:pPr>
                        <a:buFontTx/>
                        <a:buChar char="-"/>
                      </a:pPr>
                      <a:endParaRPr lang="en-GB" sz="1000" dirty="0">
                        <a:latin typeface="Comic Sans MS" pitchFamily="66" charset="0"/>
                      </a:endParaRPr>
                    </a:p>
                    <a:p>
                      <a:r>
                        <a:rPr lang="en-GB" sz="1600" dirty="0">
                          <a:latin typeface="Comic Sans MS" panose="030F0702030302020204" pitchFamily="66" charset="0"/>
                        </a:rPr>
                        <a:t>Dance </a:t>
                      </a:r>
                      <a:r>
                        <a:rPr lang="en-GB" sz="1000" dirty="0">
                          <a:latin typeface="Comic Sans MS" panose="030F0702030302020204" pitchFamily="66" charset="0"/>
                        </a:rPr>
                        <a:t>- Compose short dances that express and communicate mood, ideas, and feelings, varying simple compositional ideas. -</a:t>
                      </a:r>
                      <a:r>
                        <a:rPr lang="en-GB" sz="1000" baseline="0" dirty="0">
                          <a:latin typeface="Comic Sans MS" pitchFamily="66" charset="0"/>
                        </a:rPr>
                        <a:t> </a:t>
                      </a:r>
                      <a:r>
                        <a:rPr lang="en-GB" sz="1000" dirty="0">
                          <a:latin typeface="Comic Sans MS" pitchFamily="66" charset="0"/>
                        </a:rPr>
                        <a:t>Explore, remember, and repeat short dance phrases, showing greater control and spatial awareness. </a:t>
                      </a:r>
                    </a:p>
                    <a:p>
                      <a:endParaRPr lang="en-GB" sz="1600" dirty="0">
                        <a:latin typeface="Comic Sans MS" panose="030F0702030302020204" pitchFamily="66" charset="0"/>
                      </a:endParaRPr>
                    </a:p>
                    <a:p>
                      <a:r>
                        <a:rPr lang="en-GB" sz="1600" dirty="0">
                          <a:latin typeface="Comic Sans MS" panose="030F0702030302020204" pitchFamily="66" charset="0"/>
                        </a:rPr>
                        <a:t>Fitness</a:t>
                      </a:r>
                      <a:r>
                        <a:rPr lang="en-GB" sz="1000" dirty="0">
                          <a:latin typeface="Comic Sans MS" pitchFamily="66" charset="0"/>
                        </a:rPr>
                        <a:t> - Improve speed, agility and stamina. </a:t>
                      </a:r>
                    </a:p>
                    <a:p>
                      <a:r>
                        <a:rPr lang="en-GB" sz="1000" dirty="0">
                          <a:latin typeface="Comic Sans MS" pitchFamily="66" charset="0"/>
                        </a:rPr>
                        <a:t>- Develop control, balance and coordination when completing a variety of tasks. - Complete exercise with good technique and focus, and with good energy.</a:t>
                      </a:r>
                    </a:p>
                    <a:p>
                      <a:endParaRPr lang="en-GB" sz="1600" dirty="0">
                        <a:latin typeface="Comic Sans MS" panose="030F0702030302020204" pitchFamily="66" charset="0"/>
                      </a:endParaRPr>
                    </a:p>
                    <a:p>
                      <a:r>
                        <a:rPr lang="en-GB" dirty="0"/>
                        <a:t>Athletics</a:t>
                      </a:r>
                      <a:r>
                        <a:rPr lang="en-GB" sz="1000" dirty="0">
                          <a:latin typeface="Comic Sans MS" pitchFamily="66" charset="0"/>
                        </a:rPr>
                        <a:t> -</a:t>
                      </a:r>
                      <a:r>
                        <a:rPr lang="en-GB" sz="1000" baseline="0" dirty="0">
                          <a:latin typeface="Comic Sans MS" pitchFamily="66" charset="0"/>
                        </a:rPr>
                        <a:t> </a:t>
                      </a:r>
                      <a:r>
                        <a:rPr lang="en-GB" sz="1000" dirty="0">
                          <a:latin typeface="Comic Sans MS" pitchFamily="66" charset="0"/>
                        </a:rPr>
                        <a:t>Develop coordination and balance whilst exploring different running, jumping, and throwing techniques. -</a:t>
                      </a:r>
                      <a:r>
                        <a:rPr lang="en-GB" sz="1000" baseline="0" dirty="0">
                          <a:latin typeface="Comic Sans MS" pitchFamily="66" charset="0"/>
                        </a:rPr>
                        <a:t> </a:t>
                      </a:r>
                      <a:r>
                        <a:rPr lang="en-GB" sz="1000" dirty="0">
                          <a:latin typeface="Comic Sans MS" pitchFamily="66" charset="0"/>
                        </a:rPr>
                        <a:t>Begin to show control, coordination, and consistency when running at speed. -</a:t>
                      </a:r>
                      <a:r>
                        <a:rPr lang="en-GB" sz="1000" baseline="0" dirty="0">
                          <a:latin typeface="Comic Sans MS" pitchFamily="66" charset="0"/>
                        </a:rPr>
                        <a:t> </a:t>
                      </a:r>
                      <a:r>
                        <a:rPr lang="en-GB" sz="1000" dirty="0">
                          <a:latin typeface="Comic Sans MS" pitchFamily="66" charset="0"/>
                        </a:rPr>
                        <a:t>Develop the underarm and pull throw technique. </a:t>
                      </a:r>
                    </a:p>
                  </a:txBody>
                  <a:tcPr/>
                </a:tc>
                <a:tc>
                  <a:txBody>
                    <a:bodyPr/>
                    <a:lstStyle/>
                    <a:p>
                      <a:endParaRPr lang="en-GB" sz="1600" dirty="0">
                        <a:latin typeface="Comic Sans MS"/>
                      </a:endParaRPr>
                    </a:p>
                    <a:p>
                      <a:pPr lvl="0">
                        <a:buNone/>
                      </a:pPr>
                      <a:r>
                        <a:rPr lang="en-GB" sz="1600" dirty="0">
                          <a:latin typeface="Comic Sans MS"/>
                        </a:rPr>
                        <a:t>Gymnastics</a:t>
                      </a:r>
                      <a:r>
                        <a:rPr lang="en-GB" sz="1600" baseline="0" dirty="0">
                          <a:latin typeface="Comic Sans MS"/>
                        </a:rPr>
                        <a:t> </a:t>
                      </a:r>
                      <a:r>
                        <a:rPr lang="en-GB" sz="1000" baseline="0" dirty="0">
                          <a:latin typeface="Comic Sans MS"/>
                        </a:rPr>
                        <a:t>- </a:t>
                      </a:r>
                      <a:r>
                        <a:rPr lang="en-GB" sz="1000" dirty="0">
                          <a:latin typeface="Comic Sans MS"/>
                        </a:rPr>
                        <a:t>Understand the variety of correct running techniques. -</a:t>
                      </a:r>
                      <a:r>
                        <a:rPr lang="en-GB" sz="1000" baseline="0" dirty="0">
                          <a:latin typeface="Comic Sans MS"/>
                        </a:rPr>
                        <a:t> </a:t>
                      </a:r>
                      <a:r>
                        <a:rPr lang="en-GB" sz="1000" dirty="0">
                          <a:latin typeface="Comic Sans MS"/>
                        </a:rPr>
                        <a:t>Develop the distance running technique, understanding the difference between sprinting, and running over longer distances. -</a:t>
                      </a:r>
                      <a:r>
                        <a:rPr lang="en-GB" sz="1000" baseline="0" dirty="0">
                          <a:latin typeface="Comic Sans MS"/>
                        </a:rPr>
                        <a:t> </a:t>
                      </a:r>
                      <a:r>
                        <a:rPr lang="en-GB" sz="1000" dirty="0">
                          <a:latin typeface="Comic Sans MS"/>
                        </a:rPr>
                        <a:t>Begin to evaluate and improve own performance. </a:t>
                      </a:r>
                      <a:endParaRPr lang="en-GB" sz="1000" dirty="0">
                        <a:latin typeface="Comic Sans MS" pitchFamily="66" charset="0"/>
                      </a:endParaRPr>
                    </a:p>
                    <a:p>
                      <a:endParaRPr lang="en-GB" sz="1600" dirty="0">
                        <a:latin typeface="Comic Sans MS" panose="030F0702030302020204" pitchFamily="66" charset="0"/>
                      </a:endParaRPr>
                    </a:p>
                    <a:p>
                      <a:r>
                        <a:rPr lang="en-GB" sz="1600" dirty="0">
                          <a:latin typeface="Comic Sans MS" panose="030F0702030302020204" pitchFamily="66" charset="0"/>
                        </a:rPr>
                        <a:t>Dance </a:t>
                      </a:r>
                      <a:r>
                        <a:rPr lang="en-GB" sz="1000" dirty="0">
                          <a:latin typeface="Comic Sans MS" panose="030F0702030302020204" pitchFamily="66" charset="0"/>
                        </a:rPr>
                        <a:t>- Describe phrases and expressive qualities.</a:t>
                      </a:r>
                      <a:r>
                        <a:rPr lang="en-GB" sz="1000" baseline="0" dirty="0">
                          <a:latin typeface="Comic Sans MS" pitchFamily="66" charset="0"/>
                        </a:rPr>
                        <a:t> -</a:t>
                      </a:r>
                      <a:r>
                        <a:rPr lang="en-GB" sz="1000" dirty="0">
                          <a:latin typeface="Comic Sans MS" pitchFamily="66" charset="0"/>
                        </a:rPr>
                        <a:t> Begin to understand the importance of warming up. </a:t>
                      </a:r>
                      <a:r>
                        <a:rPr lang="en-GB" sz="1000" baseline="0" dirty="0">
                          <a:latin typeface="Comic Sans MS" pitchFamily="66" charset="0"/>
                        </a:rPr>
                        <a:t> - </a:t>
                      </a:r>
                      <a:r>
                        <a:rPr lang="en-GB" sz="1000" dirty="0">
                          <a:latin typeface="Comic Sans MS" pitchFamily="66" charset="0"/>
                        </a:rPr>
                        <a:t>Watch and describe a performance accurately and recognise what is successful. </a:t>
                      </a:r>
                    </a:p>
                    <a:p>
                      <a:endParaRPr lang="en-GB" sz="1600" dirty="0">
                        <a:latin typeface="Comic Sans MS" panose="030F0702030302020204" pitchFamily="66" charset="0"/>
                      </a:endParaRPr>
                    </a:p>
                    <a:p>
                      <a:endParaRPr lang="en-GB" sz="1600" dirty="0">
                        <a:latin typeface="Comic Sans MS"/>
                      </a:endParaRPr>
                    </a:p>
                    <a:p>
                      <a:pPr lvl="0">
                        <a:buNone/>
                      </a:pPr>
                      <a:r>
                        <a:rPr lang="en-GB" sz="1600" dirty="0">
                          <a:latin typeface="Comic Sans MS"/>
                        </a:rPr>
                        <a:t>Fitness</a:t>
                      </a:r>
                      <a:r>
                        <a:rPr lang="en-GB" sz="1600" baseline="0" dirty="0">
                          <a:latin typeface="Comic Sans MS"/>
                        </a:rPr>
                        <a:t> </a:t>
                      </a:r>
                      <a:r>
                        <a:rPr lang="en-GB" sz="1000" dirty="0">
                          <a:latin typeface="Comic Sans MS"/>
                        </a:rPr>
                        <a:t>- Discuss healthy &amp; unhealthy foods, and why eating well is good for you.</a:t>
                      </a:r>
                      <a:endParaRPr lang="en-GB" sz="1600" dirty="0">
                        <a:latin typeface="Comic Sans MS"/>
                      </a:endParaRPr>
                    </a:p>
                    <a:p>
                      <a:endParaRPr lang="en-GB" sz="1000" dirty="0"/>
                    </a:p>
                    <a:p>
                      <a:endParaRPr lang="en-GB" sz="1000" dirty="0"/>
                    </a:p>
                    <a:p>
                      <a:endParaRPr lang="en-GB" sz="1800" dirty="0"/>
                    </a:p>
                    <a:p>
                      <a:r>
                        <a:rPr lang="en-GB" sz="1800" dirty="0"/>
                        <a:t>Athletics</a:t>
                      </a:r>
                      <a:r>
                        <a:rPr lang="en-GB" sz="1000" dirty="0"/>
                        <a:t> </a:t>
                      </a:r>
                      <a:r>
                        <a:rPr lang="en-GB" sz="1000" dirty="0">
                          <a:latin typeface="Comic Sans MS" pitchFamily="66" charset="0"/>
                        </a:rPr>
                        <a:t>-</a:t>
                      </a:r>
                      <a:r>
                        <a:rPr lang="en-GB" sz="1000" baseline="0" dirty="0">
                          <a:latin typeface="Comic Sans MS" pitchFamily="66" charset="0"/>
                        </a:rPr>
                        <a:t> </a:t>
                      </a:r>
                      <a:r>
                        <a:rPr lang="en-GB" sz="1000" dirty="0">
                          <a:latin typeface="Comic Sans MS" pitchFamily="66" charset="0"/>
                        </a:rPr>
                        <a:t>Develop the distance running technique, understanding the difference between sprinting, and running over longer distances. -</a:t>
                      </a:r>
                      <a:r>
                        <a:rPr lang="en-GB" sz="1000" baseline="0" dirty="0">
                          <a:latin typeface="Comic Sans MS" pitchFamily="66" charset="0"/>
                        </a:rPr>
                        <a:t> </a:t>
                      </a:r>
                      <a:r>
                        <a:rPr lang="en-GB" sz="1000" dirty="0">
                          <a:latin typeface="Comic Sans MS" pitchFamily="66" charset="0"/>
                        </a:rPr>
                        <a:t>Begin to evaluate and improve own performance. </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82732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11"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lnSpcReduction="10000"/>
          </a:bodyPr>
          <a:lstStyle/>
          <a:p>
            <a:pPr algn="ctr">
              <a:lnSpc>
                <a:spcPct val="90000"/>
              </a:lnSpc>
            </a:pPr>
            <a:r>
              <a:rPr lang="en-US" sz="9200" b="1" dirty="0">
                <a:solidFill>
                  <a:srgbClr val="FF0000"/>
                </a:solidFill>
                <a:latin typeface="Calibri"/>
                <a:ea typeface="Calibri"/>
                <a:cs typeface="Calibri"/>
                <a:sym typeface="Calibri"/>
              </a:rPr>
              <a:t>Physical </a:t>
            </a:r>
          </a:p>
          <a:p>
            <a:pPr algn="ctr">
              <a:lnSpc>
                <a:spcPct val="90000"/>
              </a:lnSpc>
            </a:pPr>
            <a:r>
              <a:rPr lang="en-US" sz="9200" b="1" dirty="0">
                <a:solidFill>
                  <a:srgbClr val="FF0000"/>
                </a:solidFill>
                <a:latin typeface="Calibri"/>
                <a:ea typeface="Calibri"/>
                <a:cs typeface="Calibri"/>
                <a:sym typeface="Calibri"/>
              </a:rPr>
              <a:t>Education</a:t>
            </a:r>
          </a:p>
          <a:p>
            <a:pPr algn="ctr">
              <a:lnSpc>
                <a:spcPct val="90000"/>
              </a:lnSpc>
            </a:pPr>
            <a:br>
              <a:rPr lang="en-US" sz="12000" b="1" dirty="0">
                <a:latin typeface="Calibri"/>
                <a:ea typeface="Calibri"/>
                <a:cs typeface="Calibri"/>
              </a:rPr>
            </a:br>
            <a:r>
              <a:rPr lang="en-US" sz="6600" b="1" dirty="0">
                <a:solidFill>
                  <a:schemeClr val="dk1"/>
                </a:solidFill>
                <a:latin typeface="Calibri"/>
                <a:ea typeface="Calibri"/>
                <a:cs typeface="Calibri"/>
                <a:sym typeface="Calibri"/>
              </a:rPr>
              <a:t>Impact</a:t>
            </a:r>
            <a:endParaRPr lang="en-US" sz="6600" b="1" dirty="0">
              <a:solidFill>
                <a:schemeClr val="dk1"/>
              </a:solidFill>
              <a:latin typeface="Calibri"/>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a16="http://schemas.microsoft.com/office/drawing/2014/main"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a16="http://schemas.microsoft.com/office/drawing/2014/main" id="{38A844F4-F871-493E-B2DB-E55D089AC80A}"/>
              </a:ext>
            </a:extLst>
          </p:cNvPr>
          <p:cNvSpPr txBox="1"/>
          <p:nvPr/>
        </p:nvSpPr>
        <p:spPr>
          <a:xfrm>
            <a:off x="2700643" y="361916"/>
            <a:ext cx="9097992" cy="54476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a:t>
            </a:r>
          </a:p>
          <a:p>
            <a:r>
              <a:rPr lang="en-US" sz="2400" dirty="0">
                <a:cs typeface="Calibri"/>
              </a:rPr>
              <a:t>At the end of each block, teachers assess children’s knowledge and understanding against specific criteria. Knowledge is revisited at the beginning of subsequent lessons through a spaced practice approach to support retention. </a:t>
            </a:r>
          </a:p>
          <a:p>
            <a:endParaRPr lang="en-US" sz="2800" b="1" dirty="0">
              <a:cs typeface="Calibri"/>
            </a:endParaRPr>
          </a:p>
          <a:p>
            <a:r>
              <a:rPr lang="en-US" sz="2800" b="1" dirty="0">
                <a:cs typeface="Calibri"/>
              </a:rPr>
              <a:t>Pupil book study</a:t>
            </a:r>
          </a:p>
          <a:p>
            <a:r>
              <a:rPr lang="en-US" sz="2400" dirty="0">
                <a:cs typeface="Calibri"/>
              </a:rPr>
              <a:t>Subject leaders undertake pupil observations to monitor the effectiveness of teaching and learning. This includes learning impact discussions with small groups of children using questioning to check and ensure vocabulary and knowledge has been learnt and understood. Subject leaders complete a report to inform teaching staff on areas of strength and those requiring improvement. This feedback informs future planning.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1494969-7668-4851-b818-1408f8ffed6b" xsi:nil="true"/>
    <lcf76f155ced4ddcb4097134ff3c332f xmlns="09fafca4-5d65-4675-8dad-8451999cb132">
      <Terms xmlns="http://schemas.microsoft.com/office/infopath/2007/PartnerControls"/>
    </lcf76f155ced4ddcb4097134ff3c332f>
    <s6e2 xmlns="09fafca4-5d65-4675-8dad-8451999cb13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80762BD2C4280469CFE5665FF4F9756" ma:contentTypeVersion="21" ma:contentTypeDescription="Create a new document." ma:contentTypeScope="" ma:versionID="50efc6784d4ecbf9fd4407764860f5f6">
  <xsd:schema xmlns:xsd="http://www.w3.org/2001/XMLSchema" xmlns:xs="http://www.w3.org/2001/XMLSchema" xmlns:p="http://schemas.microsoft.com/office/2006/metadata/properties" xmlns:ns2="09fafca4-5d65-4675-8dad-8451999cb132" xmlns:ns3="e1494969-7668-4851-b818-1408f8ffed6b" targetNamespace="http://schemas.microsoft.com/office/2006/metadata/properties" ma:root="true" ma:fieldsID="ac957ec94cfe7eb3f62754d88425dbeb" ns2:_="" ns3:_="">
    <xsd:import namespace="09fafca4-5d65-4675-8dad-8451999cb132"/>
    <xsd:import namespace="e1494969-7668-4851-b818-1408f8ffed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s6e2" minOccurs="0"/>
                <xsd:element ref="ns2:MediaLengthInSeconds"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fafca4-5d65-4675-8dad-8451999cb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s6e2" ma:index="20" nillable="true" ma:displayName="Text" ma:internalName="s6e2">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1494969-7668-4851-b818-1408f8ffed6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b4ba345-55c1-4d0c-9a46-9f8de95f27d8}" ma:internalName="TaxCatchAll" ma:showField="CatchAllData" ma:web="e1494969-7668-4851-b818-1408f8ffed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57A23C-C3AB-4899-8325-EB9460CB139D}">
  <ds:schemaRefs>
    <ds:schemaRef ds:uri="09fafca4-5d65-4675-8dad-8451999cb132"/>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e1494969-7668-4851-b818-1408f8ffed6b"/>
    <ds:schemaRef ds:uri="http://www.w3.org/XML/1998/namespace"/>
    <ds:schemaRef ds:uri="http://purl.org/dc/dcmitype/"/>
  </ds:schemaRefs>
</ds:datastoreItem>
</file>

<file path=customXml/itemProps2.xml><?xml version="1.0" encoding="utf-8"?>
<ds:datastoreItem xmlns:ds="http://schemas.openxmlformats.org/officeDocument/2006/customXml" ds:itemID="{687FAD3D-C0CA-4925-AB2D-27A90746EDF7}">
  <ds:schemaRefs>
    <ds:schemaRef ds:uri="http://schemas.microsoft.com/sharepoint/v3/contenttype/forms"/>
  </ds:schemaRefs>
</ds:datastoreItem>
</file>

<file path=customXml/itemProps3.xml><?xml version="1.0" encoding="utf-8"?>
<ds:datastoreItem xmlns:ds="http://schemas.openxmlformats.org/officeDocument/2006/customXml" ds:itemID="{5C8CA812-F444-4F81-9BC9-5424734106EA}">
  <ds:schemaRefs>
    <ds:schemaRef ds:uri="09fafca4-5d65-4675-8dad-8451999cb132"/>
    <ds:schemaRef ds:uri="e1494969-7668-4851-b818-1408f8ffed6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583</TotalTime>
  <Words>2905</Words>
  <Application>Microsoft Office PowerPoint</Application>
  <PresentationFormat>Widescreen</PresentationFormat>
  <Paragraphs>301</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  </vt:lpstr>
      <vt:lpstr>Physical Education</vt:lpstr>
      <vt:lpstr>Physical Education</vt:lpstr>
      <vt:lpstr>Physical Education</vt:lpstr>
      <vt:lpstr>Physical Education</vt:lpstr>
      <vt:lpstr>PowerPoint Presentation</vt:lpstr>
      <vt:lpstr>Year 1 &amp; 2 Overview</vt:lpstr>
      <vt:lpstr>Reception, Year 1 &amp; 2 Progression Map</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Fran Hart</dc:creator>
  <cp:lastModifiedBy>Daniel Youngs</cp:lastModifiedBy>
  <cp:revision>126</cp:revision>
  <cp:lastPrinted>2022-09-28T10:05:14Z</cp:lastPrinted>
  <dcterms:created xsi:type="dcterms:W3CDTF">2021-01-26T21:26:53Z</dcterms:created>
  <dcterms:modified xsi:type="dcterms:W3CDTF">2023-06-06T09:08:42Z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0x010100580762BD2C4280469CFE5665FF4F9756</vt:lpwstr>
  </property>
  <property fmtid="{D5CDD505-2E9C-101B-9397-08002B2CF9AE}" pid="3" name="MediaServiceImageTags">
    <vt:lpwstr/>
  </property>
</Properties>
</file>