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84" r:id="rId4"/>
  </p:sldMasterIdLst>
  <p:notesMasterIdLst>
    <p:notesMasterId r:id="rId17"/>
  </p:notesMasterIdLst>
  <p:handoutMasterIdLst>
    <p:handoutMasterId r:id="rId18"/>
  </p:handoutMasterIdLst>
  <p:sldIdLst>
    <p:sldId id="256" r:id="rId5"/>
    <p:sldId id="257" r:id="rId6"/>
    <p:sldId id="258" r:id="rId7"/>
    <p:sldId id="324" r:id="rId8"/>
    <p:sldId id="341" r:id="rId9"/>
    <p:sldId id="300" r:id="rId10"/>
    <p:sldId id="270" r:id="rId11"/>
    <p:sldId id="271" r:id="rId12"/>
    <p:sldId id="340" r:id="rId13"/>
    <p:sldId id="348" r:id="rId14"/>
    <p:sldId id="332" r:id="rId15"/>
    <p:sldId id="333" r:id="rId16"/>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8" roundtripDataSignature="AMtx7mgkybcRNci5vzFGHvr2R3gTAhQHC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1606"/>
    <a:srgbClr val="F92F1F"/>
    <a:srgbClr val="DC150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0AD2FB-3403-B0DE-5F9F-241686D02F7F}" v="15" dt="2024-11-19T09:09:12.299"/>
  </p1510:revLst>
</p1510:revInfo>
</file>

<file path=ppt/tableStyles.xml><?xml version="1.0" encoding="utf-8"?>
<a:tblStyleLst xmlns:a="http://schemas.openxmlformats.org/drawingml/2006/main" def="{B0B42A07-84C1-4659-B30F-697C2D0D7F8F}">
  <a:tblStyle styleId="{B0B42A07-84C1-4659-B30F-697C2D0D7F8F}"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6" d="100"/>
          <a:sy n="106" d="100"/>
        </p:scale>
        <p:origin x="75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63"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59"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8" Type="http://customschemas.google.com/relationships/presentationmetadata" Target="metadata"/><Relationship Id="rId5" Type="http://schemas.openxmlformats.org/officeDocument/2006/relationships/slide" Target="slides/slide1.xml"/><Relationship Id="rId15" Type="http://schemas.openxmlformats.org/officeDocument/2006/relationships/slide" Target="slides/slide11.xml"/><Relationship Id="rId61" Type="http://schemas.openxmlformats.org/officeDocument/2006/relationships/theme" Target="theme/theme1.xml"/><Relationship Id="rId10" Type="http://schemas.openxmlformats.org/officeDocument/2006/relationships/slide" Target="slides/slide6.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43B1695B-A9DF-428A-9524-FE3329F98B66}" type="datetimeFigureOut">
              <a:rPr lang="en-GB" smtClean="0"/>
              <a:t>22/10/2025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7A4342F-4042-4234-9F97-41D105858FBF}" type="slidenum">
              <a:rPr lang="en-GB" smtClean="0"/>
              <a:t>‹#›</a:t>
            </a:fld>
            <a:endParaRPr lang="en-GB"/>
          </a:p>
        </p:txBody>
      </p:sp>
    </p:spTree>
    <p:extLst>
      <p:ext uri="{BB962C8B-B14F-4D97-AF65-F5344CB8AC3E}">
        <p14:creationId xmlns:p14="http://schemas.microsoft.com/office/powerpoint/2010/main" val="23806081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344813257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30330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 name="Google Shape;93;p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17627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2919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56033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950604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0623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9" name="Google Shape;239;p1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981392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471142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407264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45869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43088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96728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48A87A34-81AB-432B-8DAE-1953F412C126}" type="datetimeFigureOut">
              <a:rPr lang="en-US" smtClean="0"/>
              <a:pPr/>
              <a:t>10/22/2025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838957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smtClean="0"/>
              <a:t>10/22/2025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271599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10/22/2025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4276526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8A87A34-81AB-432B-8DAE-1953F412C126}" type="datetimeFigureOut">
              <a:rPr lang="en-US" smtClean="0"/>
              <a:t>10/22/2025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48657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8A87A34-81AB-432B-8DAE-1953F412C126}" type="datetimeFigureOut">
              <a:rPr lang="en-US" smtClean="0"/>
              <a:t>10/22/2025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647575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8A87A34-81AB-432B-8DAE-1953F412C126}" type="datetimeFigureOut">
              <a:rPr lang="en-US" smtClean="0"/>
              <a:t>10/22/2025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953793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10/22/2025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42510662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10/22/2025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800822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10/22/2025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9721970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smtClean="0"/>
              <a:t>10/22/2025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296320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smtClean="0"/>
              <a:t>10/22/2025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5812401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10/22/2025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a:p>
        </p:txBody>
      </p:sp>
    </p:spTree>
    <p:extLst>
      <p:ext uri="{BB962C8B-B14F-4D97-AF65-F5344CB8AC3E}">
        <p14:creationId xmlns:p14="http://schemas.microsoft.com/office/powerpoint/2010/main" val="273545158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6" name="Google Shape;86;p1"/>
          <p:cNvSpPr/>
          <p:nvPr/>
        </p:nvSpPr>
        <p:spPr>
          <a:xfrm>
            <a:off x="0" y="0"/>
            <a:ext cx="2152357" cy="6858000"/>
          </a:xfrm>
          <a:prstGeom prst="rect">
            <a:avLst/>
          </a:prstGeom>
          <a:solidFill>
            <a:srgbClr val="DC1506"/>
          </a:solidFill>
          <a:ln w="12700" cap="flat" cmpd="sng">
            <a:solidFill>
              <a:schemeClr val="accent2">
                <a:lumMod val="60000"/>
                <a:lumOff val="40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8" name="Google Shape;88;p1"/>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sp>
        <p:nvSpPr>
          <p:cNvPr id="7" name="Title 6">
            <a:extLst>
              <a:ext uri="{FF2B5EF4-FFF2-40B4-BE49-F238E27FC236}">
                <a16:creationId xmlns:a16="http://schemas.microsoft.com/office/drawing/2014/main" id="{F4F5730E-852E-4AE3-A09B-543386252DB8}"/>
              </a:ext>
            </a:extLst>
          </p:cNvPr>
          <p:cNvSpPr>
            <a:spLocks noGrp="1"/>
          </p:cNvSpPr>
          <p:nvPr>
            <p:ph type="ctrTitle"/>
          </p:nvPr>
        </p:nvSpPr>
        <p:spPr>
          <a:xfrm>
            <a:off x="2487283" y="4472288"/>
            <a:ext cx="9144000" cy="2387600"/>
          </a:xfrm>
        </p:spPr>
        <p:txBody>
          <a:bodyPr>
            <a:normAutofit/>
          </a:bodyPr>
          <a:lstStyle/>
          <a:p>
            <a:br>
              <a:rPr lang="en-US"/>
            </a:br>
            <a:endParaRPr lang="en-US" sz="1400"/>
          </a:p>
          <a:p>
            <a:endParaRPr lang="en-US" sz="1400"/>
          </a:p>
        </p:txBody>
      </p:sp>
      <p:sp>
        <p:nvSpPr>
          <p:cNvPr id="8" name="Google Shape;96;p2">
            <a:extLst>
              <a:ext uri="{FF2B5EF4-FFF2-40B4-BE49-F238E27FC236}">
                <a16:creationId xmlns:a16="http://schemas.microsoft.com/office/drawing/2014/main" id="{CDCDB4F8-74F1-4CBC-8594-846C98F0C5D3}"/>
              </a:ext>
            </a:extLst>
          </p:cNvPr>
          <p:cNvSpPr txBox="1">
            <a:spLocks/>
          </p:cNvSpPr>
          <p:nvPr/>
        </p:nvSpPr>
        <p:spPr>
          <a:xfrm>
            <a:off x="2487283" y="3654533"/>
            <a:ext cx="9144000" cy="3587261"/>
          </a:xfrm>
          <a:prstGeom prst="rect">
            <a:avLst/>
          </a:prstGeom>
          <a:noFill/>
          <a:ln>
            <a:noFill/>
          </a:ln>
        </p:spPr>
        <p:txBody>
          <a:bodyPr spcFirstLastPara="1" wrap="square" lIns="91425" tIns="45700" rIns="91425" bIns="45700" anchor="b" anchorCtr="0">
            <a:norm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lang="en-US" sz="9600"/>
          </a:p>
          <a:p>
            <a:endParaRPr lang="en-US" sz="6400" b="1"/>
          </a:p>
          <a:p>
            <a:endParaRPr lang="en-US" sz="16600">
              <a:latin typeface="Sassoon Penpals Joined" panose="02000400000000000000" pitchFamily="50" charset="0"/>
            </a:endParaRPr>
          </a:p>
        </p:txBody>
      </p:sp>
      <p:pic>
        <p:nvPicPr>
          <p:cNvPr id="3" name="Picture 2"/>
          <p:cNvPicPr>
            <a:picLocks noChangeAspect="1"/>
          </p:cNvPicPr>
          <p:nvPr/>
        </p:nvPicPr>
        <p:blipFill>
          <a:blip r:embed="rId3"/>
          <a:stretch>
            <a:fillRect/>
          </a:stretch>
        </p:blipFill>
        <p:spPr>
          <a:xfrm>
            <a:off x="455017" y="325363"/>
            <a:ext cx="1285875" cy="638175"/>
          </a:xfrm>
          <a:prstGeom prst="rect">
            <a:avLst/>
          </a:prstGeom>
        </p:spPr>
      </p:pic>
      <p:sp>
        <p:nvSpPr>
          <p:cNvPr id="9" name="Google Shape;245;p15"/>
          <p:cNvSpPr txBox="1"/>
          <p:nvPr/>
        </p:nvSpPr>
        <p:spPr>
          <a:xfrm>
            <a:off x="2303750" y="834016"/>
            <a:ext cx="9172754" cy="4918015"/>
          </a:xfrm>
          <a:prstGeom prst="rect">
            <a:avLst/>
          </a:prstGeom>
          <a:noFill/>
          <a:ln>
            <a:noFill/>
          </a:ln>
        </p:spPr>
        <p:txBody>
          <a:bodyPr spcFirstLastPara="1" wrap="square" lIns="91425" tIns="45700" rIns="91425" bIns="45700" anchor="b" anchorCtr="0">
            <a:normAutofit fontScale="90000" lnSpcReduction="20000"/>
          </a:bodyPr>
          <a:lstStyle/>
          <a:p>
            <a:pPr algn="ctr">
              <a:lnSpc>
                <a:spcPct val="90000"/>
              </a:lnSpc>
            </a:pPr>
            <a:endParaRPr lang="en-US" sz="9600" b="1">
              <a:solidFill>
                <a:srgbClr val="FF0000"/>
              </a:solidFill>
              <a:latin typeface="Times New Roman"/>
              <a:cs typeface="Calibri"/>
            </a:endParaRPr>
          </a:p>
          <a:p>
            <a:pPr algn="ctr">
              <a:lnSpc>
                <a:spcPct val="90000"/>
              </a:lnSpc>
            </a:pPr>
            <a:endParaRPr lang="en-US" sz="9600" b="1">
              <a:solidFill>
                <a:srgbClr val="FF0000"/>
              </a:solidFill>
              <a:latin typeface="Times New Roman"/>
              <a:cs typeface="Calibri"/>
            </a:endParaRPr>
          </a:p>
          <a:p>
            <a:pPr algn="ctr">
              <a:lnSpc>
                <a:spcPct val="90000"/>
              </a:lnSpc>
            </a:pPr>
            <a:endParaRPr lang="en-US" sz="9600" b="1">
              <a:solidFill>
                <a:srgbClr val="FF0000"/>
              </a:solidFill>
              <a:latin typeface="Times New Roman"/>
              <a:cs typeface="Calibri"/>
            </a:endParaRPr>
          </a:p>
          <a:p>
            <a:pPr algn="ctr">
              <a:lnSpc>
                <a:spcPct val="90000"/>
              </a:lnSpc>
            </a:pPr>
            <a:endParaRPr lang="en-US" sz="9200" b="1">
              <a:solidFill>
                <a:srgbClr val="FF0000"/>
              </a:solidFill>
              <a:latin typeface="Calibri"/>
              <a:ea typeface="Calibri"/>
              <a:cs typeface="Calibri"/>
              <a:sym typeface="Calibri"/>
            </a:endParaRPr>
          </a:p>
          <a:p>
            <a:pPr algn="ctr">
              <a:lnSpc>
                <a:spcPct val="90000"/>
              </a:lnSpc>
            </a:pPr>
            <a:r>
              <a:rPr lang="en-US" sz="9600" b="1" dirty="0">
                <a:solidFill>
                  <a:schemeClr val="dk1"/>
                </a:solidFill>
                <a:latin typeface="Calibri"/>
                <a:ea typeface="Calibri"/>
                <a:cs typeface="Calibri"/>
              </a:rPr>
              <a:t>Computing</a:t>
            </a:r>
          </a:p>
          <a:p>
            <a:pPr algn="ctr">
              <a:lnSpc>
                <a:spcPct val="90000"/>
              </a:lnSpc>
            </a:pPr>
            <a:endParaRPr lang="en-US" sz="6600" b="1">
              <a:solidFill>
                <a:schemeClr val="dk1"/>
              </a:solidFill>
              <a:latin typeface="Calibri"/>
              <a:ea typeface="Calibri"/>
              <a:cs typeface="Calibri"/>
            </a:endParaRPr>
          </a:p>
          <a:p>
            <a:pPr algn="ctr">
              <a:lnSpc>
                <a:spcPct val="90000"/>
              </a:lnSpc>
            </a:pPr>
            <a:endParaRPr lang="en-US" sz="6600" b="1">
              <a:solidFill>
                <a:schemeClr val="dk1"/>
              </a:solidFill>
              <a:ea typeface="+mn-lt"/>
              <a:cs typeface="+mn-lt"/>
            </a:endParaRPr>
          </a:p>
          <a:p>
            <a:pPr>
              <a:lnSpc>
                <a:spcPct val="90000"/>
              </a:lnSpc>
            </a:pPr>
            <a:endParaRPr lang="en-US" sz="6600">
              <a:cs typeface="Calibri" panose="020F0502020204030204"/>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6" name="Google Shape;96;p2"/>
          <p:cNvSpPr txBox="1">
            <a:spLocks noGrp="1"/>
          </p:cNvSpPr>
          <p:nvPr>
            <p:ph type="ctrTitle"/>
          </p:nvPr>
        </p:nvSpPr>
        <p:spPr>
          <a:xfrm>
            <a:off x="2686292" y="229111"/>
            <a:ext cx="8971472" cy="1045397"/>
          </a:xfrm>
          <a:prstGeom prst="rect">
            <a:avLst/>
          </a:prstGeom>
          <a:noFill/>
          <a:ln>
            <a:noFill/>
          </a:ln>
        </p:spPr>
        <p:txBody>
          <a:bodyPr spcFirstLastPara="1" wrap="square" lIns="91425" tIns="45700" rIns="91425" bIns="45700" anchor="b" anchorCtr="0">
            <a:normAutofit/>
          </a:bodyPr>
          <a:lstStyle/>
          <a:p>
            <a:pPr>
              <a:spcBef>
                <a:spcPts val="0"/>
              </a:spcBef>
            </a:pPr>
            <a:r>
              <a:rPr lang="en-US" dirty="0">
                <a:solidFill>
                  <a:srgbClr val="FF0000"/>
                </a:solidFill>
                <a:latin typeface="Calibri"/>
                <a:cs typeface="Calibri"/>
              </a:rPr>
              <a:t>Computing </a:t>
            </a:r>
          </a:p>
        </p:txBody>
      </p:sp>
      <p:sp>
        <p:nvSpPr>
          <p:cNvPr id="101" name="Google Shape;101;p2"/>
          <p:cNvSpPr txBox="1">
            <a:spLocks noGrp="1"/>
          </p:cNvSpPr>
          <p:nvPr>
            <p:ph type="subTitle" idx="1"/>
          </p:nvPr>
        </p:nvSpPr>
        <p:spPr>
          <a:xfrm>
            <a:off x="2511122" y="1515979"/>
            <a:ext cx="9554805" cy="4860758"/>
          </a:xfrm>
          <a:prstGeom prst="rect">
            <a:avLst/>
          </a:prstGeom>
          <a:noFill/>
          <a:ln>
            <a:noFill/>
          </a:ln>
        </p:spPr>
        <p:txBody>
          <a:bodyPr spcFirstLastPara="1" wrap="square" lIns="91425" tIns="45700" rIns="91425" bIns="45700" anchor="t" anchorCtr="0">
            <a:noAutofit/>
          </a:bodyPr>
          <a:lstStyle/>
          <a:p>
            <a:pPr algn="l"/>
            <a:r>
              <a:rPr lang="en-US" dirty="0">
                <a:ea typeface="+mn-lt"/>
                <a:cs typeface="+mn-lt"/>
              </a:rPr>
              <a:t>At Springfield Infants School and Nursery we will ensure that our children are given the opportunity to engage in a range of computing experiences and which equips children to use computational thinking and creativity to understand and change the world through digital means. We aim to provide the children with the opportunity to gain the confidence and abilities to use Computing and Information Technology effectively in their learning through a cross curricular curriculum. We will enable the children to understand that computing has a purpose that is much wider than perceived and that in the future much of their lives; both socially and vocationally, will take place in a digital world.  We will equip the children with the skills of how to be a responsible online citizen and how to keep themselves safe in the online world. </a:t>
            </a:r>
            <a:endParaRPr lang="en-US" dirty="0"/>
          </a:p>
          <a:p>
            <a:pPr algn="just"/>
            <a:endParaRPr lang="en-US"/>
          </a:p>
        </p:txBody>
      </p:sp>
      <p:sp>
        <p:nvSpPr>
          <p:cNvPr id="9" name="Google Shape;86;p1">
            <a:extLst>
              <a:ext uri="{FF2B5EF4-FFF2-40B4-BE49-F238E27FC236}">
                <a16:creationId xmlns:a16="http://schemas.microsoft.com/office/drawing/2014/main" id="{4A8FB25F-9371-479B-9CC2-2A164654F418}"/>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 name="Google Shape;88;p1">
            <a:extLst>
              <a:ext uri="{FF2B5EF4-FFF2-40B4-BE49-F238E27FC236}">
                <a16:creationId xmlns:a16="http://schemas.microsoft.com/office/drawing/2014/main" id="{329414A7-93A6-4DE1-BF58-7B7D04797C35}"/>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a:bodyPr>
          <a:lstStyle/>
          <a:p>
            <a:pPr>
              <a:spcBef>
                <a:spcPts val="0"/>
              </a:spcBef>
            </a:pPr>
            <a:r>
              <a:rPr lang="en-US" sz="4400" b="1" dirty="0">
                <a:solidFill>
                  <a:srgbClr val="FF0000"/>
                </a:solidFill>
                <a:latin typeface="Calibri"/>
                <a:cs typeface="Calibri"/>
              </a:rPr>
              <a:t>Computing </a:t>
            </a:r>
          </a:p>
        </p:txBody>
      </p:sp>
      <p:sp>
        <p:nvSpPr>
          <p:cNvPr id="112" name="Google Shape;112;p3"/>
          <p:cNvSpPr txBox="1">
            <a:spLocks noGrp="1"/>
          </p:cNvSpPr>
          <p:nvPr>
            <p:ph type="subTitle" idx="1"/>
          </p:nvPr>
        </p:nvSpPr>
        <p:spPr>
          <a:xfrm>
            <a:off x="2381969" y="1061535"/>
            <a:ext cx="9727676" cy="5731195"/>
          </a:xfrm>
          <a:prstGeom prst="rect">
            <a:avLst/>
          </a:prstGeom>
          <a:noFill/>
          <a:ln>
            <a:noFill/>
          </a:ln>
        </p:spPr>
        <p:txBody>
          <a:bodyPr spcFirstLastPara="1" wrap="square" lIns="91425" tIns="45700" rIns="91425" bIns="45700" anchor="t" anchorCtr="0">
            <a:noAutofit/>
          </a:bodyPr>
          <a:lstStyle/>
          <a:p>
            <a:pPr algn="l">
              <a:buClr>
                <a:schemeClr val="dk1"/>
              </a:buClr>
            </a:pPr>
            <a:r>
              <a:rPr lang="en-US" sz="2800" b="1" dirty="0">
                <a:latin typeface="Calibri"/>
                <a:cs typeface="Calibri"/>
                <a:sym typeface="Arial"/>
              </a:rPr>
              <a:t>Aims </a:t>
            </a:r>
            <a:r>
              <a:rPr lang="en-US" sz="2800" b="1" i="0" dirty="0">
                <a:latin typeface="Calibri"/>
                <a:cs typeface="Calibri"/>
                <a:sym typeface="Arial"/>
              </a:rPr>
              <a:t>of </a:t>
            </a:r>
            <a:r>
              <a:rPr lang="en-US" sz="2800" b="1" dirty="0">
                <a:latin typeface="Calibri"/>
                <a:cs typeface="Calibri"/>
                <a:sym typeface="Arial"/>
              </a:rPr>
              <a:t>the Computing </a:t>
            </a:r>
            <a:r>
              <a:rPr lang="en-US" sz="2800" b="1" dirty="0">
                <a:solidFill>
                  <a:srgbClr val="FF0000"/>
                </a:solidFill>
                <a:latin typeface="Calibri"/>
                <a:cs typeface="Calibri"/>
                <a:sym typeface="Arial"/>
              </a:rPr>
              <a:t> </a:t>
            </a:r>
            <a:r>
              <a:rPr lang="en-US" sz="2800" b="1" dirty="0">
                <a:latin typeface="Calibri"/>
                <a:cs typeface="Calibri"/>
                <a:sym typeface="Arial"/>
              </a:rPr>
              <a:t>Curriculum</a:t>
            </a:r>
            <a:endParaRPr lang="en-US" sz="2800" dirty="0">
              <a:latin typeface="Calibri"/>
              <a:cs typeface="Calibri"/>
            </a:endParaRPr>
          </a:p>
          <a:p>
            <a:pPr algn="l"/>
            <a:r>
              <a:rPr lang="en-US" sz="2000" dirty="0">
                <a:latin typeface="Calibri"/>
                <a:ea typeface="Arial"/>
                <a:cs typeface="Calibri"/>
                <a:sym typeface="Arial"/>
              </a:rPr>
              <a:t>The national curriculum for</a:t>
            </a:r>
            <a:r>
              <a:rPr lang="en-US" sz="2000" dirty="0">
                <a:solidFill>
                  <a:srgbClr val="FF0000"/>
                </a:solidFill>
                <a:latin typeface="Calibri"/>
                <a:ea typeface="Arial"/>
                <a:cs typeface="Calibri"/>
                <a:sym typeface="Arial"/>
              </a:rPr>
              <a:t> </a:t>
            </a:r>
            <a:r>
              <a:rPr lang="en-US" sz="2000" dirty="0">
                <a:latin typeface="Calibri"/>
                <a:ea typeface="Arial"/>
                <a:cs typeface="Calibri"/>
                <a:sym typeface="Arial"/>
              </a:rPr>
              <a:t>computing</a:t>
            </a:r>
            <a:r>
              <a:rPr lang="en-US" sz="2000" dirty="0">
                <a:solidFill>
                  <a:srgbClr val="FF0000"/>
                </a:solidFill>
                <a:latin typeface="Calibri"/>
                <a:ea typeface="Arial"/>
                <a:cs typeface="Calibri"/>
                <a:sym typeface="Arial"/>
              </a:rPr>
              <a:t> </a:t>
            </a:r>
            <a:r>
              <a:rPr lang="en-US" sz="2000" dirty="0">
                <a:latin typeface="Calibri"/>
                <a:ea typeface="Arial"/>
                <a:cs typeface="Calibri"/>
                <a:sym typeface="Arial"/>
              </a:rPr>
              <a:t>aims </a:t>
            </a:r>
            <a:r>
              <a:rPr lang="en-US" sz="2000" b="0" i="0" u="none" strike="noStrike" cap="none" dirty="0">
                <a:latin typeface="Calibri"/>
                <a:ea typeface="Arial"/>
                <a:cs typeface="Calibri"/>
                <a:sym typeface="Arial"/>
              </a:rPr>
              <a:t>to</a:t>
            </a:r>
            <a:r>
              <a:rPr lang="en-US" sz="2000" dirty="0">
                <a:latin typeface="Calibri"/>
                <a:ea typeface="Arial"/>
                <a:cs typeface="Calibri"/>
                <a:sym typeface="Arial"/>
              </a:rPr>
              <a:t> ensure that all pupils</a:t>
            </a:r>
            <a:r>
              <a:rPr lang="en-US" sz="2000" b="0" i="0" u="none" strike="noStrike" cap="none" dirty="0">
                <a:latin typeface="Calibri"/>
                <a:ea typeface="Arial"/>
                <a:cs typeface="Calibri"/>
                <a:sym typeface="Arial"/>
              </a:rPr>
              <a:t>:</a:t>
            </a:r>
            <a:endParaRPr sz="2000" dirty="0">
              <a:latin typeface="Calibri"/>
              <a:cs typeface="Calibri"/>
            </a:endParaRPr>
          </a:p>
          <a:p>
            <a:pPr algn="l">
              <a:buFont typeface="Arial"/>
              <a:buChar char="•"/>
            </a:pPr>
            <a:r>
              <a:rPr lang="en-GB" sz="2000" dirty="0">
                <a:ea typeface="+mn-lt"/>
                <a:cs typeface="+mn-lt"/>
              </a:rPr>
              <a:t>can understand and apply the principles and concepts of computer science, including abstraction, logic, algorithms and data representation</a:t>
            </a:r>
            <a:endParaRPr lang="en-GB" sz="2000" dirty="0">
              <a:solidFill>
                <a:srgbClr val="FF0000"/>
              </a:solidFill>
              <a:cs typeface="Calibri"/>
            </a:endParaRPr>
          </a:p>
          <a:p>
            <a:pPr algn="l">
              <a:buFont typeface="Arial"/>
              <a:buChar char="•"/>
            </a:pPr>
            <a:r>
              <a:rPr lang="en-GB" sz="2000" dirty="0">
                <a:ea typeface="+mn-lt"/>
                <a:cs typeface="+mn-lt"/>
              </a:rPr>
              <a:t>can analyse problems in computational terms, and have repeated practical experience of writing computer programs in order to solve such problems</a:t>
            </a:r>
            <a:endParaRPr lang="en-GB" dirty="0"/>
          </a:p>
          <a:p>
            <a:pPr algn="l">
              <a:buFont typeface="Arial"/>
              <a:buChar char="•"/>
            </a:pPr>
            <a:r>
              <a:rPr lang="en-GB" sz="2000" dirty="0">
                <a:ea typeface="+mn-lt"/>
                <a:cs typeface="+mn-lt"/>
              </a:rPr>
              <a:t>can evaluate and apply information technology, including new or unfamiliar technologies, analytically to solve problems</a:t>
            </a:r>
            <a:endParaRPr lang="en-GB" dirty="0"/>
          </a:p>
          <a:p>
            <a:pPr algn="l">
              <a:buFont typeface="Arial"/>
              <a:buChar char="•"/>
            </a:pPr>
            <a:r>
              <a:rPr lang="en-GB" sz="2000" dirty="0">
                <a:ea typeface="+mn-lt"/>
                <a:cs typeface="+mn-lt"/>
              </a:rPr>
              <a:t>are responsible, competent, confident, and creative users of information and communication technology.</a:t>
            </a:r>
            <a:endParaRPr lang="en-GB" dirty="0"/>
          </a:p>
          <a:p>
            <a:pPr marL="285750" indent="-285750" algn="l">
              <a:buFont typeface="Arial"/>
              <a:buChar char="•"/>
            </a:pPr>
            <a:endParaRPr lang="en-GB" sz="2000" dirty="0">
              <a:solidFill>
                <a:srgbClr val="FF0000"/>
              </a:solidFill>
              <a:cs typeface="Calibri"/>
            </a:endParaRPr>
          </a:p>
          <a:p>
            <a:pPr algn="l">
              <a:lnSpc>
                <a:spcPct val="100000"/>
              </a:lnSpc>
              <a:spcBef>
                <a:spcPts val="0"/>
              </a:spcBef>
              <a:buSzPts val="2000"/>
            </a:pPr>
            <a:endParaRPr lang="en-US" b="1">
              <a:cs typeface="Arial"/>
            </a:endParaRPr>
          </a:p>
          <a:p>
            <a:pPr>
              <a:buClr>
                <a:schemeClr val="dk1"/>
              </a:buClr>
              <a:buSzPts val="2000"/>
            </a:pPr>
            <a:endParaRPr lang="en-US" sz="2000">
              <a:cs typeface="Calibri" panose="020F0502020204030204"/>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fontScale="90000"/>
          </a:bodyPr>
          <a:lstStyle/>
          <a:p>
            <a:pPr marL="0" lvl="0" indent="0" algn="ctr">
              <a:lnSpc>
                <a:spcPct val="90000"/>
              </a:lnSpc>
              <a:spcBef>
                <a:spcPts val="0"/>
              </a:spcBef>
              <a:spcAft>
                <a:spcPts val="0"/>
              </a:spcAft>
              <a:buNone/>
            </a:pPr>
            <a:r>
              <a:rPr lang="en-US" dirty="0">
                <a:solidFill>
                  <a:srgbClr val="FF0000"/>
                </a:solidFill>
                <a:latin typeface="Calibri"/>
                <a:cs typeface="Calibri"/>
              </a:rPr>
              <a:t>Computing</a:t>
            </a:r>
          </a:p>
        </p:txBody>
      </p:sp>
      <p:sp>
        <p:nvSpPr>
          <p:cNvPr id="112" name="Google Shape;112;p3"/>
          <p:cNvSpPr txBox="1">
            <a:spLocks noGrp="1"/>
          </p:cNvSpPr>
          <p:nvPr>
            <p:ph type="subTitle" idx="1"/>
          </p:nvPr>
        </p:nvSpPr>
        <p:spPr>
          <a:xfrm>
            <a:off x="2511122" y="689142"/>
            <a:ext cx="9296356" cy="6450062"/>
          </a:xfrm>
          <a:prstGeom prst="rect">
            <a:avLst/>
          </a:prstGeom>
          <a:noFill/>
          <a:ln>
            <a:noFill/>
          </a:ln>
        </p:spPr>
        <p:txBody>
          <a:bodyPr spcFirstLastPara="1" wrap="square" lIns="91425" tIns="45700" rIns="91425" bIns="45700" anchor="t" anchorCtr="0">
            <a:noAutofit/>
          </a:bodyPr>
          <a:lstStyle/>
          <a:p>
            <a:pPr marL="0" marR="0" lvl="0" indent="0" algn="l">
              <a:lnSpc>
                <a:spcPct val="100000"/>
              </a:lnSpc>
              <a:spcBef>
                <a:spcPts val="0"/>
              </a:spcBef>
              <a:spcAft>
                <a:spcPts val="0"/>
              </a:spcAft>
              <a:buSzPts val="2000"/>
            </a:pPr>
            <a:endParaRPr lang="en-US" b="1">
              <a:latin typeface="Calibri"/>
              <a:cs typeface="Arial"/>
            </a:endParaRPr>
          </a:p>
          <a:p>
            <a:pPr algn="l">
              <a:spcBef>
                <a:spcPts val="0"/>
              </a:spcBef>
            </a:pPr>
            <a:r>
              <a:rPr lang="en-US" sz="2800" b="1" dirty="0">
                <a:cs typeface="Calibri"/>
              </a:rPr>
              <a:t>Early Years</a:t>
            </a:r>
          </a:p>
          <a:p>
            <a:pPr algn="l">
              <a:spcBef>
                <a:spcPts val="0"/>
              </a:spcBef>
            </a:pPr>
            <a:endParaRPr lang="en-US" sz="2000">
              <a:cs typeface="Calibri"/>
            </a:endParaRPr>
          </a:p>
          <a:p>
            <a:pPr algn="l">
              <a:spcBef>
                <a:spcPts val="0"/>
              </a:spcBef>
            </a:pPr>
            <a:r>
              <a:rPr lang="en-US" dirty="0">
                <a:cs typeface="Calibri"/>
              </a:rPr>
              <a:t>In Early Years, computing</a:t>
            </a:r>
            <a:r>
              <a:rPr lang="en-US" dirty="0">
                <a:solidFill>
                  <a:srgbClr val="FF0000"/>
                </a:solidFill>
                <a:cs typeface="Calibri"/>
              </a:rPr>
              <a:t> </a:t>
            </a:r>
            <a:r>
              <a:rPr lang="en-US" dirty="0">
                <a:cs typeface="Calibri"/>
              </a:rPr>
              <a:t>is taught through understanding of the world: technology. Our curriculum is designed to provide children with regular opportunities to engage with the computing, enabling them to explore and play with a wide range of technology. Children are encouraged to do this by:</a:t>
            </a:r>
            <a:endParaRPr lang="en-US" sz="2000">
              <a:latin typeface="Sassoon Penpals Joined"/>
              <a:cs typeface="Calibri"/>
            </a:endParaRPr>
          </a:p>
          <a:p>
            <a:pPr marL="342900" indent="-342900" algn="l">
              <a:spcBef>
                <a:spcPts val="0"/>
              </a:spcBef>
              <a:buChar char="•"/>
            </a:pPr>
            <a:endParaRPr lang="en-US" sz="2000" dirty="0">
              <a:latin typeface="Sassoon Penpals Joined"/>
              <a:cs typeface="Calibri"/>
            </a:endParaRPr>
          </a:p>
          <a:p>
            <a:pPr marL="342900" indent="-342900" algn="l">
              <a:spcBef>
                <a:spcPts val="0"/>
              </a:spcBef>
              <a:buChar char="•"/>
            </a:pPr>
            <a:r>
              <a:rPr lang="en-US" sz="2000" dirty="0">
                <a:latin typeface="Sassoon Penpals Joined"/>
                <a:cs typeface="Calibri"/>
              </a:rPr>
              <a:t>being given opportunities to use </a:t>
            </a:r>
            <a:r>
              <a:rPr lang="en-US" sz="2000" dirty="0">
                <a:latin typeface="Sassoon Penpals Joined"/>
                <a:ea typeface="+mn-lt"/>
                <a:cs typeface="+mn-lt"/>
              </a:rPr>
              <a:t> ICT hardware to interact with age appropriate computer software</a:t>
            </a:r>
          </a:p>
          <a:p>
            <a:pPr marL="342900" indent="-342900" algn="l">
              <a:spcBef>
                <a:spcPts val="0"/>
              </a:spcBef>
              <a:buChar char="•"/>
            </a:pPr>
            <a:r>
              <a:rPr lang="en-US" sz="2000" dirty="0">
                <a:latin typeface="Sassoon Penpals Joined"/>
                <a:ea typeface="+mn-lt"/>
                <a:cs typeface="+mn-lt"/>
              </a:rPr>
              <a:t>accessing age appropriate technology to record videos and take pictures to record their own learning.</a:t>
            </a:r>
          </a:p>
          <a:p>
            <a:pPr marL="342900" indent="-342900" algn="l">
              <a:spcBef>
                <a:spcPts val="0"/>
              </a:spcBef>
              <a:buChar char="•"/>
            </a:pPr>
            <a:r>
              <a:rPr lang="en-US" sz="2000" dirty="0">
                <a:latin typeface="Sassoon Penpals Joined"/>
                <a:ea typeface="+mn-lt"/>
                <a:cs typeface="+mn-lt"/>
              </a:rPr>
              <a:t>develop digital literacy skills by being able to access, understand and interact with a range of technologies </a:t>
            </a:r>
            <a:endParaRPr lang="en-US" sz="2000">
              <a:latin typeface="Sassoon Penpals Joined"/>
              <a:ea typeface="+mn-lt"/>
              <a:cs typeface="+mn-lt"/>
            </a:endParaRPr>
          </a:p>
          <a:p>
            <a:pPr marL="342900" indent="-342900" algn="l">
              <a:spcBef>
                <a:spcPts val="0"/>
              </a:spcBef>
              <a:buChar char="•"/>
            </a:pPr>
            <a:r>
              <a:rPr lang="en-US" sz="2000" dirty="0">
                <a:latin typeface="Sassoon Penpals Joined"/>
                <a:ea typeface="+mn-lt"/>
                <a:cs typeface="+mn-lt"/>
              </a:rPr>
              <a:t>using the internet with adult supervision to find and retrieve information of interest to them.</a:t>
            </a:r>
            <a:endParaRPr lang="en-US" sz="2000" dirty="0">
              <a:latin typeface="Sassoon Penpals Joined"/>
              <a:cs typeface="Calibri"/>
            </a:endParaRPr>
          </a:p>
          <a:p>
            <a:pPr marL="342900" indent="-342900" algn="l">
              <a:spcBef>
                <a:spcPts val="0"/>
              </a:spcBef>
              <a:buFont typeface="Arial" panose="020B0604020202020204" pitchFamily="34" charset="0"/>
              <a:buChar char="•"/>
            </a:pPr>
            <a:endParaRPr lang="en-US">
              <a:cs typeface="Calibri"/>
            </a:endParaRPr>
          </a:p>
          <a:p>
            <a:pPr marL="342900" indent="-342900" algn="l">
              <a:spcBef>
                <a:spcPts val="0"/>
              </a:spcBef>
              <a:buFont typeface="Arial" panose="020B0604020202020204" pitchFamily="34" charset="0"/>
              <a:buChar char="•"/>
            </a:pPr>
            <a:endParaRPr lang="en-US">
              <a:cs typeface="Calibri"/>
            </a:endParaRPr>
          </a:p>
          <a:p>
            <a:pPr marL="342900" indent="-342900" algn="l">
              <a:spcBef>
                <a:spcPts val="0"/>
              </a:spcBef>
              <a:buFont typeface="Arial" panose="020B0604020202020204" pitchFamily="34" charset="0"/>
              <a:buChar char="•"/>
            </a:pPr>
            <a:endParaRPr lang="en-US">
              <a:cs typeface="Calibri"/>
            </a:endParaRPr>
          </a:p>
          <a:p>
            <a:pPr marL="342900" indent="-342900" algn="l">
              <a:spcBef>
                <a:spcPts val="0"/>
              </a:spcBef>
              <a:buFont typeface="Arial" panose="020B0604020202020204" pitchFamily="34" charset="0"/>
              <a:buChar char="•"/>
            </a:pPr>
            <a:endParaRPr lang="en-US">
              <a:cs typeface="Calibri"/>
            </a:endParaRPr>
          </a:p>
          <a:p>
            <a:pPr algn="l">
              <a:spcBef>
                <a:spcPts val="0"/>
              </a:spcBef>
            </a:pPr>
            <a:endParaRPr lang="en-US" sz="2000" i="1">
              <a:cs typeface="Calibri"/>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2020405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Google Shape;145;p6"/>
          <p:cNvSpPr txBox="1">
            <a:spLocks noGrp="1"/>
          </p:cNvSpPr>
          <p:nvPr>
            <p:ph type="subTitle" idx="1"/>
          </p:nvPr>
        </p:nvSpPr>
        <p:spPr>
          <a:xfrm>
            <a:off x="2470047" y="392022"/>
            <a:ext cx="9310392" cy="6191657"/>
          </a:xfrm>
          <a:prstGeom prst="rect">
            <a:avLst/>
          </a:prstGeom>
          <a:noFill/>
          <a:ln>
            <a:noFill/>
          </a:ln>
        </p:spPr>
        <p:txBody>
          <a:bodyPr spcFirstLastPara="1" wrap="square" lIns="91425" tIns="45700" rIns="91425" bIns="45700" anchor="t" anchorCtr="0">
            <a:normAutofit/>
          </a:bodyPr>
          <a:lstStyle/>
          <a:p>
            <a:pPr marL="0" indent="0" algn="l">
              <a:spcBef>
                <a:spcPts val="0"/>
              </a:spcBef>
            </a:pPr>
            <a:r>
              <a:rPr lang="en-US" sz="2800" b="1" u="sng" dirty="0">
                <a:latin typeface="Calibri"/>
                <a:cs typeface="Calibri"/>
              </a:rPr>
              <a:t>Spaced Retrieval Practice Approach </a:t>
            </a:r>
            <a:endParaRPr lang="en-US" sz="3600" b="1" u="sng" dirty="0">
              <a:latin typeface="Calibri"/>
              <a:cs typeface="Calibri"/>
            </a:endParaRPr>
          </a:p>
          <a:p>
            <a:pPr marL="0" indent="0" algn="l">
              <a:spcBef>
                <a:spcPts val="0"/>
              </a:spcBef>
            </a:pPr>
            <a:endParaRPr lang="en-US" sz="2800" b="1">
              <a:latin typeface="Calibri" panose="020F0502020204030204" pitchFamily="34" charset="0"/>
              <a:cs typeface="Calibri" panose="020F0502020204030204" pitchFamily="34" charset="0"/>
            </a:endParaRPr>
          </a:p>
          <a:p>
            <a:pPr algn="l">
              <a:spcBef>
                <a:spcPts val="0"/>
              </a:spcBef>
            </a:pPr>
            <a:endParaRPr lang="en-US" sz="2800">
              <a:latin typeface="Calibri" panose="020F0502020204030204" pitchFamily="34" charset="0"/>
              <a:cs typeface="Calibri" panose="020F0502020204030204" pitchFamily="34" charset="0"/>
            </a:endParaRPr>
          </a:p>
          <a:p>
            <a:pPr algn="l">
              <a:spcBef>
                <a:spcPts val="0"/>
              </a:spcBef>
            </a:pPr>
            <a:r>
              <a:rPr lang="en-US" dirty="0">
                <a:latin typeface="Calibri"/>
                <a:cs typeface="Calibri"/>
              </a:rPr>
              <a:t>Our computing curriculum is delivered through a series of modules which are deliberately spaced throughout the academic year with opportunities to introduce and revisit key concepts.  This approach enables staff to deepen pupil understanding and embed learning. </a:t>
            </a:r>
          </a:p>
          <a:p>
            <a:pPr algn="l">
              <a:spcBef>
                <a:spcPts val="0"/>
              </a:spcBef>
            </a:pPr>
            <a:endParaRPr lang="en-US">
              <a:latin typeface="Calibri" panose="020F0502020204030204" pitchFamily="34" charset="0"/>
              <a:cs typeface="Calibri" panose="020F0502020204030204" pitchFamily="34" charset="0"/>
            </a:endParaRPr>
          </a:p>
          <a:p>
            <a:pPr algn="l">
              <a:spcBef>
                <a:spcPts val="0"/>
              </a:spcBef>
            </a:pPr>
            <a:endParaRPr lang="en-GB" dirty="0">
              <a:latin typeface="Calibri" panose="020F0502020204030204" pitchFamily="34" charset="0"/>
              <a:cs typeface="Calibri" panose="020F0502020204030204" pitchFamily="34" charset="0"/>
            </a:endParaRPr>
          </a:p>
        </p:txBody>
      </p:sp>
      <p:sp>
        <p:nvSpPr>
          <p:cNvPr id="7" name="Google Shape;86;p1">
            <a:extLst>
              <a:ext uri="{FF2B5EF4-FFF2-40B4-BE49-F238E27FC236}">
                <a16:creationId xmlns:a16="http://schemas.microsoft.com/office/drawing/2014/main" id="{29A7F84E-39F4-4220-9960-B704231C03F4}"/>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36E1172D-EB59-4D19-BFDF-60B6D44E171C}"/>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11" name="Picture 10"/>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0342287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txBox="1">
            <a:spLocks noGrp="1"/>
          </p:cNvSpPr>
          <p:nvPr>
            <p:ph type="ctrTitle"/>
          </p:nvPr>
        </p:nvSpPr>
        <p:spPr>
          <a:xfrm>
            <a:off x="2551482" y="-158449"/>
            <a:ext cx="9144000" cy="1383021"/>
          </a:xfrm>
          <a:prstGeom prst="rect">
            <a:avLst/>
          </a:prstGeom>
          <a:noFill/>
          <a:ln>
            <a:noFill/>
          </a:ln>
        </p:spPr>
        <p:txBody>
          <a:bodyPr spcFirstLastPara="1" wrap="square" lIns="91425" tIns="45700" rIns="91425" bIns="45700" anchor="b" anchorCtr="0">
            <a:normAutofit/>
          </a:bodyPr>
          <a:lstStyle/>
          <a:p>
            <a:pPr>
              <a:buSzPts val="4000"/>
            </a:pPr>
            <a:r>
              <a:rPr lang="en-US" sz="4000" b="1">
                <a:solidFill>
                  <a:srgbClr val="FF0000"/>
                </a:solidFill>
                <a:latin typeface="Calibri"/>
                <a:ea typeface="Calibri"/>
                <a:cs typeface="Calibri"/>
                <a:sym typeface="Calibri"/>
              </a:rPr>
              <a:t>Year </a:t>
            </a:r>
            <a:r>
              <a:rPr lang="en-US" sz="4000" b="1">
                <a:solidFill>
                  <a:srgbClr val="FF0000"/>
                </a:solidFill>
                <a:latin typeface="Calibri"/>
                <a:cs typeface="Calibri"/>
              </a:rPr>
              <a:t>1 &amp; 2 Overview</a:t>
            </a:r>
            <a:endParaRPr lang="en-US" sz="4000">
              <a:solidFill>
                <a:srgbClr val="FF0000"/>
              </a:solidFill>
              <a:latin typeface="Calibri"/>
              <a:ea typeface="Calibri"/>
              <a:cs typeface="Calibri"/>
            </a:endParaRPr>
          </a:p>
        </p:txBody>
      </p:sp>
      <p:sp>
        <p:nvSpPr>
          <p:cNvPr id="10" name="Google Shape;86;p1">
            <a:extLst>
              <a:ext uri="{FF2B5EF4-FFF2-40B4-BE49-F238E27FC236}">
                <a16:creationId xmlns:a16="http://schemas.microsoft.com/office/drawing/2014/main" id="{D30D5D6B-AA64-4E1F-9A6B-E97118E3ACC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05C52427-0003-42CB-8075-C85B570035F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pic>
        <p:nvPicPr>
          <p:cNvPr id="2" name="Picture 1" descr="A screenshot of a diagram&#10;&#10;Description automatically generated">
            <a:extLst>
              <a:ext uri="{FF2B5EF4-FFF2-40B4-BE49-F238E27FC236}">
                <a16:creationId xmlns:a16="http://schemas.microsoft.com/office/drawing/2014/main" id="{694FB774-F5BD-9457-3F6A-D926B88AAF8B}"/>
              </a:ext>
            </a:extLst>
          </p:cNvPr>
          <p:cNvPicPr>
            <a:picLocks noChangeAspect="1"/>
          </p:cNvPicPr>
          <p:nvPr/>
        </p:nvPicPr>
        <p:blipFill>
          <a:blip r:embed="rId4"/>
          <a:stretch>
            <a:fillRect/>
          </a:stretch>
        </p:blipFill>
        <p:spPr>
          <a:xfrm>
            <a:off x="2547938" y="1228725"/>
            <a:ext cx="9401175" cy="2419350"/>
          </a:xfrm>
          <a:prstGeom prst="rect">
            <a:avLst/>
          </a:prstGeom>
        </p:spPr>
      </p:pic>
      <p:pic>
        <p:nvPicPr>
          <p:cNvPr id="4" name="Picture 3" descr="A blue rectangular box with black text&#10;&#10;Description automatically generated">
            <a:extLst>
              <a:ext uri="{FF2B5EF4-FFF2-40B4-BE49-F238E27FC236}">
                <a16:creationId xmlns:a16="http://schemas.microsoft.com/office/drawing/2014/main" id="{367BA294-0E85-461D-6FC8-6318D2686921}"/>
              </a:ext>
            </a:extLst>
          </p:cNvPr>
          <p:cNvPicPr>
            <a:picLocks noChangeAspect="1"/>
          </p:cNvPicPr>
          <p:nvPr/>
        </p:nvPicPr>
        <p:blipFill>
          <a:blip r:embed="rId5"/>
          <a:stretch>
            <a:fillRect/>
          </a:stretch>
        </p:blipFill>
        <p:spPr>
          <a:xfrm>
            <a:off x="2862263" y="3714750"/>
            <a:ext cx="8524875" cy="2933700"/>
          </a:xfrm>
          <a:prstGeom prst="rect">
            <a:avLst/>
          </a:prstGeom>
        </p:spPr>
      </p:pic>
    </p:spTree>
    <p:extLst>
      <p:ext uri="{BB962C8B-B14F-4D97-AF65-F5344CB8AC3E}">
        <p14:creationId xmlns:p14="http://schemas.microsoft.com/office/powerpoint/2010/main" val="10427975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5"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r>
              <a:rPr lang="en-US" sz="9200" b="1" dirty="0">
                <a:solidFill>
                  <a:srgbClr val="FF0000"/>
                </a:solidFill>
                <a:latin typeface="Calibri"/>
                <a:ea typeface="Calibri"/>
                <a:cs typeface="Calibri"/>
              </a:rPr>
              <a:t>Computing</a:t>
            </a:r>
          </a:p>
          <a:p>
            <a:pPr algn="ctr">
              <a:lnSpc>
                <a:spcPct val="90000"/>
              </a:lnSpc>
            </a:pPr>
            <a:br>
              <a:rPr lang="en-US" sz="12000" b="1" dirty="0">
                <a:latin typeface="Calibri"/>
                <a:ea typeface="Calibri"/>
                <a:cs typeface="Calibri"/>
              </a:rPr>
            </a:br>
            <a:r>
              <a:rPr lang="en-US" sz="6600" b="1" dirty="0">
                <a:solidFill>
                  <a:schemeClr val="dk1"/>
                </a:solidFill>
                <a:latin typeface="Calibri"/>
                <a:ea typeface="Calibri"/>
                <a:cs typeface="Calibri"/>
                <a:sym typeface="Calibri"/>
              </a:rPr>
              <a:t>Implementation</a:t>
            </a:r>
            <a:endParaRPr lang="en-US" sz="6600" b="1" dirty="0">
              <a:solidFill>
                <a:schemeClr val="dk1"/>
              </a:solidFill>
              <a:latin typeface="Calibri"/>
              <a:ea typeface="Calibri"/>
              <a:cs typeface="Calibri"/>
            </a:endParaRPr>
          </a:p>
        </p:txBody>
      </p:sp>
      <p:sp>
        <p:nvSpPr>
          <p:cNvPr id="8" name="Google Shape;86;p1">
            <a:extLst>
              <a:ext uri="{FF2B5EF4-FFF2-40B4-BE49-F238E27FC236}">
                <a16:creationId xmlns:a16="http://schemas.microsoft.com/office/drawing/2014/main" id="{67182A32-80EE-4D4C-A6B0-02525D200177}"/>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9" name="Google Shape;88;p1">
            <a:extLst>
              <a:ext uri="{FF2B5EF4-FFF2-40B4-BE49-F238E27FC236}">
                <a16:creationId xmlns:a16="http://schemas.microsoft.com/office/drawing/2014/main" id="{8CFFBD99-CF48-4A97-B488-92165E9A8A6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pic>
        <p:nvPicPr>
          <p:cNvPr id="7" name="Picture 6"/>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2" name="Rectangle 1">
            <a:extLst>
              <a:ext uri="{FF2B5EF4-FFF2-40B4-BE49-F238E27FC236}">
                <a16:creationId xmlns:a16="http://schemas.microsoft.com/office/drawing/2014/main" id="{1A170186-88E1-408C-AAE6-48F2472C21F5}"/>
              </a:ext>
            </a:extLst>
          </p:cNvPr>
          <p:cNvSpPr/>
          <p:nvPr/>
        </p:nvSpPr>
        <p:spPr>
          <a:xfrm>
            <a:off x="2383352" y="181957"/>
            <a:ext cx="9613998" cy="4708981"/>
          </a:xfrm>
          <a:prstGeom prst="rect">
            <a:avLst/>
          </a:prstGeom>
        </p:spPr>
        <p:txBody>
          <a:bodyPr wrap="square" lIns="91440" tIns="45720" rIns="91440" bIns="45720" anchor="t">
            <a:spAutoFit/>
          </a:bodyPr>
          <a:lstStyle/>
          <a:p>
            <a:r>
              <a:rPr lang="en-GB" sz="3000" b="1" u="sng" dirty="0">
                <a:latin typeface="Calibri"/>
                <a:cs typeface="Calibri"/>
              </a:rPr>
              <a:t>How do we teach computing?</a:t>
            </a:r>
            <a:endParaRPr lang="en-US" dirty="0">
              <a:latin typeface="Calibri"/>
              <a:cs typeface="Calibri"/>
            </a:endParaRPr>
          </a:p>
          <a:p>
            <a:endParaRPr lang="en-GB" sz="3000">
              <a:latin typeface="Calibri" panose="020F0502020204030204" pitchFamily="34" charset="0"/>
              <a:cs typeface="Calibri" panose="020F0502020204030204" pitchFamily="34" charset="0"/>
            </a:endParaRPr>
          </a:p>
          <a:p>
            <a:r>
              <a:rPr lang="en-GB" sz="2400" dirty="0">
                <a:latin typeface="Calibri"/>
                <a:cs typeface="Calibri"/>
              </a:rPr>
              <a:t>At Springfield Infant School and Nursery, </a:t>
            </a:r>
            <a:r>
              <a:rPr lang="en-GB" sz="2400" dirty="0">
                <a:solidFill>
                  <a:srgbClr val="000000"/>
                </a:solidFill>
                <a:latin typeface="Calibri"/>
                <a:cs typeface="Calibri"/>
              </a:rPr>
              <a:t>computing</a:t>
            </a:r>
            <a:r>
              <a:rPr lang="en-GB" sz="2400" dirty="0">
                <a:solidFill>
                  <a:srgbClr val="FF0000"/>
                </a:solidFill>
                <a:latin typeface="Calibri"/>
                <a:cs typeface="Calibri"/>
              </a:rPr>
              <a:t> </a:t>
            </a:r>
            <a:r>
              <a:rPr lang="en-GB" sz="2400" dirty="0">
                <a:latin typeface="Calibri"/>
                <a:cs typeface="Calibri"/>
              </a:rPr>
              <a:t>is taught across each year group in modules that enable pupils to study in depth key </a:t>
            </a:r>
            <a:r>
              <a:rPr lang="en-GB" sz="2400" dirty="0">
                <a:solidFill>
                  <a:srgbClr val="000000"/>
                </a:solidFill>
                <a:latin typeface="Calibri"/>
                <a:cs typeface="Calibri"/>
              </a:rPr>
              <a:t>computing</a:t>
            </a:r>
            <a:r>
              <a:rPr lang="en-GB" sz="2400" dirty="0">
                <a:solidFill>
                  <a:srgbClr val="FF0000"/>
                </a:solidFill>
                <a:latin typeface="Calibri"/>
                <a:cs typeface="Calibri"/>
              </a:rPr>
              <a:t> </a:t>
            </a:r>
            <a:r>
              <a:rPr lang="en-GB" sz="2400" dirty="0">
                <a:latin typeface="Calibri"/>
                <a:cs typeface="Calibri"/>
              </a:rPr>
              <a:t>understanding, skills and vocabulary. Each module aims to activate and build upon prior learning, including EYFS, to ensure better cognition and retention. Each module is carefully sequenced to enable pupils to purposefully layer learning from previous sessions to facilitate the acquisition and retention of key </a:t>
            </a:r>
            <a:r>
              <a:rPr lang="en-GB" sz="2400" dirty="0">
                <a:solidFill>
                  <a:srgbClr val="000000"/>
                </a:solidFill>
                <a:latin typeface="Calibri"/>
                <a:cs typeface="Calibri"/>
              </a:rPr>
              <a:t>computing</a:t>
            </a:r>
            <a:r>
              <a:rPr lang="en-GB" sz="2400" dirty="0">
                <a:solidFill>
                  <a:srgbClr val="FF0000"/>
                </a:solidFill>
                <a:latin typeface="Calibri"/>
                <a:cs typeface="Calibri"/>
              </a:rPr>
              <a:t> </a:t>
            </a:r>
            <a:r>
              <a:rPr lang="en-GB" sz="2400" dirty="0">
                <a:latin typeface="Calibri"/>
                <a:cs typeface="Calibri"/>
              </a:rPr>
              <a:t>knowledge. Each module is revisited either later in the year or in the following year as part of a spaced retrieval practice method to ensure pupils retain key knowledge and information. </a:t>
            </a:r>
          </a:p>
        </p:txBody>
      </p:sp>
      <p:pic>
        <p:nvPicPr>
          <p:cNvPr id="6" name="Picture 5"/>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
        <p:nvSpPr>
          <p:cNvPr id="3" name="Google Shape;88;p1">
            <a:extLst>
              <a:ext uri="{FF2B5EF4-FFF2-40B4-BE49-F238E27FC236}">
                <a16:creationId xmlns:a16="http://schemas.microsoft.com/office/drawing/2014/main" id="{B18823BC-265A-9783-5955-7F9563931954}"/>
              </a:ext>
            </a:extLst>
          </p:cNvPr>
          <p:cNvSpPr txBox="1"/>
          <p:nvPr/>
        </p:nvSpPr>
        <p:spPr>
          <a:xfrm rot="162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pic>
        <p:nvPicPr>
          <p:cNvPr id="8" name="Picture 10" descr="Table&#10;&#10;Description automatically generated">
            <a:extLst>
              <a:ext uri="{FF2B5EF4-FFF2-40B4-BE49-F238E27FC236}">
                <a16:creationId xmlns:a16="http://schemas.microsoft.com/office/drawing/2014/main" id="{3A778A3A-221A-8832-EA80-C275198BC75B}"/>
              </a:ext>
            </a:extLst>
          </p:cNvPr>
          <p:cNvPicPr>
            <a:picLocks noChangeAspect="1"/>
          </p:cNvPicPr>
          <p:nvPr/>
        </p:nvPicPr>
        <p:blipFill>
          <a:blip r:embed="rId4"/>
          <a:stretch>
            <a:fillRect/>
          </a:stretch>
        </p:blipFill>
        <p:spPr>
          <a:xfrm>
            <a:off x="2452777" y="467762"/>
            <a:ext cx="9198633" cy="5376135"/>
          </a:xfrm>
          <a:prstGeom prst="rect">
            <a:avLst/>
          </a:prstGeom>
        </p:spPr>
      </p:pic>
    </p:spTree>
    <p:extLst>
      <p:ext uri="{BB962C8B-B14F-4D97-AF65-F5344CB8AC3E}">
        <p14:creationId xmlns:p14="http://schemas.microsoft.com/office/powerpoint/2010/main" val="15219349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12" name="Google Shape;112;p3"/>
          <p:cNvSpPr txBox="1">
            <a:spLocks noGrp="1"/>
          </p:cNvSpPr>
          <p:nvPr>
            <p:ph type="subTitle" idx="1"/>
          </p:nvPr>
        </p:nvSpPr>
        <p:spPr>
          <a:xfrm>
            <a:off x="2381969" y="1061535"/>
            <a:ext cx="9727676" cy="5731195"/>
          </a:xfrm>
          <a:prstGeom prst="rect">
            <a:avLst/>
          </a:prstGeom>
          <a:noFill/>
          <a:ln>
            <a:noFill/>
          </a:ln>
        </p:spPr>
        <p:txBody>
          <a:bodyPr spcFirstLastPara="1" wrap="square" lIns="91425" tIns="45700" rIns="91425" bIns="45700" anchor="t" anchorCtr="0">
            <a:noAutofit/>
          </a:bodyPr>
          <a:lstStyle/>
          <a:p>
            <a:pPr marR="0" lvl="0" algn="l" rtl="0">
              <a:lnSpc>
                <a:spcPct val="100000"/>
              </a:lnSpc>
              <a:spcBef>
                <a:spcPts val="0"/>
              </a:spcBef>
              <a:spcAft>
                <a:spcPts val="0"/>
              </a:spcAft>
              <a:buSzPts val="2000"/>
              <a:buFont typeface="Arial" panose="020B0604020202020204" pitchFamily="34" charset="0"/>
              <a:buNone/>
            </a:pPr>
            <a:endParaRPr lang="en-US" b="1">
              <a:cs typeface="Arial"/>
            </a:endParaRPr>
          </a:p>
          <a:p>
            <a:pPr algn="l">
              <a:lnSpc>
                <a:spcPct val="100000"/>
              </a:lnSpc>
              <a:spcBef>
                <a:spcPts val="0"/>
              </a:spcBef>
              <a:buSzPts val="2000"/>
            </a:pPr>
            <a:endParaRPr lang="en-US" sz="2000">
              <a:cs typeface="Calibri" panose="020F0502020204030204"/>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
        <p:nvSpPr>
          <p:cNvPr id="3" name="Google Shape;88;p1">
            <a:extLst>
              <a:ext uri="{FF2B5EF4-FFF2-40B4-BE49-F238E27FC236}">
                <a16:creationId xmlns:a16="http://schemas.microsoft.com/office/drawing/2014/main" id="{B18823BC-265A-9783-5955-7F9563931954}"/>
              </a:ext>
            </a:extLst>
          </p:cNvPr>
          <p:cNvSpPr txBox="1"/>
          <p:nvPr/>
        </p:nvSpPr>
        <p:spPr>
          <a:xfrm rot="162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5" name="Title 4">
            <a:extLst>
              <a:ext uri="{FF2B5EF4-FFF2-40B4-BE49-F238E27FC236}">
                <a16:creationId xmlns:a16="http://schemas.microsoft.com/office/drawing/2014/main" id="{B5A0F78B-076F-63EB-936F-FF26E41D77EF}"/>
              </a:ext>
            </a:extLst>
          </p:cNvPr>
          <p:cNvSpPr>
            <a:spLocks noGrp="1"/>
          </p:cNvSpPr>
          <p:nvPr>
            <p:ph type="ctrTitle"/>
          </p:nvPr>
        </p:nvSpPr>
        <p:spPr/>
        <p:txBody>
          <a:bodyPr/>
          <a:lstStyle/>
          <a:p>
            <a:endParaRPr lang="en-US"/>
          </a:p>
        </p:txBody>
      </p:sp>
      <p:pic>
        <p:nvPicPr>
          <p:cNvPr id="6" name="Picture 6" descr="Table&#10;&#10;Description automatically generated">
            <a:extLst>
              <a:ext uri="{FF2B5EF4-FFF2-40B4-BE49-F238E27FC236}">
                <a16:creationId xmlns:a16="http://schemas.microsoft.com/office/drawing/2014/main" id="{E22CA3DE-8F2B-B0B1-03FC-C98EE1BAEEDF}"/>
              </a:ext>
            </a:extLst>
          </p:cNvPr>
          <p:cNvPicPr>
            <a:picLocks noChangeAspect="1"/>
          </p:cNvPicPr>
          <p:nvPr/>
        </p:nvPicPr>
        <p:blipFill>
          <a:blip r:embed="rId4"/>
          <a:stretch>
            <a:fillRect/>
          </a:stretch>
        </p:blipFill>
        <p:spPr>
          <a:xfrm>
            <a:off x="2783457" y="479370"/>
            <a:ext cx="8695426" cy="5712354"/>
          </a:xfrm>
          <a:prstGeom prst="rect">
            <a:avLst/>
          </a:prstGeom>
        </p:spPr>
      </p:pic>
    </p:spTree>
    <p:extLst>
      <p:ext uri="{BB962C8B-B14F-4D97-AF65-F5344CB8AC3E}">
        <p14:creationId xmlns:p14="http://schemas.microsoft.com/office/powerpoint/2010/main" val="38155016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p>
        </p:txBody>
      </p:sp>
      <p:sp>
        <p:nvSpPr>
          <p:cNvPr id="3" name="TextBox 2">
            <a:extLst>
              <a:ext uri="{FF2B5EF4-FFF2-40B4-BE49-F238E27FC236}">
                <a16:creationId xmlns:a16="http://schemas.microsoft.com/office/drawing/2014/main" id="{CC9FD419-9CB3-4F0A-959D-D31FBB4530D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a:cs typeface="Calibri Light"/>
            </a:endParaRPr>
          </a:p>
        </p:txBody>
      </p:sp>
      <p:sp>
        <p:nvSpPr>
          <p:cNvPr id="11"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r>
              <a:rPr lang="en-US" sz="9200" b="1" dirty="0">
                <a:solidFill>
                  <a:srgbClr val="FF0000"/>
                </a:solidFill>
                <a:latin typeface="Calibri"/>
                <a:ea typeface="Calibri"/>
                <a:cs typeface="Calibri"/>
              </a:rPr>
              <a:t>Computing</a:t>
            </a:r>
          </a:p>
          <a:p>
            <a:pPr algn="ctr">
              <a:lnSpc>
                <a:spcPct val="90000"/>
              </a:lnSpc>
            </a:pPr>
            <a:br>
              <a:rPr lang="en-US" sz="12000" b="1" dirty="0">
                <a:latin typeface="Calibri"/>
                <a:ea typeface="Calibri"/>
                <a:cs typeface="Calibri"/>
              </a:rPr>
            </a:br>
            <a:r>
              <a:rPr lang="en-US" sz="6600" b="1" dirty="0">
                <a:solidFill>
                  <a:schemeClr val="dk1"/>
                </a:solidFill>
                <a:latin typeface="Calibri"/>
                <a:ea typeface="Calibri"/>
                <a:cs typeface="Calibri"/>
                <a:sym typeface="Calibri"/>
              </a:rPr>
              <a:t>Impact</a:t>
            </a:r>
            <a:endParaRPr lang="en-US" sz="6600" b="1" dirty="0">
              <a:solidFill>
                <a:schemeClr val="dk1"/>
              </a:solidFill>
              <a:latin typeface="Calibri"/>
              <a:ea typeface="Calibri"/>
              <a:cs typeface="Calibri"/>
            </a:endParaRPr>
          </a:p>
        </p:txBody>
      </p:sp>
      <p:pic>
        <p:nvPicPr>
          <p:cNvPr id="6" name="Picture 5"/>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1993045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p>
        </p:txBody>
      </p:sp>
      <p:sp>
        <p:nvSpPr>
          <p:cNvPr id="3" name="TextBox 2">
            <a:extLst>
              <a:ext uri="{FF2B5EF4-FFF2-40B4-BE49-F238E27FC236}">
                <a16:creationId xmlns:a16="http://schemas.microsoft.com/office/drawing/2014/main" id="{CC9FD419-9CB3-4F0A-959D-D31FBB4530D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a:cs typeface="Calibri Light"/>
            </a:endParaRPr>
          </a:p>
        </p:txBody>
      </p:sp>
      <p:sp>
        <p:nvSpPr>
          <p:cNvPr id="2" name="TextBox 1">
            <a:extLst>
              <a:ext uri="{FF2B5EF4-FFF2-40B4-BE49-F238E27FC236}">
                <a16:creationId xmlns:a16="http://schemas.microsoft.com/office/drawing/2014/main" id="{3AF77BEC-2549-4D57-8FF1-A5C384CFFC88}"/>
              </a:ext>
            </a:extLst>
          </p:cNvPr>
          <p:cNvSpPr txBox="1"/>
          <p:nvPr/>
        </p:nvSpPr>
        <p:spPr>
          <a:xfrm>
            <a:off x="2567797" y="1748287"/>
            <a:ext cx="909799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9600" b="1">
              <a:cs typeface="Calibri"/>
            </a:endParaRPr>
          </a:p>
        </p:txBody>
      </p:sp>
      <p:sp>
        <p:nvSpPr>
          <p:cNvPr id="4" name="TextBox 3">
            <a:extLst>
              <a:ext uri="{FF2B5EF4-FFF2-40B4-BE49-F238E27FC236}">
                <a16:creationId xmlns:a16="http://schemas.microsoft.com/office/drawing/2014/main" id="{38A844F4-F871-493E-B2DB-E55D089AC80A}"/>
              </a:ext>
            </a:extLst>
          </p:cNvPr>
          <p:cNvSpPr txBox="1"/>
          <p:nvPr/>
        </p:nvSpPr>
        <p:spPr>
          <a:xfrm>
            <a:off x="2700643" y="361916"/>
            <a:ext cx="9097992" cy="54476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Assessment</a:t>
            </a:r>
          </a:p>
          <a:p>
            <a:r>
              <a:rPr lang="en-US" sz="2400">
                <a:cs typeface="Calibri"/>
              </a:rPr>
              <a:t>At the end of each block, teachers assess children’s knowledge and understanding against specific criteria. Knowledge is revisited at the beginning of subsequent lessons through a spaced practice approach to support retention. </a:t>
            </a:r>
          </a:p>
          <a:p>
            <a:endParaRPr lang="en-US" sz="2800" b="1">
              <a:cs typeface="Calibri"/>
            </a:endParaRPr>
          </a:p>
          <a:p>
            <a:r>
              <a:rPr lang="en-US" sz="2800" b="1">
                <a:cs typeface="Calibri"/>
              </a:rPr>
              <a:t>Pupil book study</a:t>
            </a:r>
          </a:p>
          <a:p>
            <a:r>
              <a:rPr lang="en-US" sz="2400">
                <a:cs typeface="Calibri"/>
              </a:rPr>
              <a:t>Subject leaders undertake pupil book studies to monitor the effectiveness of teaching and learning. This includes learning impact discussions with small groups of children using questioning to check and ensure vocabulary and knowledge has been learnt and understood. Subject leaders complete a report to inform teaching staff on areas of strength and those requiring improvement. This feedback informs future planning. </a:t>
            </a:r>
          </a:p>
        </p:txBody>
      </p:sp>
      <p:pic>
        <p:nvPicPr>
          <p:cNvPr id="11" name="Picture 10"/>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65883283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80762BD2C4280469CFE5665FF4F9756" ma:contentTypeVersion="23" ma:contentTypeDescription="Create a new document." ma:contentTypeScope="" ma:versionID="ceb623c3e9269f67c416be055401289d">
  <xsd:schema xmlns:xsd="http://www.w3.org/2001/XMLSchema" xmlns:xs="http://www.w3.org/2001/XMLSchema" xmlns:p="http://schemas.microsoft.com/office/2006/metadata/properties" xmlns:ns2="09fafca4-5d65-4675-8dad-8451999cb132" xmlns:ns3="e1494969-7668-4851-b818-1408f8ffed6b" targetNamespace="http://schemas.microsoft.com/office/2006/metadata/properties" ma:root="true" ma:fieldsID="caf0ca42ab6e7925e57d6ff907df309c" ns2:_="" ns3:_="">
    <xsd:import namespace="09fafca4-5d65-4675-8dad-8451999cb132"/>
    <xsd:import namespace="e1494969-7668-4851-b818-1408f8ffed6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ServiceLocation" minOccurs="0"/>
                <xsd:element ref="ns2:s6e2"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fafca4-5d65-4675-8dad-8451999cb13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s6e2" ma:index="20" nillable="true" ma:displayName="Text" ma:internalName="s6e2">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2d8efc91-ae7b-468c-84ff-eff0d6a7e81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1494969-7668-4851-b818-1408f8ffed6b"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9b4ba345-55c1-4d0c-9a46-9f8de95f27d8}" ma:internalName="TaxCatchAll" ma:showField="CatchAllData" ma:web="e1494969-7668-4851-b818-1408f8ffed6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e1494969-7668-4851-b818-1408f8ffed6b" xsi:nil="true"/>
    <lcf76f155ced4ddcb4097134ff3c332f xmlns="09fafca4-5d65-4675-8dad-8451999cb132">
      <Terms xmlns="http://schemas.microsoft.com/office/infopath/2007/PartnerControls"/>
    </lcf76f155ced4ddcb4097134ff3c332f>
    <s6e2 xmlns="09fafca4-5d65-4675-8dad-8451999cb132"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A752D55-8552-4BE9-B9E8-5C37E4FDDD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9fafca4-5d65-4675-8dad-8451999cb132"/>
    <ds:schemaRef ds:uri="e1494969-7668-4851-b818-1408f8ffed6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A57A23C-C3AB-4899-8325-EB9460CB139D}">
  <ds:schemaRefs>
    <ds:schemaRef ds:uri="09fafca4-5d65-4675-8dad-8451999cb132"/>
    <ds:schemaRef ds:uri="9eaabae9-94f3-4afd-aef2-dda144ca660f"/>
    <ds:schemaRef ds:uri="b068b1de-141a-4232-9a50-4c217ae38e1e"/>
    <ds:schemaRef ds:uri="e1494969-7668-4851-b818-1408f8ffed6b"/>
    <ds:schemaRef ds:uri="f66a4e71-f558-48e3-88a8-c011f41d7131"/>
    <ds:schemaRef ds:uri="ff883953-0f04-45ad-bfe5-84c9833369af"/>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687FAD3D-C0CA-4925-AB2D-27A90746EDF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643</Words>
  <Application>Microsoft Office PowerPoint</Application>
  <PresentationFormat>Widescreen</PresentationFormat>
  <Paragraphs>60</Paragraphs>
  <Slides>12</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 Light</vt:lpstr>
      <vt:lpstr>Sassoon Penpals Joined</vt:lpstr>
      <vt:lpstr>Times New Roman</vt:lpstr>
      <vt:lpstr>Office Theme</vt:lpstr>
      <vt:lpstr>  </vt:lpstr>
      <vt:lpstr>Computing </vt:lpstr>
      <vt:lpstr>Computing </vt:lpstr>
      <vt:lpstr>Computing</vt:lpstr>
      <vt:lpstr>PowerPoint Presentation</vt:lpstr>
      <vt:lpstr>Year 1 &amp; 2 Overview</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Music Intent</dc:title>
  <dc:creator>Fran Hart</dc:creator>
  <cp:lastModifiedBy>Katie Beckinsale</cp:lastModifiedBy>
  <cp:revision>116</cp:revision>
  <cp:lastPrinted>2022-09-28T10:05:14Z</cp:lastPrinted>
  <dcterms:created xsi:type="dcterms:W3CDTF">2021-01-26T21:26:53Z</dcterms:created>
  <dcterms:modified xsi:type="dcterms:W3CDTF">2025-10-22T13:58:20Z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0x010100580762BD2C4280469CFE5665FF4F9756</vt:lpwstr>
  </property>
  <property fmtid="{D5CDD505-2E9C-101B-9397-08002B2CF9AE}" pid="3" name="MediaServiceImageTags">
    <vt:lpwstr/>
  </property>
</Properties>
</file>