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23"/>
  </p:notesMasterIdLst>
  <p:handoutMasterIdLst>
    <p:handoutMasterId r:id="rId24"/>
  </p:handoutMasterIdLst>
  <p:sldIdLst>
    <p:sldId id="256" r:id="rId5"/>
    <p:sldId id="257" r:id="rId6"/>
    <p:sldId id="258" r:id="rId7"/>
    <p:sldId id="324" r:id="rId8"/>
    <p:sldId id="342" r:id="rId9"/>
    <p:sldId id="345" r:id="rId10"/>
    <p:sldId id="341" r:id="rId11"/>
    <p:sldId id="300" r:id="rId12"/>
    <p:sldId id="347" r:id="rId13"/>
    <p:sldId id="348" r:id="rId14"/>
    <p:sldId id="349" r:id="rId15"/>
    <p:sldId id="270" r:id="rId16"/>
    <p:sldId id="352" r:id="rId17"/>
    <p:sldId id="353" r:id="rId18"/>
    <p:sldId id="354" r:id="rId19"/>
    <p:sldId id="271" r:id="rId20"/>
    <p:sldId id="332" r:id="rId21"/>
    <p:sldId id="333" r:id="rId2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2F1F"/>
    <a:srgbClr val="DC1506"/>
    <a:srgbClr val="E81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6"/>
  </p:normalViewPr>
  <p:slideViewPr>
    <p:cSldViewPr snapToGrid="0">
      <p:cViewPr varScale="1">
        <p:scale>
          <a:sx n="106" d="100"/>
          <a:sy n="106" d="100"/>
        </p:scale>
        <p:origin x="7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59"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t>04/03/2025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291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7045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0719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5060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0623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11371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47662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22463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73636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74937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88990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3/4/2025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3/4/2025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3/4/2025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3/4/2025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3/4/2025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3/4/2025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3/4/2025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3/4/2025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3/4/2025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8" name="Google Shape;88;p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id="{F4F5730E-852E-4AE3-A09B-543386252DB8}"/>
              </a:ext>
            </a:extLst>
          </p:cNvPr>
          <p:cNvSpPr>
            <a:spLocks noGrp="1"/>
          </p:cNvSpPr>
          <p:nvPr>
            <p:ph type="ctrTitle"/>
          </p:nvPr>
        </p:nvSpPr>
        <p:spPr>
          <a:xfrm>
            <a:off x="2487283" y="4472288"/>
            <a:ext cx="9144000" cy="2387600"/>
          </a:xfrm>
        </p:spPr>
        <p:txBody>
          <a:bodyPr>
            <a:normAutofit/>
          </a:bodyPr>
          <a:lstStyle/>
          <a:p>
            <a:br>
              <a:rPr lang="en-US" dirty="0"/>
            </a:br>
            <a:endParaRPr lang="en-US" sz="1400" dirty="0"/>
          </a:p>
          <a:p>
            <a:endParaRPr lang="en-US" sz="1400" dirty="0"/>
          </a:p>
        </p:txBody>
      </p:sp>
      <p:sp>
        <p:nvSpPr>
          <p:cNvPr id="8" name="Google Shape;96;p2">
            <a:extLst>
              <a:ext uri="{FF2B5EF4-FFF2-40B4-BE49-F238E27FC236}">
                <a16:creationId xmlns:a16="http://schemas.microsoft.com/office/drawing/2014/main"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dirty="0"/>
          </a:p>
          <a:p>
            <a:endParaRPr lang="en-US" sz="6400" b="1" dirty="0"/>
          </a:p>
          <a:p>
            <a:endParaRPr lang="en-US" sz="16600" dirty="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chemeClr val="dk1"/>
                </a:solidFill>
                <a:latin typeface="Calibri"/>
                <a:ea typeface="Calibri"/>
                <a:cs typeface="Calibri"/>
                <a:sym typeface="Calibri"/>
              </a:rPr>
              <a:t>Music</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Intent</a:t>
            </a:r>
            <a:endParaRPr lang="en-US" sz="6600" b="1" dirty="0">
              <a:solidFill>
                <a:schemeClr val="dk1"/>
              </a:solidFill>
              <a:latin typeface="Calibri"/>
              <a:ea typeface="Calibri"/>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686292" y="229111"/>
            <a:ext cx="8971472" cy="1045397"/>
          </a:xfrm>
          <a:prstGeom prst="rect">
            <a:avLst/>
          </a:prstGeom>
          <a:noFill/>
          <a:ln>
            <a:noFill/>
          </a:ln>
        </p:spPr>
        <p:txBody>
          <a:bodyPr spcFirstLastPara="1" wrap="square" lIns="91425" tIns="45700" rIns="91425" bIns="45700" anchor="b" anchorCtr="0">
            <a:normAutofit/>
          </a:bodyPr>
          <a:lstStyle/>
          <a:p>
            <a:pPr>
              <a:spcBef>
                <a:spcPts val="0"/>
              </a:spcBef>
            </a:pPr>
            <a:r>
              <a:rPr lang="en-US" dirty="0">
                <a:latin typeface="Calibri"/>
                <a:cs typeface="Calibri"/>
              </a:rPr>
              <a:t>Music</a:t>
            </a:r>
          </a:p>
        </p:txBody>
      </p:sp>
      <p:sp>
        <p:nvSpPr>
          <p:cNvPr id="101" name="Google Shape;101;p2"/>
          <p:cNvSpPr txBox="1">
            <a:spLocks noGrp="1"/>
          </p:cNvSpPr>
          <p:nvPr>
            <p:ph type="subTitle" idx="1"/>
          </p:nvPr>
        </p:nvSpPr>
        <p:spPr>
          <a:xfrm>
            <a:off x="2511122" y="1515979"/>
            <a:ext cx="9554805" cy="4860758"/>
          </a:xfrm>
          <a:prstGeom prst="rect">
            <a:avLst/>
          </a:prstGeom>
          <a:noFill/>
          <a:ln>
            <a:noFill/>
          </a:ln>
        </p:spPr>
        <p:txBody>
          <a:bodyPr spcFirstLastPara="1" wrap="square" lIns="91425" tIns="45700" rIns="91425" bIns="45700" anchor="t" anchorCtr="0">
            <a:noAutofit/>
          </a:bodyPr>
          <a:lstStyle/>
          <a:p>
            <a:r>
              <a:rPr lang="en-GB" b="1" dirty="0"/>
              <a:t> At Springfield Infant School and Nursery, we aim to ensure that our children enjoy a wide range of music and learn to express themselves through singing, composition and dance. We will enable our children to understand that music has a purpose and is created to be appreciated and shared with an audience. We will provide our children with the skills to sing and compose confidently by developing their knowledge of the structural layers and organisation of music. Through fostering an early understanding of the many exciting genres, and how music has shaped societies and the wider world; we aim to develop a life-long passion for music.</a:t>
            </a:r>
          </a:p>
          <a:p>
            <a:pPr algn="l"/>
            <a:endParaRPr lang="en-US" sz="2800" dirty="0">
              <a:latin typeface="Calibri"/>
              <a:ea typeface="+mn-lt"/>
              <a:cs typeface="+mn-lt"/>
            </a:endParaRPr>
          </a:p>
        </p:txBody>
      </p:sp>
      <p:sp>
        <p:nvSpPr>
          <p:cNvPr id="9" name="Google Shape;86;p1">
            <a:extLst>
              <a:ext uri="{FF2B5EF4-FFF2-40B4-BE49-F238E27FC236}">
                <a16:creationId xmlns:a16="http://schemas.microsoft.com/office/drawing/2014/main"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 name="Google Shape;88;p1">
            <a:extLst>
              <a:ext uri="{FF2B5EF4-FFF2-40B4-BE49-F238E27FC236}">
                <a16:creationId xmlns:a16="http://schemas.microsoft.com/office/drawing/2014/main"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dirty="0">
                <a:latin typeface="Calibri"/>
                <a:cs typeface="Calibri"/>
              </a:rPr>
              <a:t>Music</a:t>
            </a:r>
            <a:endParaRPr lang="en-US" dirty="0">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dirty="0">
                <a:latin typeface="Calibri"/>
                <a:cs typeface="Calibri"/>
                <a:sym typeface="Arial"/>
              </a:rPr>
              <a:t>Aims </a:t>
            </a:r>
            <a:r>
              <a:rPr lang="en-US" sz="2800" b="1" i="0" dirty="0">
                <a:latin typeface="Calibri"/>
                <a:cs typeface="Calibri"/>
                <a:sym typeface="Arial"/>
              </a:rPr>
              <a:t>of </a:t>
            </a:r>
            <a:r>
              <a:rPr lang="en-US" sz="2800" b="1" dirty="0">
                <a:latin typeface="Calibri"/>
                <a:cs typeface="Calibri"/>
                <a:sym typeface="Arial"/>
              </a:rPr>
              <a:t>the Music Curriculum</a:t>
            </a:r>
            <a:endParaRPr lang="en-US" sz="2800" dirty="0">
              <a:latin typeface="Calibri"/>
              <a:cs typeface="Calibri"/>
            </a:endParaRPr>
          </a:p>
          <a:p>
            <a:pPr algn="l"/>
            <a:r>
              <a:rPr lang="en-US" sz="2000" dirty="0">
                <a:latin typeface="Calibri"/>
                <a:ea typeface="Arial"/>
                <a:cs typeface="Calibri"/>
                <a:sym typeface="Arial"/>
              </a:rPr>
              <a:t>The national curriculum for </a:t>
            </a:r>
            <a:r>
              <a:rPr lang="en-US" sz="2000" dirty="0">
                <a:solidFill>
                  <a:srgbClr val="FF0000"/>
                </a:solidFill>
                <a:latin typeface="Calibri"/>
                <a:ea typeface="Arial"/>
                <a:cs typeface="Calibri"/>
                <a:sym typeface="Arial"/>
              </a:rPr>
              <a:t>music </a:t>
            </a:r>
            <a:r>
              <a:rPr lang="en-US" sz="2000" dirty="0">
                <a:latin typeface="Calibri"/>
                <a:ea typeface="Arial"/>
                <a:cs typeface="Calibri"/>
                <a:sym typeface="Arial"/>
              </a:rPr>
              <a:t>aims </a:t>
            </a:r>
            <a:r>
              <a:rPr lang="en-US" sz="2000" b="0" i="0" u="none" strike="noStrike" cap="none" dirty="0">
                <a:latin typeface="Calibri"/>
                <a:ea typeface="Arial"/>
                <a:cs typeface="Calibri"/>
                <a:sym typeface="Arial"/>
              </a:rPr>
              <a:t>to</a:t>
            </a:r>
            <a:r>
              <a:rPr lang="en-US" sz="2000" dirty="0">
                <a:latin typeface="Calibri"/>
                <a:ea typeface="Arial"/>
                <a:cs typeface="Calibri"/>
                <a:sym typeface="Arial"/>
              </a:rPr>
              <a:t> ensure that all pupils</a:t>
            </a:r>
            <a:r>
              <a:rPr lang="en-US" sz="2000" b="0" i="0" u="none" strike="noStrike" cap="none" dirty="0">
                <a:latin typeface="Calibri"/>
                <a:ea typeface="Arial"/>
                <a:cs typeface="Calibri"/>
                <a:sym typeface="Arial"/>
              </a:rPr>
              <a:t>:</a:t>
            </a:r>
            <a:endParaRPr sz="2000" dirty="0">
              <a:latin typeface="Calibri"/>
              <a:cs typeface="Calibri"/>
            </a:endParaRPr>
          </a:p>
          <a:p>
            <a:pPr marL="285750" lvl="0" indent="-285750" algn="l">
              <a:buFont typeface="Arial"/>
              <a:buChar char="•"/>
            </a:pPr>
            <a:r>
              <a:rPr lang="en-GB" sz="2000" dirty="0"/>
              <a:t>perform, listen to, review and evaluate music across a range of historical periods, genres, styles and traditions, including the works of the great composers and musicians </a:t>
            </a:r>
          </a:p>
          <a:p>
            <a:pPr marL="285750" lvl="0" indent="-285750" algn="l">
              <a:buFont typeface="Arial"/>
              <a:buChar char="•"/>
            </a:pPr>
            <a:r>
              <a:rPr lang="en-GB" sz="2000" dirty="0"/>
              <a:t> learn to sing and to use their voices, to create and compose music on their own and with others, have the opportunity to learn a musical instrument, use technology appropriately and have the opportunity to progress to the next level of musical excellence </a:t>
            </a:r>
          </a:p>
          <a:p>
            <a:pPr marL="285750" lvl="0" indent="-285750" algn="l">
              <a:buFont typeface="Arial"/>
              <a:buChar char="•"/>
            </a:pPr>
            <a:r>
              <a:rPr lang="en-GB" sz="2000" dirty="0"/>
              <a:t> understand and explore how music is created, produced and communicated, including through the inter-related dimensions: pitch, duration, dynamics, tempo, timbre, texture, structure and appropriate musical notations.</a:t>
            </a:r>
          </a:p>
          <a:p>
            <a:pPr lvl="0" algn="l"/>
            <a:endParaRPr lang="en-US" dirty="0">
              <a:cs typeface="Arial"/>
            </a:endParaRPr>
          </a:p>
          <a:p>
            <a:pPr>
              <a:buClr>
                <a:schemeClr val="dk1"/>
              </a:buClr>
              <a:buSzPts val="2000"/>
            </a:pPr>
            <a:endParaRPr lang="en-US" sz="2000" dirty="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dirty="0">
                <a:solidFill>
                  <a:srgbClr val="FF0000"/>
                </a:solidFill>
                <a:latin typeface="Calibri"/>
                <a:cs typeface="Calibri"/>
              </a:rPr>
              <a:t>Music</a:t>
            </a:r>
          </a:p>
        </p:txBody>
      </p:sp>
      <p:sp>
        <p:nvSpPr>
          <p:cNvPr id="112" name="Google Shape;112;p3"/>
          <p:cNvSpPr txBox="1">
            <a:spLocks noGrp="1"/>
          </p:cNvSpPr>
          <p:nvPr>
            <p:ph type="subTitle" idx="1"/>
          </p:nvPr>
        </p:nvSpPr>
        <p:spPr>
          <a:xfrm>
            <a:off x="2511122" y="689142"/>
            <a:ext cx="9296356" cy="5966491"/>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dirty="0">
              <a:latin typeface="Calibri"/>
              <a:cs typeface="Arial"/>
            </a:endParaRPr>
          </a:p>
          <a:p>
            <a:pPr algn="l">
              <a:spcBef>
                <a:spcPts val="0"/>
              </a:spcBef>
            </a:pPr>
            <a:r>
              <a:rPr lang="en-US" sz="2800" b="1" dirty="0">
                <a:cs typeface="Calibri"/>
              </a:rPr>
              <a:t>Early Years</a:t>
            </a:r>
          </a:p>
          <a:p>
            <a:pPr algn="l">
              <a:spcBef>
                <a:spcPts val="0"/>
              </a:spcBef>
            </a:pPr>
            <a:endParaRPr lang="en-US" sz="2000" dirty="0">
              <a:cs typeface="Calibri"/>
            </a:endParaRPr>
          </a:p>
          <a:p>
            <a:pPr algn="l"/>
            <a:r>
              <a:rPr lang="en-US" dirty="0"/>
              <a:t>In Early Years, music is taught through Expressive Arts and Design. Our curriculum is designed to provide children with regular opportunities to engage with music, enabling them to explore different genres of music and respond to them, play different musical instruments and find different ways to make music. Children are encouraged to do this by:</a:t>
            </a:r>
            <a:endParaRPr lang="en-GB" dirty="0"/>
          </a:p>
          <a:p>
            <a:pPr marL="342900" lvl="0" indent="-342900" algn="l">
              <a:buFont typeface="Arial" panose="020B0604020202020204" pitchFamily="34" charset="0"/>
              <a:buChar char="•"/>
            </a:pPr>
            <a:r>
              <a:rPr lang="en-GB" dirty="0"/>
              <a:t>Singing a variety of songs both in groups and on their own; some well-known and some improvised; looking at the pitch and melodic shape.</a:t>
            </a:r>
          </a:p>
          <a:p>
            <a:pPr marL="342900" lvl="0" indent="-342900" algn="l">
              <a:buFont typeface="Arial" panose="020B0604020202020204" pitchFamily="34" charset="0"/>
              <a:buChar char="•"/>
            </a:pPr>
            <a:r>
              <a:rPr lang="en-GB" dirty="0"/>
              <a:t>Playing a variety of instruments with increasing control to express feelings and ideas.</a:t>
            </a:r>
          </a:p>
          <a:p>
            <a:pPr marL="342900" lvl="0" indent="-342900" algn="l">
              <a:buFont typeface="Arial" panose="020B0604020202020204" pitchFamily="34" charset="0"/>
              <a:buChar char="•"/>
            </a:pPr>
            <a:r>
              <a:rPr lang="en-GB" dirty="0"/>
              <a:t>Create music collaboratively and individually.</a:t>
            </a:r>
          </a:p>
          <a:p>
            <a:pPr marL="342900" lvl="0" indent="-342900" algn="l">
              <a:buFont typeface="Arial" panose="020B0604020202020204" pitchFamily="34" charset="0"/>
              <a:buChar char="•"/>
            </a:pPr>
            <a:r>
              <a:rPr lang="en-GB" dirty="0"/>
              <a:t>Listen attentively to a range of music and talk about it, expressing feelings and thoughts.</a:t>
            </a: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algn="l">
              <a:spcBef>
                <a:spcPts val="0"/>
              </a:spcBef>
            </a:pPr>
            <a:endParaRPr lang="en-US" sz="2000" i="1" dirty="0">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20405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a16="http://schemas.microsoft.com/office/drawing/2014/main" id="{13C16D39-36DA-4F22-A10E-A97DF431D596}"/>
              </a:ext>
            </a:extLst>
          </p:cNvPr>
          <p:cNvSpPr/>
          <p:nvPr/>
        </p:nvSpPr>
        <p:spPr>
          <a:xfrm>
            <a:off x="2360762" y="800819"/>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18AE8D5C-B57C-485A-80F8-D09BADFEC05C}"/>
              </a:ext>
            </a:extLst>
          </p:cNvPr>
          <p:cNvSpPr/>
          <p:nvPr/>
        </p:nvSpPr>
        <p:spPr>
          <a:xfrm>
            <a:off x="5725063" y="570780"/>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EC3C737-17A3-43DD-B2D2-01FD8F13E8AA}"/>
              </a:ext>
            </a:extLst>
          </p:cNvPr>
          <p:cNvSpPr txBox="1"/>
          <p:nvPr/>
        </p:nvSpPr>
        <p:spPr>
          <a:xfrm>
            <a:off x="2360762" y="217179"/>
            <a:ext cx="9596776" cy="523220"/>
          </a:xfrm>
          <a:prstGeom prst="rect">
            <a:avLst/>
          </a:prstGeom>
          <a:noFill/>
        </p:spPr>
        <p:txBody>
          <a:bodyPr wrap="square" lIns="91440" tIns="45720" rIns="91440" bIns="45720" rtlCol="0" anchor="t">
            <a:spAutoFit/>
          </a:bodyPr>
          <a:lstStyle/>
          <a:p>
            <a:r>
              <a:rPr lang="en-GB" sz="2800" b="1" dirty="0">
                <a:solidFill>
                  <a:srgbClr val="FF0000"/>
                </a:solidFill>
                <a:latin typeface="Calibri"/>
                <a:cs typeface="Calibri"/>
              </a:rPr>
              <a:t>Content and sequence </a:t>
            </a:r>
            <a:r>
              <a:rPr lang="en-GB" sz="2800" b="1" dirty="0">
                <a:latin typeface="Calibri"/>
                <a:cs typeface="Calibri"/>
              </a:rPr>
              <a:t>- </a:t>
            </a:r>
            <a:r>
              <a:rPr lang="en-GB" sz="2400" dirty="0">
                <a:latin typeface="Calibri"/>
                <a:cs typeface="Calibri"/>
              </a:rPr>
              <a:t>EYFS to Key Stage 1</a:t>
            </a:r>
          </a:p>
        </p:txBody>
      </p:sp>
      <p:sp>
        <p:nvSpPr>
          <p:cNvPr id="12" name="Google Shape;86;p1">
            <a:extLst>
              <a:ext uri="{FF2B5EF4-FFF2-40B4-BE49-F238E27FC236}">
                <a16:creationId xmlns:a16="http://schemas.microsoft.com/office/drawing/2014/main" id="{366BEC32-D32A-411B-AE25-AC2E1C5FB863}"/>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4" name="Google Shape;88;p1">
            <a:extLst>
              <a:ext uri="{FF2B5EF4-FFF2-40B4-BE49-F238E27FC236}">
                <a16:creationId xmlns:a16="http://schemas.microsoft.com/office/drawing/2014/main" id="{B2F99051-5FCF-42EA-8FDC-01A7EDA64AD1}"/>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pic>
        <p:nvPicPr>
          <p:cNvPr id="7" name="Picture 6">
            <a:extLst>
              <a:ext uri="{FF2B5EF4-FFF2-40B4-BE49-F238E27FC236}">
                <a16:creationId xmlns:a16="http://schemas.microsoft.com/office/drawing/2014/main" id="{2DC2A083-359A-CFD1-3451-D8F35F7A5C76}"/>
              </a:ext>
            </a:extLst>
          </p:cNvPr>
          <p:cNvPicPr>
            <a:picLocks noChangeAspect="1"/>
          </p:cNvPicPr>
          <p:nvPr/>
        </p:nvPicPr>
        <p:blipFill>
          <a:blip r:embed="rId4"/>
          <a:stretch>
            <a:fillRect/>
          </a:stretch>
        </p:blipFill>
        <p:spPr>
          <a:xfrm>
            <a:off x="2971799" y="963538"/>
            <a:ext cx="7891991" cy="5588818"/>
          </a:xfrm>
          <a:prstGeom prst="rect">
            <a:avLst/>
          </a:prstGeom>
        </p:spPr>
      </p:pic>
    </p:spTree>
    <p:extLst>
      <p:ext uri="{BB962C8B-B14F-4D97-AF65-F5344CB8AC3E}">
        <p14:creationId xmlns:p14="http://schemas.microsoft.com/office/powerpoint/2010/main" val="155063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a16="http://schemas.microsoft.com/office/drawing/2014/main" id="{13C16D39-36DA-4F22-A10E-A97DF431D596}"/>
              </a:ext>
            </a:extLst>
          </p:cNvPr>
          <p:cNvSpPr/>
          <p:nvPr/>
        </p:nvSpPr>
        <p:spPr>
          <a:xfrm>
            <a:off x="2360762" y="800819"/>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18AE8D5C-B57C-485A-80F8-D09BADFEC05C}"/>
              </a:ext>
            </a:extLst>
          </p:cNvPr>
          <p:cNvSpPr/>
          <p:nvPr/>
        </p:nvSpPr>
        <p:spPr>
          <a:xfrm>
            <a:off x="5725063" y="570780"/>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EC3C737-17A3-43DD-B2D2-01FD8F13E8AA}"/>
              </a:ext>
            </a:extLst>
          </p:cNvPr>
          <p:cNvSpPr txBox="1"/>
          <p:nvPr/>
        </p:nvSpPr>
        <p:spPr>
          <a:xfrm>
            <a:off x="2360762" y="217179"/>
            <a:ext cx="9596776" cy="523220"/>
          </a:xfrm>
          <a:prstGeom prst="rect">
            <a:avLst/>
          </a:prstGeom>
          <a:noFill/>
        </p:spPr>
        <p:txBody>
          <a:bodyPr wrap="square" lIns="91440" tIns="45720" rIns="91440" bIns="45720" rtlCol="0" anchor="t">
            <a:spAutoFit/>
          </a:bodyPr>
          <a:lstStyle/>
          <a:p>
            <a:r>
              <a:rPr lang="en-GB" sz="2800" b="1" dirty="0">
                <a:solidFill>
                  <a:srgbClr val="FF0000"/>
                </a:solidFill>
                <a:latin typeface="Calibri"/>
                <a:cs typeface="Calibri"/>
              </a:rPr>
              <a:t>Content and sequence </a:t>
            </a:r>
            <a:r>
              <a:rPr lang="en-GB" sz="2800" b="1" dirty="0">
                <a:latin typeface="Calibri"/>
                <a:cs typeface="Calibri"/>
              </a:rPr>
              <a:t>- </a:t>
            </a:r>
            <a:r>
              <a:rPr lang="en-GB" sz="2400" dirty="0">
                <a:latin typeface="Calibri"/>
                <a:cs typeface="Calibri"/>
              </a:rPr>
              <a:t>EYFS to Key Stage 1</a:t>
            </a:r>
          </a:p>
        </p:txBody>
      </p:sp>
      <p:sp>
        <p:nvSpPr>
          <p:cNvPr id="12" name="Google Shape;86;p1">
            <a:extLst>
              <a:ext uri="{FF2B5EF4-FFF2-40B4-BE49-F238E27FC236}">
                <a16:creationId xmlns:a16="http://schemas.microsoft.com/office/drawing/2014/main" id="{366BEC32-D32A-411B-AE25-AC2E1C5FB863}"/>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4" name="Google Shape;88;p1">
            <a:extLst>
              <a:ext uri="{FF2B5EF4-FFF2-40B4-BE49-F238E27FC236}">
                <a16:creationId xmlns:a16="http://schemas.microsoft.com/office/drawing/2014/main" id="{B2F99051-5FCF-42EA-8FDC-01A7EDA64AD1}"/>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pic>
        <p:nvPicPr>
          <p:cNvPr id="4" name="Picture 3">
            <a:extLst>
              <a:ext uri="{FF2B5EF4-FFF2-40B4-BE49-F238E27FC236}">
                <a16:creationId xmlns:a16="http://schemas.microsoft.com/office/drawing/2014/main" id="{73809026-33E8-D297-ADD0-18C9F31B1CA6}"/>
              </a:ext>
            </a:extLst>
          </p:cNvPr>
          <p:cNvPicPr>
            <a:picLocks noChangeAspect="1"/>
          </p:cNvPicPr>
          <p:nvPr/>
        </p:nvPicPr>
        <p:blipFill>
          <a:blip r:embed="rId4"/>
          <a:stretch>
            <a:fillRect/>
          </a:stretch>
        </p:blipFill>
        <p:spPr>
          <a:xfrm>
            <a:off x="2603510" y="1094000"/>
            <a:ext cx="9229725" cy="5295900"/>
          </a:xfrm>
          <a:prstGeom prst="rect">
            <a:avLst/>
          </a:prstGeom>
        </p:spPr>
      </p:pic>
    </p:spTree>
    <p:extLst>
      <p:ext uri="{BB962C8B-B14F-4D97-AF65-F5344CB8AC3E}">
        <p14:creationId xmlns:p14="http://schemas.microsoft.com/office/powerpoint/2010/main" val="35916605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Google Shape;145;p6"/>
          <p:cNvSpPr txBox="1">
            <a:spLocks noGrp="1"/>
          </p:cNvSpPr>
          <p:nvPr>
            <p:ph type="subTitle" idx="1"/>
          </p:nvPr>
        </p:nvSpPr>
        <p:spPr>
          <a:xfrm>
            <a:off x="2470047" y="392022"/>
            <a:ext cx="9310392" cy="6191657"/>
          </a:xfrm>
          <a:prstGeom prst="rect">
            <a:avLst/>
          </a:prstGeom>
          <a:noFill/>
          <a:ln>
            <a:noFill/>
          </a:ln>
        </p:spPr>
        <p:txBody>
          <a:bodyPr spcFirstLastPara="1" wrap="square" lIns="91425" tIns="45700" rIns="91425" bIns="45700" anchor="t" anchorCtr="0">
            <a:normAutofit/>
          </a:bodyPr>
          <a:lstStyle/>
          <a:p>
            <a:pPr marL="0" indent="0" algn="l">
              <a:spcBef>
                <a:spcPts val="0"/>
              </a:spcBef>
            </a:pPr>
            <a:r>
              <a:rPr lang="en-US" sz="2800" b="1" u="sng" dirty="0">
                <a:latin typeface="Calibri" panose="020F0502020204030204" pitchFamily="34" charset="0"/>
                <a:cs typeface="Calibri" panose="020F0502020204030204" pitchFamily="34" charset="0"/>
              </a:rPr>
              <a:t>Spaced Retrieval Practice Approach </a:t>
            </a:r>
            <a:endParaRPr lang="en-US" sz="3600" b="1" u="sng" dirty="0">
              <a:latin typeface="Calibri" panose="020F0502020204030204" pitchFamily="34" charset="0"/>
              <a:cs typeface="Calibri" panose="020F0502020204030204" pitchFamily="34" charset="0"/>
            </a:endParaRPr>
          </a:p>
          <a:p>
            <a:pPr marL="0" indent="0" algn="l">
              <a:spcBef>
                <a:spcPts val="0"/>
              </a:spcBef>
            </a:pPr>
            <a:endParaRPr lang="en-US" sz="2800" b="1" dirty="0">
              <a:latin typeface="Calibri" panose="020F0502020204030204" pitchFamily="34" charset="0"/>
              <a:cs typeface="Calibri" panose="020F0502020204030204" pitchFamily="34" charset="0"/>
            </a:endParaRPr>
          </a:p>
          <a:p>
            <a:pPr algn="l">
              <a:spcBef>
                <a:spcPts val="0"/>
              </a:spcBef>
            </a:pPr>
            <a:endParaRPr lang="en-US" sz="2800" dirty="0">
              <a:latin typeface="Calibri" panose="020F0502020204030204" pitchFamily="34" charset="0"/>
              <a:cs typeface="Calibri" panose="020F0502020204030204" pitchFamily="34" charset="0"/>
            </a:endParaRPr>
          </a:p>
          <a:p>
            <a:pPr algn="l">
              <a:spcBef>
                <a:spcPts val="0"/>
              </a:spcBef>
            </a:pPr>
            <a:r>
              <a:rPr lang="en-US" dirty="0">
                <a:latin typeface="Calibri" panose="020F0502020204030204" pitchFamily="34" charset="0"/>
                <a:cs typeface="Calibri" panose="020F0502020204030204" pitchFamily="34" charset="0"/>
              </a:rPr>
              <a:t>Our music curriculum is delivered through a series of modules which are deliberately spaced throughout the academic year with opportunities to introduce and revisit key concepts.  This approach enables staff to deepen pupil understanding and embed learning. </a:t>
            </a:r>
          </a:p>
          <a:p>
            <a:pPr algn="l">
              <a:spcBef>
                <a:spcPts val="0"/>
              </a:spcBef>
            </a:pPr>
            <a:endParaRPr lang="en-US" dirty="0">
              <a:latin typeface="Calibri" panose="020F0502020204030204" pitchFamily="34" charset="0"/>
              <a:cs typeface="Calibri" panose="020F0502020204030204" pitchFamily="34" charset="0"/>
            </a:endParaRPr>
          </a:p>
        </p:txBody>
      </p:sp>
      <p:sp>
        <p:nvSpPr>
          <p:cNvPr id="7" name="Google Shape;86;p1">
            <a:extLst>
              <a:ext uri="{FF2B5EF4-FFF2-40B4-BE49-F238E27FC236}">
                <a16:creationId xmlns:a16="http://schemas.microsoft.com/office/drawing/2014/main" id="{29A7F84E-39F4-4220-9960-B704231C03F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36E1172D-EB59-4D19-BFDF-60B6D44E171C}"/>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034228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solidFill>
                  <a:srgbClr val="FF0000"/>
                </a:solidFill>
                <a:latin typeface="Calibri"/>
                <a:ea typeface="Calibri"/>
                <a:cs typeface="Calibri"/>
                <a:sym typeface="Calibri"/>
              </a:rPr>
              <a:t>Year </a:t>
            </a:r>
            <a:r>
              <a:rPr lang="en-US" sz="4000" b="1" dirty="0">
                <a:solidFill>
                  <a:srgbClr val="FF0000"/>
                </a:solidFill>
                <a:latin typeface="Calibri"/>
                <a:cs typeface="Calibri"/>
              </a:rPr>
              <a:t>1 &amp; 2 Overview</a:t>
            </a:r>
            <a:endParaRPr lang="en-US" sz="4000" dirty="0">
              <a:solidFill>
                <a:srgbClr val="FF0000"/>
              </a:solidFill>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4" name="Picture 3">
            <a:extLst>
              <a:ext uri="{FF2B5EF4-FFF2-40B4-BE49-F238E27FC236}">
                <a16:creationId xmlns:a16="http://schemas.microsoft.com/office/drawing/2014/main" id="{4079A2BC-517A-9B2D-31FE-B991B81B30C2}"/>
              </a:ext>
            </a:extLst>
          </p:cNvPr>
          <p:cNvPicPr>
            <a:picLocks noChangeAspect="1"/>
          </p:cNvPicPr>
          <p:nvPr/>
        </p:nvPicPr>
        <p:blipFill>
          <a:blip r:embed="rId4"/>
          <a:stretch>
            <a:fillRect/>
          </a:stretch>
        </p:blipFill>
        <p:spPr>
          <a:xfrm>
            <a:off x="2551482" y="1746610"/>
            <a:ext cx="9458325" cy="4514850"/>
          </a:xfrm>
          <a:prstGeom prst="rect">
            <a:avLst/>
          </a:prstGeom>
        </p:spPr>
      </p:pic>
    </p:spTree>
    <p:extLst>
      <p:ext uri="{BB962C8B-B14F-4D97-AF65-F5344CB8AC3E}">
        <p14:creationId xmlns:p14="http://schemas.microsoft.com/office/powerpoint/2010/main" val="1042797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solidFill>
                  <a:srgbClr val="FF0000"/>
                </a:solidFill>
                <a:latin typeface="Calibri"/>
                <a:ea typeface="Calibri"/>
                <a:cs typeface="Calibri"/>
                <a:sym typeface="Calibri"/>
              </a:rPr>
              <a:t>Year </a:t>
            </a:r>
            <a:r>
              <a:rPr lang="en-US" sz="4000" b="1" dirty="0">
                <a:solidFill>
                  <a:srgbClr val="FF0000"/>
                </a:solidFill>
                <a:latin typeface="Calibri"/>
                <a:cs typeface="Calibri"/>
              </a:rPr>
              <a:t>1 &amp; 2 Overview</a:t>
            </a:r>
            <a:endParaRPr lang="en-US" sz="4000" dirty="0">
              <a:solidFill>
                <a:srgbClr val="FF0000"/>
              </a:solidFill>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4" name="Picture 3">
            <a:extLst>
              <a:ext uri="{FF2B5EF4-FFF2-40B4-BE49-F238E27FC236}">
                <a16:creationId xmlns:a16="http://schemas.microsoft.com/office/drawing/2014/main" id="{E55C2B7C-1755-CA08-790B-1CE020559BB0}"/>
              </a:ext>
            </a:extLst>
          </p:cNvPr>
          <p:cNvPicPr>
            <a:picLocks noChangeAspect="1"/>
          </p:cNvPicPr>
          <p:nvPr/>
        </p:nvPicPr>
        <p:blipFill>
          <a:blip r:embed="rId4"/>
          <a:stretch>
            <a:fillRect/>
          </a:stretch>
        </p:blipFill>
        <p:spPr>
          <a:xfrm>
            <a:off x="2551482" y="1455136"/>
            <a:ext cx="9372600" cy="4838700"/>
          </a:xfrm>
          <a:prstGeom prst="rect">
            <a:avLst/>
          </a:prstGeom>
        </p:spPr>
      </p:pic>
    </p:spTree>
    <p:extLst>
      <p:ext uri="{BB962C8B-B14F-4D97-AF65-F5344CB8AC3E}">
        <p14:creationId xmlns:p14="http://schemas.microsoft.com/office/powerpoint/2010/main" val="8221933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solidFill>
                  <a:srgbClr val="FF0000"/>
                </a:solidFill>
                <a:latin typeface="Calibri"/>
                <a:ea typeface="Calibri"/>
                <a:cs typeface="Calibri"/>
                <a:sym typeface="Calibri"/>
              </a:rPr>
              <a:t>Year </a:t>
            </a:r>
            <a:r>
              <a:rPr lang="en-US" sz="4000" b="1" dirty="0">
                <a:solidFill>
                  <a:srgbClr val="FF0000"/>
                </a:solidFill>
                <a:latin typeface="Calibri"/>
                <a:cs typeface="Calibri"/>
              </a:rPr>
              <a:t>1 &amp; 2 Overview</a:t>
            </a:r>
            <a:endParaRPr lang="en-US" sz="4000" dirty="0">
              <a:solidFill>
                <a:srgbClr val="FF0000"/>
              </a:solidFill>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4" name="Picture 3">
            <a:extLst>
              <a:ext uri="{FF2B5EF4-FFF2-40B4-BE49-F238E27FC236}">
                <a16:creationId xmlns:a16="http://schemas.microsoft.com/office/drawing/2014/main" id="{E7377ABC-5609-7AAF-AA7F-719D49957BE6}"/>
              </a:ext>
            </a:extLst>
          </p:cNvPr>
          <p:cNvPicPr>
            <a:picLocks noChangeAspect="1"/>
          </p:cNvPicPr>
          <p:nvPr/>
        </p:nvPicPr>
        <p:blipFill>
          <a:blip r:embed="rId4"/>
          <a:stretch>
            <a:fillRect/>
          </a:stretch>
        </p:blipFill>
        <p:spPr>
          <a:xfrm>
            <a:off x="2511122" y="1642817"/>
            <a:ext cx="9448800" cy="4533900"/>
          </a:xfrm>
          <a:prstGeom prst="rect">
            <a:avLst/>
          </a:prstGeom>
        </p:spPr>
      </p:pic>
    </p:spTree>
    <p:extLst>
      <p:ext uri="{BB962C8B-B14F-4D97-AF65-F5344CB8AC3E}">
        <p14:creationId xmlns:p14="http://schemas.microsoft.com/office/powerpoint/2010/main" val="2696656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solidFill>
                  <a:srgbClr val="FF0000"/>
                </a:solidFill>
                <a:latin typeface="Calibri"/>
                <a:ea typeface="Calibri"/>
                <a:cs typeface="Calibri"/>
                <a:sym typeface="Calibri"/>
              </a:rPr>
              <a:t>Year </a:t>
            </a:r>
            <a:r>
              <a:rPr lang="en-US" sz="4000" b="1" dirty="0">
                <a:solidFill>
                  <a:srgbClr val="FF0000"/>
                </a:solidFill>
                <a:latin typeface="Calibri"/>
                <a:cs typeface="Calibri"/>
              </a:rPr>
              <a:t>1 &amp; 2 Overview</a:t>
            </a:r>
            <a:endParaRPr lang="en-US" sz="4000" dirty="0">
              <a:solidFill>
                <a:srgbClr val="FF0000"/>
              </a:solidFill>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4" name="Picture 3">
            <a:extLst>
              <a:ext uri="{FF2B5EF4-FFF2-40B4-BE49-F238E27FC236}">
                <a16:creationId xmlns:a16="http://schemas.microsoft.com/office/drawing/2014/main" id="{C700522C-F79D-4582-BAF8-737EBA02D90B}"/>
              </a:ext>
            </a:extLst>
          </p:cNvPr>
          <p:cNvPicPr>
            <a:picLocks noChangeAspect="1"/>
          </p:cNvPicPr>
          <p:nvPr/>
        </p:nvPicPr>
        <p:blipFill>
          <a:blip r:embed="rId4"/>
          <a:srcRect t="1862"/>
          <a:stretch/>
        </p:blipFill>
        <p:spPr>
          <a:xfrm>
            <a:off x="2546360" y="2573517"/>
            <a:ext cx="9286875" cy="2000397"/>
          </a:xfrm>
          <a:prstGeom prst="rect">
            <a:avLst/>
          </a:prstGeom>
        </p:spPr>
      </p:pic>
    </p:spTree>
    <p:extLst>
      <p:ext uri="{BB962C8B-B14F-4D97-AF65-F5344CB8AC3E}">
        <p14:creationId xmlns:p14="http://schemas.microsoft.com/office/powerpoint/2010/main" val="34436032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rgbClr val="FF0000"/>
                </a:solidFill>
                <a:latin typeface="Calibri"/>
                <a:ea typeface="Calibri"/>
                <a:cs typeface="Calibri"/>
                <a:sym typeface="Calibri"/>
              </a:rPr>
              <a:t>Music</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Implementation</a:t>
            </a:r>
            <a:endParaRPr lang="en-US" sz="6600" b="1" dirty="0">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pic>
        <p:nvPicPr>
          <p:cNvPr id="3" name="Picture 2">
            <a:extLst>
              <a:ext uri="{FF2B5EF4-FFF2-40B4-BE49-F238E27FC236}">
                <a16:creationId xmlns:a16="http://schemas.microsoft.com/office/drawing/2014/main" id="{D67F7514-C40B-9FB9-902F-7AF98A7B9AB1}"/>
              </a:ext>
            </a:extLst>
          </p:cNvPr>
          <p:cNvPicPr>
            <a:picLocks noChangeAspect="1"/>
          </p:cNvPicPr>
          <p:nvPr/>
        </p:nvPicPr>
        <p:blipFill>
          <a:blip r:embed="rId4"/>
          <a:stretch>
            <a:fillRect/>
          </a:stretch>
        </p:blipFill>
        <p:spPr>
          <a:xfrm>
            <a:off x="2355533" y="985837"/>
            <a:ext cx="9683544" cy="4790413"/>
          </a:xfrm>
          <a:prstGeom prst="rect">
            <a:avLst/>
          </a:prstGeom>
        </p:spPr>
      </p:pic>
    </p:spTree>
    <p:extLst>
      <p:ext uri="{BB962C8B-B14F-4D97-AF65-F5344CB8AC3E}">
        <p14:creationId xmlns:p14="http://schemas.microsoft.com/office/powerpoint/2010/main" val="4061468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pic>
        <p:nvPicPr>
          <p:cNvPr id="3" name="Picture 2">
            <a:extLst>
              <a:ext uri="{FF2B5EF4-FFF2-40B4-BE49-F238E27FC236}">
                <a16:creationId xmlns:a16="http://schemas.microsoft.com/office/drawing/2014/main" id="{2E8895A4-051C-927B-4058-C9E420FECD55}"/>
              </a:ext>
            </a:extLst>
          </p:cNvPr>
          <p:cNvPicPr>
            <a:picLocks noChangeAspect="1"/>
          </p:cNvPicPr>
          <p:nvPr/>
        </p:nvPicPr>
        <p:blipFill>
          <a:blip r:embed="rId4"/>
          <a:stretch>
            <a:fillRect/>
          </a:stretch>
        </p:blipFill>
        <p:spPr>
          <a:xfrm>
            <a:off x="2349584" y="427261"/>
            <a:ext cx="9833121" cy="6003477"/>
          </a:xfrm>
          <a:prstGeom prst="rect">
            <a:avLst/>
          </a:prstGeom>
        </p:spPr>
      </p:pic>
    </p:spTree>
    <p:extLst>
      <p:ext uri="{BB962C8B-B14F-4D97-AF65-F5344CB8AC3E}">
        <p14:creationId xmlns:p14="http://schemas.microsoft.com/office/powerpoint/2010/main" val="18423302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pic>
        <p:nvPicPr>
          <p:cNvPr id="3" name="Picture 2">
            <a:extLst>
              <a:ext uri="{FF2B5EF4-FFF2-40B4-BE49-F238E27FC236}">
                <a16:creationId xmlns:a16="http://schemas.microsoft.com/office/drawing/2014/main" id="{27637CB0-0DD6-636F-F4E5-1AA14E2303F3}"/>
              </a:ext>
            </a:extLst>
          </p:cNvPr>
          <p:cNvPicPr>
            <a:picLocks noChangeAspect="1"/>
          </p:cNvPicPr>
          <p:nvPr/>
        </p:nvPicPr>
        <p:blipFill>
          <a:blip r:embed="rId4"/>
          <a:stretch>
            <a:fillRect/>
          </a:stretch>
        </p:blipFill>
        <p:spPr>
          <a:xfrm>
            <a:off x="2355533" y="561975"/>
            <a:ext cx="9801225" cy="5734050"/>
          </a:xfrm>
          <a:prstGeom prst="rect">
            <a:avLst/>
          </a:prstGeom>
        </p:spPr>
      </p:pic>
    </p:spTree>
    <p:extLst>
      <p:ext uri="{BB962C8B-B14F-4D97-AF65-F5344CB8AC3E}">
        <p14:creationId xmlns:p14="http://schemas.microsoft.com/office/powerpoint/2010/main" val="1214724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4708981"/>
          </a:xfrm>
          <a:prstGeom prst="rect">
            <a:avLst/>
          </a:prstGeom>
        </p:spPr>
        <p:txBody>
          <a:bodyPr wrap="square" lIns="91440" tIns="45720" rIns="91440" bIns="45720" anchor="t">
            <a:spAutoFit/>
          </a:bodyPr>
          <a:lstStyle/>
          <a:p>
            <a:r>
              <a:rPr lang="en-GB" sz="3000" b="1" u="sng" dirty="0">
                <a:latin typeface="Calibri" panose="020F0502020204030204" pitchFamily="34" charset="0"/>
                <a:cs typeface="Calibri" panose="020F0502020204030204" pitchFamily="34" charset="0"/>
              </a:rPr>
              <a:t>How do we teach </a:t>
            </a:r>
            <a:r>
              <a:rPr lang="en-GB" sz="3000" b="1" u="sng" dirty="0">
                <a:solidFill>
                  <a:srgbClr val="FF0000"/>
                </a:solidFill>
                <a:latin typeface="Calibri" panose="020F0502020204030204" pitchFamily="34" charset="0"/>
                <a:cs typeface="Calibri" panose="020F0502020204030204" pitchFamily="34" charset="0"/>
              </a:rPr>
              <a:t>Music</a:t>
            </a:r>
            <a:r>
              <a:rPr lang="en-GB" sz="3000" b="1" u="sng" dirty="0">
                <a:latin typeface="Calibri" panose="020F0502020204030204" pitchFamily="34" charset="0"/>
                <a:cs typeface="Calibri" panose="020F0502020204030204" pitchFamily="34" charset="0"/>
              </a:rPr>
              <a:t>?</a:t>
            </a:r>
            <a:endParaRPr lang="en-US" dirty="0">
              <a:latin typeface="Calibri" panose="020F0502020204030204" pitchFamily="34" charset="0"/>
              <a:cs typeface="Calibri" panose="020F0502020204030204" pitchFamily="34" charset="0"/>
            </a:endParaRPr>
          </a:p>
          <a:p>
            <a:endParaRPr lang="en-GB" sz="30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At Springfield Infant School and Nursery, </a:t>
            </a:r>
            <a:r>
              <a:rPr lang="en-GB" sz="2400" dirty="0">
                <a:solidFill>
                  <a:srgbClr val="FF0000"/>
                </a:solidFill>
                <a:latin typeface="Calibri" panose="020F0502020204030204" pitchFamily="34" charset="0"/>
                <a:cs typeface="Calibri" panose="020F0502020204030204" pitchFamily="34" charset="0"/>
              </a:rPr>
              <a:t>music </a:t>
            </a:r>
            <a:r>
              <a:rPr lang="en-GB" sz="2400" dirty="0">
                <a:latin typeface="Calibri" panose="020F0502020204030204" pitchFamily="34" charset="0"/>
                <a:cs typeface="Calibri" panose="020F0502020204030204" pitchFamily="34" charset="0"/>
              </a:rPr>
              <a:t>is taught across each year group in modules that enable pupils to study in depth key </a:t>
            </a:r>
            <a:r>
              <a:rPr lang="en-GB" sz="2400" dirty="0">
                <a:solidFill>
                  <a:srgbClr val="FF0000"/>
                </a:solidFill>
                <a:latin typeface="Calibri" panose="020F0502020204030204" pitchFamily="34" charset="0"/>
                <a:cs typeface="Calibri" panose="020F0502020204030204" pitchFamily="34" charset="0"/>
              </a:rPr>
              <a:t>musical</a:t>
            </a:r>
            <a:r>
              <a:rPr lang="en-GB" sz="2400" dirty="0">
                <a:latin typeface="Calibri" panose="020F0502020204030204" pitchFamily="34" charset="0"/>
                <a:cs typeface="Calibri" panose="020F0502020204030204" pitchFamily="34" charset="0"/>
              </a:rPr>
              <a:t> understanding, skills and vocabulary. Each module aims to activate and build upon prior learning, including EYFS, to ensure better cognition and retention. Each module is carefully sequenced to enable pupils to purposefully layer learning from previous sessions to facilitate the acquisition and retention of key </a:t>
            </a:r>
            <a:r>
              <a:rPr lang="en-GB" sz="2400" dirty="0">
                <a:solidFill>
                  <a:srgbClr val="FF0000"/>
                </a:solidFill>
                <a:latin typeface="Calibri" panose="020F0502020204030204" pitchFamily="34" charset="0"/>
                <a:cs typeface="Calibri" panose="020F0502020204030204" pitchFamily="34" charset="0"/>
              </a:rPr>
              <a:t>musical</a:t>
            </a:r>
            <a:r>
              <a:rPr lang="en-GB" sz="2400" dirty="0">
                <a:latin typeface="Calibri" panose="020F0502020204030204" pitchFamily="34" charset="0"/>
                <a:cs typeface="Calibri" panose="020F0502020204030204" pitchFamily="34" charset="0"/>
              </a:rPr>
              <a:t> knowledge. Each module is revisited either later in the year or in the following year as part of a spaced retrieval practice method to ensure pupils retain key knowledge and information. </a:t>
            </a: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11"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a:solidFill>
                  <a:srgbClr val="FF0000"/>
                </a:solidFill>
                <a:latin typeface="Calibri"/>
                <a:ea typeface="Calibri"/>
                <a:cs typeface="Calibri"/>
                <a:sym typeface="Calibri"/>
              </a:rPr>
              <a:t>Music</a:t>
            </a:r>
            <a:endParaRPr lang="en-US" sz="9200" b="1" dirty="0">
              <a:solidFill>
                <a:srgbClr val="FF0000"/>
              </a:solidFill>
              <a:latin typeface="Calibri"/>
              <a:ea typeface="Calibri"/>
              <a:cs typeface="Calibri"/>
              <a:sym typeface="Calibri"/>
            </a:endParaRP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Impact</a:t>
            </a:r>
            <a:endParaRPr lang="en-US" sz="6600" b="1" dirty="0">
              <a:solidFill>
                <a:schemeClr val="dk1"/>
              </a:solidFill>
              <a:latin typeface="Calibri"/>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sp>
        <p:nvSpPr>
          <p:cNvPr id="4" name="TextBox 3">
            <a:extLst>
              <a:ext uri="{FF2B5EF4-FFF2-40B4-BE49-F238E27FC236}">
                <a16:creationId xmlns:a16="http://schemas.microsoft.com/office/drawing/2014/main" id="{38A844F4-F871-493E-B2DB-E55D089AC80A}"/>
              </a:ext>
            </a:extLst>
          </p:cNvPr>
          <p:cNvSpPr txBox="1"/>
          <p:nvPr/>
        </p:nvSpPr>
        <p:spPr>
          <a:xfrm>
            <a:off x="2700643" y="361916"/>
            <a:ext cx="9097992" cy="54476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a:t>
            </a:r>
          </a:p>
          <a:p>
            <a:r>
              <a:rPr lang="en-US" sz="2400" dirty="0">
                <a:cs typeface="Calibri"/>
              </a:rPr>
              <a:t>At the end of each block, teachers assess children’s knowledge and understanding against specific criteria. Knowledge is revisited at the beginning of subsequent lessons through a spaced practice approach to support retention. </a:t>
            </a:r>
          </a:p>
          <a:p>
            <a:endParaRPr lang="en-US" sz="2800" b="1" dirty="0">
              <a:cs typeface="Calibri"/>
            </a:endParaRPr>
          </a:p>
          <a:p>
            <a:r>
              <a:rPr lang="en-US" sz="2800" b="1" dirty="0">
                <a:cs typeface="Calibri"/>
              </a:rPr>
              <a:t>Pupil book study</a:t>
            </a:r>
          </a:p>
          <a:p>
            <a:r>
              <a:rPr lang="en-US" sz="2400" dirty="0">
                <a:cs typeface="Calibri"/>
              </a:rPr>
              <a:t>Subject leaders undertake pupil book studies to monitor the effectiveness of teaching and learning. This includes learning impact discussions with small groups of children using questioning to check and ensure vocabulary and knowledge has been learnt and understood. Subject leaders complete a report to inform teaching staff on areas of strength and those requiring improvement. This feedback informs future planning.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80762BD2C4280469CFE5665FF4F9756" ma:contentTypeVersion="21" ma:contentTypeDescription="Create a new document." ma:contentTypeScope="" ma:versionID="50efc6784d4ecbf9fd4407764860f5f6">
  <xsd:schema xmlns:xsd="http://www.w3.org/2001/XMLSchema" xmlns:xs="http://www.w3.org/2001/XMLSchema" xmlns:p="http://schemas.microsoft.com/office/2006/metadata/properties" xmlns:ns2="09fafca4-5d65-4675-8dad-8451999cb132" xmlns:ns3="e1494969-7668-4851-b818-1408f8ffed6b" targetNamespace="http://schemas.microsoft.com/office/2006/metadata/properties" ma:root="true" ma:fieldsID="ac957ec94cfe7eb3f62754d88425dbeb" ns2:_="" ns3:_="">
    <xsd:import namespace="09fafca4-5d65-4675-8dad-8451999cb132"/>
    <xsd:import namespace="e1494969-7668-4851-b818-1408f8ffed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s6e2" minOccurs="0"/>
                <xsd:element ref="ns2:MediaLengthInSeconds"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fafca4-5d65-4675-8dad-8451999cb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s6e2" ma:index="20" nillable="true" ma:displayName="Text" ma:internalName="s6e2">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1494969-7668-4851-b818-1408f8ffed6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b4ba345-55c1-4d0c-9a46-9f8de95f27d8}" ma:internalName="TaxCatchAll" ma:showField="CatchAllData" ma:web="e1494969-7668-4851-b818-1408f8ffed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e1494969-7668-4851-b818-1408f8ffed6b" xsi:nil="true"/>
    <lcf76f155ced4ddcb4097134ff3c332f xmlns="09fafca4-5d65-4675-8dad-8451999cb132">
      <Terms xmlns="http://schemas.microsoft.com/office/infopath/2007/PartnerControls"/>
    </lcf76f155ced4ddcb4097134ff3c332f>
    <s6e2 xmlns="09fafca4-5d65-4675-8dad-8451999cb13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C8CA812-F444-4F81-9BC9-5424734106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fafca4-5d65-4675-8dad-8451999cb132"/>
    <ds:schemaRef ds:uri="e1494969-7668-4851-b818-1408f8ffed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A57A23C-C3AB-4899-8325-EB9460CB139D}">
  <ds:schemaRefs>
    <ds:schemaRef ds:uri="e1494969-7668-4851-b818-1408f8ffed6b"/>
    <ds:schemaRef ds:uri="http://schemas.microsoft.com/office/2006/metadata/properties"/>
    <ds:schemaRef ds:uri="http://purl.org/dc/terms/"/>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09fafca4-5d65-4675-8dad-8451999cb132"/>
    <ds:schemaRef ds:uri="http://purl.org/dc/dcmitype/"/>
    <ds:schemaRef ds:uri="http://purl.org/dc/elements/1.1/"/>
  </ds:schemaRefs>
</ds:datastoreItem>
</file>

<file path=customXml/itemProps3.xml><?xml version="1.0" encoding="utf-8"?>
<ds:datastoreItem xmlns:ds="http://schemas.openxmlformats.org/officeDocument/2006/customXml" ds:itemID="{687FAD3D-C0CA-4925-AB2D-27A90746ED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1764</TotalTime>
  <Words>704</Words>
  <Application>Microsoft Office PowerPoint</Application>
  <PresentationFormat>Widescreen</PresentationFormat>
  <Paragraphs>64</Paragraphs>
  <Slides>18</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Sassoon Penpals Joined</vt:lpstr>
      <vt:lpstr>Office Theme</vt:lpstr>
      <vt:lpstr>  </vt:lpstr>
      <vt:lpstr>Music</vt:lpstr>
      <vt:lpstr>Music</vt:lpstr>
      <vt:lpstr>Music</vt:lpstr>
      <vt:lpstr>PowerPoint Presentation</vt:lpstr>
      <vt:lpstr>PowerPoint Presentation</vt:lpstr>
      <vt:lpstr>PowerPoint Presentation</vt:lpstr>
      <vt:lpstr>Year 1 &amp; 2 Overview</vt:lpstr>
      <vt:lpstr>Year 1 &amp; 2 Overview</vt:lpstr>
      <vt:lpstr>Year 1 &amp; 2 Overview</vt:lpstr>
      <vt:lpstr>Year 1 &amp; 2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Fran Hart</dc:creator>
  <cp:lastModifiedBy>Katie Beckinsale</cp:lastModifiedBy>
  <cp:revision>827</cp:revision>
  <cp:lastPrinted>2022-09-28T10:05:14Z</cp:lastPrinted>
  <dcterms:created xsi:type="dcterms:W3CDTF">2021-01-26T21:26:53Z</dcterms:created>
  <dcterms:modified xsi:type="dcterms:W3CDTF">2025-03-04T09:04:09Z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0x010100580762BD2C4280469CFE5665FF4F9756</vt:lpwstr>
  </property>
  <property fmtid="{D5CDD505-2E9C-101B-9397-08002B2CF9AE}" pid="3" name="MediaServiceImageTags">
    <vt:lpwstr/>
  </property>
</Properties>
</file>