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84" r:id="rId4"/>
  </p:sldMasterIdLst>
  <p:notesMasterIdLst>
    <p:notesMasterId r:id="rId17"/>
  </p:notesMasterIdLst>
  <p:handoutMasterIdLst>
    <p:handoutMasterId r:id="rId18"/>
  </p:handoutMasterIdLst>
  <p:sldIdLst>
    <p:sldId id="256" r:id="rId5"/>
    <p:sldId id="257" r:id="rId6"/>
    <p:sldId id="258" r:id="rId7"/>
    <p:sldId id="324" r:id="rId8"/>
    <p:sldId id="270" r:id="rId9"/>
    <p:sldId id="349" r:id="rId10"/>
    <p:sldId id="362" r:id="rId11"/>
    <p:sldId id="363" r:id="rId12"/>
    <p:sldId id="353" r:id="rId13"/>
    <p:sldId id="364" r:id="rId14"/>
    <p:sldId id="332" r:id="rId15"/>
    <p:sldId id="333" r:id="rId16"/>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8" roundtripDataSignature="AMtx7mgkybcRNci5vzFGHvr2R3gTAhQHC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C1506"/>
    <a:srgbClr val="F92F1F"/>
    <a:srgbClr val="E816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0B42A07-84C1-4659-B30F-697C2D0D7F8F}">
  <a:tblStyle styleId="{B0B42A07-84C1-4659-B30F-697C2D0D7F8F}"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49" d="100"/>
          <a:sy n="49" d="100"/>
        </p:scale>
        <p:origin x="67" y="5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63"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59"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8" Type="http://customschemas.google.com/relationships/presentationmetadata" Target="metadata"/><Relationship Id="rId5" Type="http://schemas.openxmlformats.org/officeDocument/2006/relationships/slide" Target="slides/slide1.xml"/><Relationship Id="rId15" Type="http://schemas.openxmlformats.org/officeDocument/2006/relationships/slide" Target="slides/slide11.xml"/><Relationship Id="rId61" Type="http://schemas.openxmlformats.org/officeDocument/2006/relationships/theme" Target="theme/theme1.xml"/><Relationship Id="rId10" Type="http://schemas.openxmlformats.org/officeDocument/2006/relationships/slide" Target="slides/slide6.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Beckinsale" userId="1aefafad-b815-4942-aefb-12678ec00de7" providerId="ADAL" clId="{65D53523-4BE2-488E-AD73-90D87FB23F36}"/>
    <pc:docChg chg="undo custSel addSld delSld modSld sldOrd">
      <pc:chgData name="Katie Beckinsale" userId="1aefafad-b815-4942-aefb-12678ec00de7" providerId="ADAL" clId="{65D53523-4BE2-488E-AD73-90D87FB23F36}" dt="2025-04-29T09:48:19.209" v="3245" actId="47"/>
      <pc:docMkLst>
        <pc:docMk/>
      </pc:docMkLst>
      <pc:sldChg chg="modSp del mod">
        <pc:chgData name="Katie Beckinsale" userId="1aefafad-b815-4942-aefb-12678ec00de7" providerId="ADAL" clId="{65D53523-4BE2-488E-AD73-90D87FB23F36}" dt="2025-04-29T09:06:35.603" v="3205" actId="47"/>
        <pc:sldMkLst>
          <pc:docMk/>
          <pc:sldMk cId="0" sldId="271"/>
        </pc:sldMkLst>
        <pc:spChg chg="mod">
          <ac:chgData name="Katie Beckinsale" userId="1aefafad-b815-4942-aefb-12678ec00de7" providerId="ADAL" clId="{65D53523-4BE2-488E-AD73-90D87FB23F36}" dt="2025-04-29T09:06:09.925" v="3202" actId="20577"/>
          <ac:spMkLst>
            <pc:docMk/>
            <pc:sldMk cId="0" sldId="271"/>
            <ac:spMk id="2" creationId="{1A170186-88E1-408C-AAE6-48F2472C21F5}"/>
          </ac:spMkLst>
        </pc:spChg>
      </pc:sldChg>
      <pc:sldChg chg="del">
        <pc:chgData name="Katie Beckinsale" userId="1aefafad-b815-4942-aefb-12678ec00de7" providerId="ADAL" clId="{65D53523-4BE2-488E-AD73-90D87FB23F36}" dt="2025-04-29T09:48:12.846" v="3244" actId="47"/>
        <pc:sldMkLst>
          <pc:docMk/>
          <pc:sldMk cId="642016058" sldId="316"/>
        </pc:sldMkLst>
      </pc:sldChg>
      <pc:sldChg chg="del">
        <pc:chgData name="Katie Beckinsale" userId="1aefafad-b815-4942-aefb-12678ec00de7" providerId="ADAL" clId="{65D53523-4BE2-488E-AD73-90D87FB23F36}" dt="2025-04-29T09:48:19.209" v="3245" actId="47"/>
        <pc:sldMkLst>
          <pc:docMk/>
          <pc:sldMk cId="1692385178" sldId="346"/>
        </pc:sldMkLst>
      </pc:sldChg>
      <pc:sldChg chg="modSp mod ord">
        <pc:chgData name="Katie Beckinsale" userId="1aefafad-b815-4942-aefb-12678ec00de7" providerId="ADAL" clId="{65D53523-4BE2-488E-AD73-90D87FB23F36}" dt="2025-04-29T09:06:31.046" v="3204"/>
        <pc:sldMkLst>
          <pc:docMk/>
          <pc:sldMk cId="3941434464" sldId="349"/>
        </pc:sldMkLst>
        <pc:spChg chg="mod">
          <ac:chgData name="Katie Beckinsale" userId="1aefafad-b815-4942-aefb-12678ec00de7" providerId="ADAL" clId="{65D53523-4BE2-488E-AD73-90D87FB23F36}" dt="2025-04-29T08:42:31.799" v="921" actId="20577"/>
          <ac:spMkLst>
            <pc:docMk/>
            <pc:sldMk cId="3941434464" sldId="349"/>
            <ac:spMk id="112" creationId="{00000000-0000-0000-0000-000000000000}"/>
          </ac:spMkLst>
        </pc:spChg>
      </pc:sldChg>
      <pc:sldChg chg="del">
        <pc:chgData name="Katie Beckinsale" userId="1aefafad-b815-4942-aefb-12678ec00de7" providerId="ADAL" clId="{65D53523-4BE2-488E-AD73-90D87FB23F36}" dt="2025-04-29T09:44:16.872" v="3207" actId="47"/>
        <pc:sldMkLst>
          <pc:docMk/>
          <pc:sldMk cId="3540416740" sldId="352"/>
        </pc:sldMkLst>
      </pc:sldChg>
      <pc:sldChg chg="addSp delSp modSp mod">
        <pc:chgData name="Katie Beckinsale" userId="1aefafad-b815-4942-aefb-12678ec00de7" providerId="ADAL" clId="{65D53523-4BE2-488E-AD73-90D87FB23F36}" dt="2025-04-29T09:45:56.544" v="3232" actId="1076"/>
        <pc:sldMkLst>
          <pc:docMk/>
          <pc:sldMk cId="3764307385" sldId="353"/>
        </pc:sldMkLst>
        <pc:spChg chg="mod">
          <ac:chgData name="Katie Beckinsale" userId="1aefafad-b815-4942-aefb-12678ec00de7" providerId="ADAL" clId="{65D53523-4BE2-488E-AD73-90D87FB23F36}" dt="2025-04-29T09:44:37.423" v="3213" actId="20577"/>
          <ac:spMkLst>
            <pc:docMk/>
            <pc:sldMk cId="3764307385" sldId="353"/>
            <ac:spMk id="2" creationId="{3EC3C737-17A3-43DD-B2D2-01FD8F13E8AA}"/>
          </ac:spMkLst>
        </pc:spChg>
        <pc:spChg chg="del">
          <ac:chgData name="Katie Beckinsale" userId="1aefafad-b815-4942-aefb-12678ec00de7" providerId="ADAL" clId="{65D53523-4BE2-488E-AD73-90D87FB23F36}" dt="2025-04-29T09:44:41.677" v="3215" actId="478"/>
          <ac:spMkLst>
            <pc:docMk/>
            <pc:sldMk cId="3764307385" sldId="353"/>
            <ac:spMk id="3" creationId="{00000000-0000-0000-0000-000000000000}"/>
          </ac:spMkLst>
        </pc:spChg>
        <pc:spChg chg="add mod">
          <ac:chgData name="Katie Beckinsale" userId="1aefafad-b815-4942-aefb-12678ec00de7" providerId="ADAL" clId="{65D53523-4BE2-488E-AD73-90D87FB23F36}" dt="2025-04-29T09:44:58.013" v="3225" actId="115"/>
          <ac:spMkLst>
            <pc:docMk/>
            <pc:sldMk cId="3764307385" sldId="353"/>
            <ac:spMk id="7" creationId="{08AC6BF1-82F2-5FFD-FA8D-D616D1829874}"/>
          </ac:spMkLst>
        </pc:spChg>
        <pc:spChg chg="add del mod">
          <ac:chgData name="Katie Beckinsale" userId="1aefafad-b815-4942-aefb-12678ec00de7" providerId="ADAL" clId="{65D53523-4BE2-488E-AD73-90D87FB23F36}" dt="2025-04-29T09:45:10.474" v="3228" actId="478"/>
          <ac:spMkLst>
            <pc:docMk/>
            <pc:sldMk cId="3764307385" sldId="353"/>
            <ac:spMk id="8" creationId="{D37B399C-E738-14F2-EA8B-94A739BF62F9}"/>
          </ac:spMkLst>
        </pc:spChg>
        <pc:spChg chg="del">
          <ac:chgData name="Katie Beckinsale" userId="1aefafad-b815-4942-aefb-12678ec00de7" providerId="ADAL" clId="{65D53523-4BE2-488E-AD73-90D87FB23F36}" dt="2025-04-29T09:44:34.795" v="3210" actId="478"/>
          <ac:spMkLst>
            <pc:docMk/>
            <pc:sldMk cId="3764307385" sldId="353"/>
            <ac:spMk id="9" creationId="{00000000-0000-0000-0000-000000000000}"/>
          </ac:spMkLst>
        </pc:spChg>
        <pc:picChg chg="del">
          <ac:chgData name="Katie Beckinsale" userId="1aefafad-b815-4942-aefb-12678ec00de7" providerId="ADAL" clId="{65D53523-4BE2-488E-AD73-90D87FB23F36}" dt="2025-04-29T09:44:39.246" v="3214" actId="478"/>
          <ac:picMkLst>
            <pc:docMk/>
            <pc:sldMk cId="3764307385" sldId="353"/>
            <ac:picMk id="6" creationId="{00000000-0000-0000-0000-000000000000}"/>
          </ac:picMkLst>
        </pc:picChg>
        <pc:picChg chg="add mod">
          <ac:chgData name="Katie Beckinsale" userId="1aefafad-b815-4942-aefb-12678ec00de7" providerId="ADAL" clId="{65D53523-4BE2-488E-AD73-90D87FB23F36}" dt="2025-04-29T09:45:56.544" v="3232" actId="1076"/>
          <ac:picMkLst>
            <pc:docMk/>
            <pc:sldMk cId="3764307385" sldId="353"/>
            <ac:picMk id="14" creationId="{36D6E50F-3DB5-A5D8-8B95-A43F60B974E3}"/>
          </ac:picMkLst>
        </pc:picChg>
      </pc:sldChg>
      <pc:sldChg chg="del">
        <pc:chgData name="Katie Beckinsale" userId="1aefafad-b815-4942-aefb-12678ec00de7" providerId="ADAL" clId="{65D53523-4BE2-488E-AD73-90D87FB23F36}" dt="2025-04-29T09:44:10.829" v="3206" actId="47"/>
        <pc:sldMkLst>
          <pc:docMk/>
          <pc:sldMk cId="1371413708" sldId="355"/>
        </pc:sldMkLst>
      </pc:sldChg>
      <pc:sldChg chg="del">
        <pc:chgData name="Katie Beckinsale" userId="1aefafad-b815-4942-aefb-12678ec00de7" providerId="ADAL" clId="{65D53523-4BE2-488E-AD73-90D87FB23F36}" dt="2025-04-29T09:44:22.957" v="3209" actId="47"/>
        <pc:sldMkLst>
          <pc:docMk/>
          <pc:sldMk cId="1125943611" sldId="356"/>
        </pc:sldMkLst>
      </pc:sldChg>
      <pc:sldChg chg="del">
        <pc:chgData name="Katie Beckinsale" userId="1aefafad-b815-4942-aefb-12678ec00de7" providerId="ADAL" clId="{65D53523-4BE2-488E-AD73-90D87FB23F36}" dt="2025-04-29T09:44:20.833" v="3208" actId="47"/>
        <pc:sldMkLst>
          <pc:docMk/>
          <pc:sldMk cId="2192882107" sldId="360"/>
        </pc:sldMkLst>
      </pc:sldChg>
      <pc:sldChg chg="delSp del mod">
        <pc:chgData name="Katie Beckinsale" userId="1aefafad-b815-4942-aefb-12678ec00de7" providerId="ADAL" clId="{65D53523-4BE2-488E-AD73-90D87FB23F36}" dt="2025-04-29T09:05:25.154" v="3188" actId="47"/>
        <pc:sldMkLst>
          <pc:docMk/>
          <pc:sldMk cId="4121389531" sldId="361"/>
        </pc:sldMkLst>
        <pc:picChg chg="del">
          <ac:chgData name="Katie Beckinsale" userId="1aefafad-b815-4942-aefb-12678ec00de7" providerId="ADAL" clId="{65D53523-4BE2-488E-AD73-90D87FB23F36}" dt="2025-04-29T09:05:10.342" v="3185" actId="478"/>
          <ac:picMkLst>
            <pc:docMk/>
            <pc:sldMk cId="4121389531" sldId="361"/>
            <ac:picMk id="3" creationId="{00000000-0000-0000-0000-000000000000}"/>
          </ac:picMkLst>
        </pc:picChg>
      </pc:sldChg>
      <pc:sldChg chg="modSp mod ord">
        <pc:chgData name="Katie Beckinsale" userId="1aefafad-b815-4942-aefb-12678ec00de7" providerId="ADAL" clId="{65D53523-4BE2-488E-AD73-90D87FB23F36}" dt="2025-04-29T09:05:21.996" v="3187"/>
        <pc:sldMkLst>
          <pc:docMk/>
          <pc:sldMk cId="3631390377" sldId="362"/>
        </pc:sldMkLst>
        <pc:spChg chg="mod">
          <ac:chgData name="Katie Beckinsale" userId="1aefafad-b815-4942-aefb-12678ec00de7" providerId="ADAL" clId="{65D53523-4BE2-488E-AD73-90D87FB23F36}" dt="2025-04-29T08:55:32.105" v="1921" actId="403"/>
          <ac:spMkLst>
            <pc:docMk/>
            <pc:sldMk cId="3631390377" sldId="362"/>
            <ac:spMk id="112" creationId="{00000000-0000-0000-0000-000000000000}"/>
          </ac:spMkLst>
        </pc:spChg>
      </pc:sldChg>
      <pc:sldChg chg="modSp add mod ord">
        <pc:chgData name="Katie Beckinsale" userId="1aefafad-b815-4942-aefb-12678ec00de7" providerId="ADAL" clId="{65D53523-4BE2-488E-AD73-90D87FB23F36}" dt="2025-04-29T09:05:34.307" v="3190"/>
        <pc:sldMkLst>
          <pc:docMk/>
          <pc:sldMk cId="2150734904" sldId="363"/>
        </pc:sldMkLst>
        <pc:spChg chg="mod">
          <ac:chgData name="Katie Beckinsale" userId="1aefafad-b815-4942-aefb-12678ec00de7" providerId="ADAL" clId="{65D53523-4BE2-488E-AD73-90D87FB23F36}" dt="2025-04-29T09:03:28.060" v="3184" actId="20577"/>
          <ac:spMkLst>
            <pc:docMk/>
            <pc:sldMk cId="2150734904" sldId="363"/>
            <ac:spMk id="112" creationId="{38669411-8B86-7A60-68A5-B44FC6874DC8}"/>
          </ac:spMkLst>
        </pc:spChg>
      </pc:sldChg>
      <pc:sldChg chg="new del">
        <pc:chgData name="Katie Beckinsale" userId="1aefafad-b815-4942-aefb-12678ec00de7" providerId="ADAL" clId="{65D53523-4BE2-488E-AD73-90D87FB23F36}" dt="2025-04-29T08:55:03.938" v="1917" actId="680"/>
        <pc:sldMkLst>
          <pc:docMk/>
          <pc:sldMk cId="2619769799" sldId="363"/>
        </pc:sldMkLst>
      </pc:sldChg>
      <pc:sldChg chg="addSp delSp modSp add mod">
        <pc:chgData name="Katie Beckinsale" userId="1aefafad-b815-4942-aefb-12678ec00de7" providerId="ADAL" clId="{65D53523-4BE2-488E-AD73-90D87FB23F36}" dt="2025-04-29T09:46:57.893" v="3243" actId="1036"/>
        <pc:sldMkLst>
          <pc:docMk/>
          <pc:sldMk cId="1383731891" sldId="364"/>
        </pc:sldMkLst>
        <pc:spChg chg="mod">
          <ac:chgData name="Katie Beckinsale" userId="1aefafad-b815-4942-aefb-12678ec00de7" providerId="ADAL" clId="{65D53523-4BE2-488E-AD73-90D87FB23F36}" dt="2025-04-29T09:46:25.743" v="3235" actId="20577"/>
          <ac:spMkLst>
            <pc:docMk/>
            <pc:sldMk cId="1383731891" sldId="364"/>
            <ac:spMk id="7" creationId="{41B7CBD3-9C9D-4520-E853-52C0ED5CFAF4}"/>
          </ac:spMkLst>
        </pc:spChg>
        <pc:picChg chg="add mod">
          <ac:chgData name="Katie Beckinsale" userId="1aefafad-b815-4942-aefb-12678ec00de7" providerId="ADAL" clId="{65D53523-4BE2-488E-AD73-90D87FB23F36}" dt="2025-04-29T09:46:57.893" v="3243" actId="1036"/>
          <ac:picMkLst>
            <pc:docMk/>
            <pc:sldMk cId="1383731891" sldId="364"/>
            <ac:picMk id="4" creationId="{3717F33F-C9EB-9CD4-1A09-4814A41DCCC4}"/>
          </ac:picMkLst>
        </pc:picChg>
        <pc:picChg chg="del">
          <ac:chgData name="Katie Beckinsale" userId="1aefafad-b815-4942-aefb-12678ec00de7" providerId="ADAL" clId="{65D53523-4BE2-488E-AD73-90D87FB23F36}" dt="2025-04-29T09:46:27.850" v="3236" actId="478"/>
          <ac:picMkLst>
            <pc:docMk/>
            <pc:sldMk cId="1383731891" sldId="364"/>
            <ac:picMk id="14" creationId="{A263DCD2-FA81-DCBA-39AD-A6B8AE8727E7}"/>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3B1695B-A9DF-428A-9524-FE3329F98B66}" type="datetimeFigureOut">
              <a:rPr lang="en-GB" smtClean="0"/>
              <a:t>29/04/2025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7A4342F-4042-4234-9F97-41D105858FBF}" type="slidenum">
              <a:rPr lang="en-GB" smtClean="0"/>
              <a:t>‹#›</a:t>
            </a:fld>
            <a:endParaRPr lang="en-GB"/>
          </a:p>
        </p:txBody>
      </p:sp>
    </p:spTree>
    <p:extLst>
      <p:ext uri="{BB962C8B-B14F-4D97-AF65-F5344CB8AC3E}">
        <p14:creationId xmlns:p14="http://schemas.microsoft.com/office/powerpoint/2010/main" val="23806081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44813257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30330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17627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2919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56033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1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81392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26446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207757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a:extLst>
            <a:ext uri="{FF2B5EF4-FFF2-40B4-BE49-F238E27FC236}">
              <a16:creationId xmlns:a16="http://schemas.microsoft.com/office/drawing/2014/main" id="{1C0105C1-A1A1-009A-D2ED-CD6FC47D67EC}"/>
            </a:ext>
          </a:extLst>
        </p:cNvPr>
        <p:cNvGrpSpPr/>
        <p:nvPr/>
      </p:nvGrpSpPr>
      <p:grpSpPr>
        <a:xfrm>
          <a:off x="0" y="0"/>
          <a:ext cx="0" cy="0"/>
          <a:chOff x="0" y="0"/>
          <a:chExt cx="0" cy="0"/>
        </a:xfrm>
      </p:grpSpPr>
      <p:sp>
        <p:nvSpPr>
          <p:cNvPr id="103" name="Google Shape;103;p3:notes">
            <a:extLst>
              <a:ext uri="{FF2B5EF4-FFF2-40B4-BE49-F238E27FC236}">
                <a16:creationId xmlns:a16="http://schemas.microsoft.com/office/drawing/2014/main" id="{DDE74443-7C81-F83C-AEBA-54FA9F3ECB13}"/>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a:extLst>
              <a:ext uri="{FF2B5EF4-FFF2-40B4-BE49-F238E27FC236}">
                <a16:creationId xmlns:a16="http://schemas.microsoft.com/office/drawing/2014/main" id="{E15E949C-5D0A-F795-4EA4-14385AB8F74D}"/>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947108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256936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a:extLst>
            <a:ext uri="{FF2B5EF4-FFF2-40B4-BE49-F238E27FC236}">
              <a16:creationId xmlns:a16="http://schemas.microsoft.com/office/drawing/2014/main" id="{62C1DC2E-F5EA-5DF9-3D98-B813CE282033}"/>
            </a:ext>
          </a:extLst>
        </p:cNvPr>
        <p:cNvGrpSpPr/>
        <p:nvPr/>
      </p:nvGrpSpPr>
      <p:grpSpPr>
        <a:xfrm>
          <a:off x="0" y="0"/>
          <a:ext cx="0" cy="0"/>
          <a:chOff x="0" y="0"/>
          <a:chExt cx="0" cy="0"/>
        </a:xfrm>
      </p:grpSpPr>
      <p:sp>
        <p:nvSpPr>
          <p:cNvPr id="141" name="Google Shape;141;p6:notes">
            <a:extLst>
              <a:ext uri="{FF2B5EF4-FFF2-40B4-BE49-F238E27FC236}">
                <a16:creationId xmlns:a16="http://schemas.microsoft.com/office/drawing/2014/main" id="{24226A94-1A55-38A5-E0B7-E443FC5D2E5F}"/>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a:extLst>
              <a:ext uri="{FF2B5EF4-FFF2-40B4-BE49-F238E27FC236}">
                <a16:creationId xmlns:a16="http://schemas.microsoft.com/office/drawing/2014/main" id="{14872D52-A8C3-1E3C-9C03-739C7969BEA7}"/>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59706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43088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96728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48A87A34-81AB-432B-8DAE-1953F412C126}" type="datetimeFigureOut">
              <a:rPr lang="en-US" smtClean="0"/>
              <a:pPr/>
              <a:t>4/29/2025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838957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t>4/29/2025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271599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4/29/2025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4276526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8A87A34-81AB-432B-8DAE-1953F412C126}" type="datetimeFigureOut">
              <a:rPr lang="en-US" smtClean="0"/>
              <a:t>4/29/2025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48657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8A87A34-81AB-432B-8DAE-1953F412C126}" type="datetimeFigureOut">
              <a:rPr lang="en-US" smtClean="0"/>
              <a:t>4/29/2025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647575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8A87A34-81AB-432B-8DAE-1953F412C126}" type="datetimeFigureOut">
              <a:rPr lang="en-US" smtClean="0"/>
              <a:t>4/29/2025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953793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4/29/2025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4251066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4/29/2025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800822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4/29/2025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972197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t>4/29/2025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296320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t>4/29/2025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581240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4/29/2025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273545158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6" name="Google Shape;86;p1"/>
          <p:cNvSpPr/>
          <p:nvPr/>
        </p:nvSpPr>
        <p:spPr>
          <a:xfrm>
            <a:off x="0" y="0"/>
            <a:ext cx="2152357" cy="6858000"/>
          </a:xfrm>
          <a:prstGeom prst="rect">
            <a:avLst/>
          </a:prstGeom>
          <a:solidFill>
            <a:srgbClr val="DC1506"/>
          </a:solidFill>
          <a:ln w="12700" cap="flat" cmpd="sng">
            <a:solidFill>
              <a:schemeClr val="accent2">
                <a:lumMod val="60000"/>
                <a:lumOff val="40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8" name="Google Shape;88;p1"/>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sp>
        <p:nvSpPr>
          <p:cNvPr id="7" name="Title 6">
            <a:extLst>
              <a:ext uri="{FF2B5EF4-FFF2-40B4-BE49-F238E27FC236}">
                <a16:creationId xmlns:a16="http://schemas.microsoft.com/office/drawing/2014/main" id="{F4F5730E-852E-4AE3-A09B-543386252DB8}"/>
              </a:ext>
            </a:extLst>
          </p:cNvPr>
          <p:cNvSpPr>
            <a:spLocks noGrp="1"/>
          </p:cNvSpPr>
          <p:nvPr>
            <p:ph type="ctrTitle"/>
          </p:nvPr>
        </p:nvSpPr>
        <p:spPr>
          <a:xfrm>
            <a:off x="2487283" y="4472288"/>
            <a:ext cx="9144000" cy="2387600"/>
          </a:xfrm>
        </p:spPr>
        <p:txBody>
          <a:bodyPr>
            <a:normAutofit/>
          </a:bodyPr>
          <a:lstStyle/>
          <a:p>
            <a:br>
              <a:rPr lang="en-US"/>
            </a:br>
            <a:endParaRPr lang="en-US" sz="1400"/>
          </a:p>
          <a:p>
            <a:endParaRPr lang="en-US" sz="1400"/>
          </a:p>
        </p:txBody>
      </p:sp>
      <p:sp>
        <p:nvSpPr>
          <p:cNvPr id="8" name="Google Shape;96;p2">
            <a:extLst>
              <a:ext uri="{FF2B5EF4-FFF2-40B4-BE49-F238E27FC236}">
                <a16:creationId xmlns:a16="http://schemas.microsoft.com/office/drawing/2014/main" id="{CDCDB4F8-74F1-4CBC-8594-846C98F0C5D3}"/>
              </a:ext>
            </a:extLst>
          </p:cNvPr>
          <p:cNvSpPr txBox="1">
            <a:spLocks/>
          </p:cNvSpPr>
          <p:nvPr/>
        </p:nvSpPr>
        <p:spPr>
          <a:xfrm>
            <a:off x="2487283" y="3654533"/>
            <a:ext cx="9144000" cy="3587261"/>
          </a:xfrm>
          <a:prstGeom prst="rect">
            <a:avLst/>
          </a:prstGeom>
          <a:noFill/>
          <a:ln>
            <a:noFill/>
          </a:ln>
        </p:spPr>
        <p:txBody>
          <a:bodyPr spcFirstLastPara="1" wrap="square" lIns="91425" tIns="45700" rIns="91425" bIns="45700" anchor="b" anchorCtr="0">
            <a:norm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lang="en-US" sz="9600"/>
          </a:p>
          <a:p>
            <a:endParaRPr lang="en-US" sz="6400" b="1"/>
          </a:p>
          <a:p>
            <a:endParaRPr lang="en-US" sz="16600">
              <a:latin typeface="Sassoon Penpals Joined" panose="02000400000000000000" pitchFamily="50" charset="0"/>
            </a:endParaRPr>
          </a:p>
        </p:txBody>
      </p:sp>
      <p:pic>
        <p:nvPicPr>
          <p:cNvPr id="3" name="Picture 2"/>
          <p:cNvPicPr>
            <a:picLocks noChangeAspect="1"/>
          </p:cNvPicPr>
          <p:nvPr/>
        </p:nvPicPr>
        <p:blipFill>
          <a:blip r:embed="rId3"/>
          <a:stretch>
            <a:fillRect/>
          </a:stretch>
        </p:blipFill>
        <p:spPr>
          <a:xfrm>
            <a:off x="455017" y="325363"/>
            <a:ext cx="1285875" cy="638175"/>
          </a:xfrm>
          <a:prstGeom prst="rect">
            <a:avLst/>
          </a:prstGeom>
        </p:spPr>
      </p:pic>
      <p:sp>
        <p:nvSpPr>
          <p:cNvPr id="9"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0000" lnSpcReduction="20000"/>
          </a:bodyPr>
          <a:lstStyle/>
          <a:p>
            <a:pPr algn="ctr">
              <a:lnSpc>
                <a:spcPct val="90000"/>
              </a:lnSpc>
            </a:pPr>
            <a:endParaRPr lang="en-US" sz="9600" b="1" dirty="0">
              <a:solidFill>
                <a:srgbClr val="FF0000"/>
              </a:solidFill>
              <a:latin typeface="Times New Roman"/>
              <a:cs typeface="Calibri"/>
            </a:endParaRPr>
          </a:p>
          <a:p>
            <a:pPr algn="ctr">
              <a:lnSpc>
                <a:spcPct val="90000"/>
              </a:lnSpc>
            </a:pPr>
            <a:endParaRPr lang="en-US" sz="9600" b="1" dirty="0">
              <a:solidFill>
                <a:srgbClr val="FF0000"/>
              </a:solidFill>
              <a:latin typeface="Times New Roman"/>
              <a:cs typeface="Calibri"/>
            </a:endParaRPr>
          </a:p>
          <a:p>
            <a:pPr algn="ctr">
              <a:lnSpc>
                <a:spcPct val="90000"/>
              </a:lnSpc>
            </a:pPr>
            <a:r>
              <a:rPr lang="en-US" sz="9600" b="1" dirty="0">
                <a:solidFill>
                  <a:srgbClr val="FF0000"/>
                </a:solidFill>
                <a:cs typeface="Calibri"/>
              </a:rPr>
              <a:t>RE</a:t>
            </a:r>
            <a:endParaRPr lang="en-US" dirty="0"/>
          </a:p>
          <a:p>
            <a:pPr algn="ctr">
              <a:lnSpc>
                <a:spcPct val="90000"/>
              </a:lnSpc>
            </a:pPr>
            <a:endParaRPr lang="en-US" sz="9200" b="1" dirty="0">
              <a:solidFill>
                <a:srgbClr val="FF0000"/>
              </a:solidFill>
              <a:latin typeface="Calibri"/>
              <a:ea typeface="Calibri"/>
              <a:cs typeface="Calibri"/>
              <a:sym typeface="Calibri"/>
            </a:endParaRPr>
          </a:p>
          <a:p>
            <a:pPr algn="ctr">
              <a:lnSpc>
                <a:spcPct val="90000"/>
              </a:lnSpc>
            </a:pPr>
            <a:r>
              <a:rPr lang="en-US" sz="9600" b="1" dirty="0">
                <a:solidFill>
                  <a:schemeClr val="dk1"/>
                </a:solidFill>
                <a:latin typeface="Calibri"/>
                <a:ea typeface="Calibri"/>
                <a:cs typeface="Calibri"/>
                <a:sym typeface="Calibri"/>
              </a:rPr>
              <a:t>Intent</a:t>
            </a:r>
            <a:endParaRPr lang="en-US" sz="9600" b="1" dirty="0">
              <a:solidFill>
                <a:schemeClr val="dk1"/>
              </a:solidFill>
              <a:latin typeface="Calibri"/>
              <a:ea typeface="Calibri"/>
              <a:cs typeface="Calibri"/>
            </a:endParaRPr>
          </a:p>
          <a:p>
            <a:pPr algn="ctr">
              <a:lnSpc>
                <a:spcPct val="90000"/>
              </a:lnSpc>
            </a:pPr>
            <a:endParaRPr lang="en-US" sz="6600" b="1" dirty="0">
              <a:solidFill>
                <a:schemeClr val="dk1"/>
              </a:solidFill>
              <a:latin typeface="Calibri"/>
              <a:ea typeface="Calibri"/>
              <a:cs typeface="Calibri"/>
            </a:endParaRPr>
          </a:p>
          <a:p>
            <a:pPr algn="ctr">
              <a:lnSpc>
                <a:spcPct val="90000"/>
              </a:lnSpc>
            </a:pPr>
            <a:endParaRPr lang="en-US" sz="6600" b="1" dirty="0">
              <a:solidFill>
                <a:schemeClr val="dk1"/>
              </a:solidFill>
              <a:ea typeface="+mn-lt"/>
              <a:cs typeface="+mn-lt"/>
            </a:endParaRPr>
          </a:p>
          <a:p>
            <a:pPr>
              <a:lnSpc>
                <a:spcPct val="90000"/>
              </a:lnSpc>
            </a:pPr>
            <a:endParaRPr lang="en-US" sz="6600" dirty="0">
              <a:cs typeface="Calibri" panose="020F0502020204030204"/>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6" name="Google Shape;96;p2"/>
          <p:cNvSpPr txBox="1">
            <a:spLocks noGrp="1"/>
          </p:cNvSpPr>
          <p:nvPr>
            <p:ph type="ctrTitle"/>
          </p:nvPr>
        </p:nvSpPr>
        <p:spPr>
          <a:xfrm>
            <a:off x="2686292" y="229111"/>
            <a:ext cx="8971472" cy="1045397"/>
          </a:xfrm>
          <a:prstGeom prst="rect">
            <a:avLst/>
          </a:prstGeom>
          <a:noFill/>
          <a:ln>
            <a:noFill/>
          </a:ln>
        </p:spPr>
        <p:txBody>
          <a:bodyPr spcFirstLastPara="1" wrap="square" lIns="91425" tIns="45700" rIns="91425" bIns="45700" anchor="b" anchorCtr="0">
            <a:normAutofit/>
          </a:bodyPr>
          <a:lstStyle/>
          <a:p>
            <a:pPr>
              <a:spcBef>
                <a:spcPts val="0"/>
              </a:spcBef>
            </a:pPr>
            <a:r>
              <a:rPr lang="en-US" dirty="0">
                <a:solidFill>
                  <a:srgbClr val="FF0000"/>
                </a:solidFill>
                <a:latin typeface="Calibri"/>
                <a:cs typeface="Calibri"/>
              </a:rPr>
              <a:t>RE</a:t>
            </a:r>
          </a:p>
        </p:txBody>
      </p:sp>
      <p:sp>
        <p:nvSpPr>
          <p:cNvPr id="101" name="Google Shape;101;p2"/>
          <p:cNvSpPr txBox="1">
            <a:spLocks noGrp="1"/>
          </p:cNvSpPr>
          <p:nvPr>
            <p:ph type="subTitle" idx="1"/>
          </p:nvPr>
        </p:nvSpPr>
        <p:spPr>
          <a:xfrm>
            <a:off x="2511122" y="1515979"/>
            <a:ext cx="9554805" cy="4860758"/>
          </a:xfrm>
          <a:prstGeom prst="rect">
            <a:avLst/>
          </a:prstGeom>
          <a:noFill/>
          <a:ln>
            <a:noFill/>
          </a:ln>
        </p:spPr>
        <p:txBody>
          <a:bodyPr spcFirstLastPara="1" wrap="square" lIns="91425" tIns="45700" rIns="91425" bIns="45700" anchor="t" anchorCtr="0">
            <a:noAutofit/>
          </a:bodyPr>
          <a:lstStyle/>
          <a:p>
            <a:pPr algn="l"/>
            <a:r>
              <a:rPr lang="en-US" b="1" dirty="0">
                <a:ea typeface="+mn-lt"/>
                <a:cs typeface="+mn-lt"/>
              </a:rPr>
              <a:t>Aims of the RE Curriculum</a:t>
            </a:r>
            <a:endParaRPr lang="en-US" dirty="0"/>
          </a:p>
          <a:p>
            <a:r>
              <a:rPr lang="en-GB" dirty="0"/>
              <a:t>At Springfield Infant and Nursery, we aim to ensure that our children develop an understanding of Christianity, alongside a wider knowledge of world faiths.  Through our teaching we will actively promote the British</a:t>
            </a:r>
            <a:r>
              <a:rPr lang="en-GB" b="1" dirty="0"/>
              <a:t> </a:t>
            </a:r>
            <a:r>
              <a:rPr lang="en-GB" dirty="0"/>
              <a:t>values of mutual respect and tolerance of different faiths and beliefs.  We want our children to know about the different faith systems, but also understand why these are so important to people.  We aim to broaden their awareness of the beliefs, values and traditions of other individuals, societies, communities and cultures; so that they can become thoughtful, tolerant and appreciative members of the diverse society that they live in.</a:t>
            </a:r>
            <a:endParaRPr lang="en-US" dirty="0">
              <a:cs typeface="Calibri"/>
            </a:endParaRPr>
          </a:p>
          <a:p>
            <a:pPr algn="just"/>
            <a:endParaRPr lang="en-US" dirty="0"/>
          </a:p>
        </p:txBody>
      </p:sp>
      <p:sp>
        <p:nvSpPr>
          <p:cNvPr id="9" name="Google Shape;86;p1">
            <a:extLst>
              <a:ext uri="{FF2B5EF4-FFF2-40B4-BE49-F238E27FC236}">
                <a16:creationId xmlns:a16="http://schemas.microsoft.com/office/drawing/2014/main" id="{4A8FB25F-9371-479B-9CC2-2A164654F418}"/>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 name="Google Shape;88;p1">
            <a:extLst>
              <a:ext uri="{FF2B5EF4-FFF2-40B4-BE49-F238E27FC236}">
                <a16:creationId xmlns:a16="http://schemas.microsoft.com/office/drawing/2014/main" id="{329414A7-93A6-4DE1-BF58-7B7D04797C35}"/>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a:bodyPr>
          <a:lstStyle/>
          <a:p>
            <a:pPr marL="0" lvl="0" indent="0" algn="ctr">
              <a:lnSpc>
                <a:spcPct val="90000"/>
              </a:lnSpc>
              <a:spcBef>
                <a:spcPts val="0"/>
              </a:spcBef>
              <a:spcAft>
                <a:spcPts val="0"/>
              </a:spcAft>
              <a:buNone/>
            </a:pPr>
            <a:r>
              <a:rPr lang="en-US" sz="4400" b="1" dirty="0">
                <a:solidFill>
                  <a:srgbClr val="FF0000"/>
                </a:solidFill>
                <a:latin typeface="Calibri"/>
                <a:cs typeface="Calibri"/>
              </a:rPr>
              <a:t>RE</a:t>
            </a:r>
            <a:endParaRPr lang="en-US" dirty="0">
              <a:solidFill>
                <a:srgbClr val="FF0000"/>
              </a:solidFill>
              <a:latin typeface="Calibri"/>
              <a:cs typeface="Calibri"/>
            </a:endParaRPr>
          </a:p>
        </p:txBody>
      </p:sp>
      <p:sp>
        <p:nvSpPr>
          <p:cNvPr id="112" name="Google Shape;112;p3"/>
          <p:cNvSpPr txBox="1">
            <a:spLocks noGrp="1"/>
          </p:cNvSpPr>
          <p:nvPr>
            <p:ph type="subTitle" idx="1"/>
          </p:nvPr>
        </p:nvSpPr>
        <p:spPr>
          <a:xfrm>
            <a:off x="2308340" y="644450"/>
            <a:ext cx="9727676" cy="6071883"/>
          </a:xfrm>
          <a:prstGeom prst="rect">
            <a:avLst/>
          </a:prstGeom>
          <a:noFill/>
          <a:ln>
            <a:noFill/>
          </a:ln>
        </p:spPr>
        <p:txBody>
          <a:bodyPr spcFirstLastPara="1" wrap="square" lIns="91425" tIns="45700" rIns="91425" bIns="45700" anchor="t" anchorCtr="0">
            <a:noAutofit/>
          </a:bodyPr>
          <a:lstStyle/>
          <a:p>
            <a:pPr marR="0" lvl="0" algn="l" rtl="0">
              <a:spcAft>
                <a:spcPts val="0"/>
              </a:spcAft>
              <a:buClr>
                <a:schemeClr val="dk1"/>
              </a:buClr>
              <a:buFont typeface="Arial"/>
              <a:buNone/>
            </a:pPr>
            <a:r>
              <a:rPr lang="en-US" sz="2800" b="1" dirty="0">
                <a:latin typeface="Calibri"/>
                <a:cs typeface="Calibri"/>
                <a:sym typeface="Arial"/>
              </a:rPr>
              <a:t>Aims </a:t>
            </a:r>
            <a:r>
              <a:rPr lang="en-US" sz="2800" b="1" i="0" dirty="0">
                <a:latin typeface="Calibri"/>
                <a:cs typeface="Calibri"/>
                <a:sym typeface="Arial"/>
              </a:rPr>
              <a:t>of </a:t>
            </a:r>
            <a:r>
              <a:rPr lang="en-US" sz="2800" b="1" dirty="0">
                <a:latin typeface="Calibri"/>
                <a:cs typeface="Calibri"/>
                <a:sym typeface="Arial"/>
              </a:rPr>
              <a:t>the RE Curriculum</a:t>
            </a:r>
            <a:endParaRPr lang="en-US" sz="2800" dirty="0">
              <a:latin typeface="Calibri"/>
              <a:cs typeface="Calibri"/>
            </a:endParaRPr>
          </a:p>
          <a:p>
            <a:pPr algn="l"/>
            <a:r>
              <a:rPr lang="en-GB" sz="1800" dirty="0"/>
              <a:t>As the RE curriculum is agreed on by the Local Authority, there are no statutorily required topics to be covered. The RE curriculum framework document does state the ways a well-designed syllabus will benefit children, help them to grow and understand their world:</a:t>
            </a:r>
            <a:endParaRPr lang="en-US" sz="1200" dirty="0">
              <a:latin typeface="Calibri"/>
              <a:ea typeface="Arial"/>
              <a:cs typeface="Calibri"/>
              <a:sym typeface="Arial"/>
            </a:endParaRPr>
          </a:p>
          <a:p>
            <a:pPr algn="l"/>
            <a:r>
              <a:rPr lang="en-US" sz="1800" dirty="0">
                <a:latin typeface="Calibri"/>
                <a:ea typeface="Arial"/>
                <a:cs typeface="Calibri"/>
                <a:sym typeface="Arial"/>
              </a:rPr>
              <a:t>Whilst RE is not part of the national curriculum for</a:t>
            </a:r>
            <a:r>
              <a:rPr lang="en-US" sz="1800" dirty="0">
                <a:solidFill>
                  <a:srgbClr val="FF0000"/>
                </a:solidFill>
                <a:latin typeface="Calibri"/>
                <a:ea typeface="Arial"/>
                <a:cs typeface="Calibri"/>
                <a:sym typeface="Arial"/>
              </a:rPr>
              <a:t> </a:t>
            </a:r>
            <a:r>
              <a:rPr lang="en-US" sz="1800" dirty="0">
                <a:latin typeface="Calibri"/>
                <a:ea typeface="Arial"/>
                <a:cs typeface="Calibri"/>
                <a:sym typeface="Arial"/>
              </a:rPr>
              <a:t>RE</a:t>
            </a:r>
            <a:r>
              <a:rPr lang="en-US" sz="1800" dirty="0">
                <a:solidFill>
                  <a:srgbClr val="FF0000"/>
                </a:solidFill>
                <a:latin typeface="Calibri"/>
                <a:ea typeface="Arial"/>
                <a:cs typeface="Calibri"/>
                <a:sym typeface="Arial"/>
              </a:rPr>
              <a:t> </a:t>
            </a:r>
            <a:r>
              <a:rPr lang="en-US" sz="1800" dirty="0">
                <a:latin typeface="Calibri"/>
                <a:ea typeface="Arial"/>
                <a:cs typeface="Calibri"/>
                <a:sym typeface="Arial"/>
              </a:rPr>
              <a:t>guidance for teaching RE aims to ensure that all pupils</a:t>
            </a:r>
            <a:r>
              <a:rPr lang="en-US" sz="1800" b="0" i="0" u="none" strike="noStrike" cap="none" dirty="0">
                <a:latin typeface="Calibri"/>
                <a:ea typeface="Arial"/>
                <a:cs typeface="Calibri"/>
                <a:sym typeface="Arial"/>
              </a:rPr>
              <a:t>:</a:t>
            </a:r>
            <a:endParaRPr sz="1800" dirty="0">
              <a:latin typeface="Calibri"/>
              <a:cs typeface="Calibri"/>
            </a:endParaRPr>
          </a:p>
          <a:p>
            <a:pPr marL="285750" indent="-285750" algn="l">
              <a:buFont typeface="Arial"/>
              <a:buChar char="•"/>
            </a:pPr>
            <a:r>
              <a:rPr lang="en-GB" sz="1800" dirty="0"/>
              <a:t>develop an understanding of concepts and mastery of skills to make sense of religion and belief, at an appropriate level of challenge for their age.</a:t>
            </a:r>
          </a:p>
          <a:p>
            <a:pPr marL="285750" indent="-285750" algn="l">
              <a:buFont typeface="Arial"/>
              <a:buChar char="•"/>
            </a:pPr>
            <a:r>
              <a:rPr lang="en-GB" sz="1800" dirty="0"/>
              <a:t>are provided with opportunities to develop positive attitudes and values to reflect and relate their learning in RE to their own experiences.</a:t>
            </a:r>
          </a:p>
          <a:p>
            <a:pPr marL="285750" indent="-285750" algn="l">
              <a:buFont typeface="Arial"/>
              <a:buChar char="•"/>
            </a:pPr>
            <a:r>
              <a:rPr lang="en-GB" sz="1800" dirty="0"/>
              <a:t>have the opportunity to learn that there are those who do not hold religious belief and have their own philosophical perspectives, and subject matter should facilitate integration and promotion of shared values.</a:t>
            </a:r>
          </a:p>
          <a:p>
            <a:pPr marL="285750" indent="-285750" algn="l">
              <a:buFont typeface="Arial"/>
              <a:buChar char="•"/>
            </a:pPr>
            <a:r>
              <a:rPr lang="en-GB" sz="1800" dirty="0"/>
              <a:t>are provided with an appropriate balance between and within Christianity, other principal religions, and, where appropriate other religious traditions and world views, across the key stages as a whole, making appropriate links with other parts of the curriculum</a:t>
            </a:r>
          </a:p>
          <a:p>
            <a:pPr algn="l"/>
            <a:r>
              <a:rPr lang="en-GB" sz="1800" dirty="0">
                <a:cs typeface="Arial"/>
              </a:rPr>
              <a:t>Not all religions need to be studied at the same depth or in each key stages, but all religions that are studied should be done so in a way that is coherent and promotes progression.</a:t>
            </a:r>
            <a:endParaRPr lang="en-US" b="1" dirty="0">
              <a:cs typeface="Arial"/>
            </a:endParaRPr>
          </a:p>
          <a:p>
            <a:pPr>
              <a:buClr>
                <a:schemeClr val="dk1"/>
              </a:buClr>
              <a:buSzPts val="2000"/>
            </a:pPr>
            <a:endParaRPr lang="en-US" sz="2000" dirty="0">
              <a:cs typeface="Calibri" panose="020F0502020204030204"/>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fontScale="90000"/>
          </a:bodyPr>
          <a:lstStyle/>
          <a:p>
            <a:pPr marL="0" lvl="0" indent="0" algn="ctr">
              <a:lnSpc>
                <a:spcPct val="90000"/>
              </a:lnSpc>
              <a:spcBef>
                <a:spcPts val="0"/>
              </a:spcBef>
              <a:spcAft>
                <a:spcPts val="0"/>
              </a:spcAft>
              <a:buNone/>
            </a:pPr>
            <a:r>
              <a:rPr lang="en-US" dirty="0">
                <a:solidFill>
                  <a:srgbClr val="FF0000"/>
                </a:solidFill>
                <a:latin typeface="Calibri"/>
                <a:cs typeface="Calibri"/>
              </a:rPr>
              <a:t>RE</a:t>
            </a:r>
          </a:p>
        </p:txBody>
      </p:sp>
      <p:sp>
        <p:nvSpPr>
          <p:cNvPr id="112" name="Google Shape;112;p3"/>
          <p:cNvSpPr txBox="1">
            <a:spLocks noGrp="1"/>
          </p:cNvSpPr>
          <p:nvPr>
            <p:ph type="subTitle" idx="1"/>
          </p:nvPr>
        </p:nvSpPr>
        <p:spPr>
          <a:xfrm>
            <a:off x="2511122" y="689142"/>
            <a:ext cx="9296356" cy="5731195"/>
          </a:xfrm>
          <a:prstGeom prst="rect">
            <a:avLst/>
          </a:prstGeom>
          <a:noFill/>
          <a:ln>
            <a:noFill/>
          </a:ln>
        </p:spPr>
        <p:txBody>
          <a:bodyPr spcFirstLastPara="1" wrap="square" lIns="91425" tIns="45700" rIns="91425" bIns="45700" anchor="t" anchorCtr="0">
            <a:noAutofit/>
          </a:bodyPr>
          <a:lstStyle/>
          <a:p>
            <a:pPr marL="0" marR="0" lvl="0" indent="0" algn="l">
              <a:lnSpc>
                <a:spcPct val="100000"/>
              </a:lnSpc>
              <a:spcBef>
                <a:spcPts val="0"/>
              </a:spcBef>
              <a:spcAft>
                <a:spcPts val="0"/>
              </a:spcAft>
              <a:buSzPts val="2000"/>
            </a:pPr>
            <a:endParaRPr lang="en-US" b="1" dirty="0">
              <a:latin typeface="Calibri"/>
              <a:cs typeface="Arial"/>
            </a:endParaRPr>
          </a:p>
          <a:p>
            <a:pPr algn="l">
              <a:spcBef>
                <a:spcPts val="0"/>
              </a:spcBef>
            </a:pPr>
            <a:r>
              <a:rPr lang="en-US" sz="2800" b="1" dirty="0">
                <a:cs typeface="Calibri"/>
              </a:rPr>
              <a:t>Early Years</a:t>
            </a:r>
          </a:p>
          <a:p>
            <a:pPr algn="l">
              <a:spcBef>
                <a:spcPts val="0"/>
              </a:spcBef>
            </a:pPr>
            <a:endParaRPr lang="en-US" sz="2000" dirty="0">
              <a:cs typeface="Calibri"/>
            </a:endParaRPr>
          </a:p>
          <a:p>
            <a:pPr algn="l">
              <a:spcBef>
                <a:spcPts val="0"/>
              </a:spcBef>
            </a:pPr>
            <a:r>
              <a:rPr lang="en-US" sz="2200" dirty="0">
                <a:cs typeface="Calibri"/>
              </a:rPr>
              <a:t>In Early Years, </a:t>
            </a:r>
            <a:r>
              <a:rPr lang="en-US" sz="2200" dirty="0">
                <a:solidFill>
                  <a:srgbClr val="FF0000"/>
                </a:solidFill>
                <a:cs typeface="Calibri"/>
              </a:rPr>
              <a:t>RE </a:t>
            </a:r>
            <a:r>
              <a:rPr lang="en-US" sz="2200" dirty="0">
                <a:cs typeface="Calibri"/>
              </a:rPr>
              <a:t>is taught through </a:t>
            </a:r>
            <a:r>
              <a:rPr lang="en-US" sz="2200" dirty="0">
                <a:solidFill>
                  <a:srgbClr val="FF0000"/>
                </a:solidFill>
                <a:cs typeface="Calibri"/>
              </a:rPr>
              <a:t>Personal, Social and Emotional Development </a:t>
            </a:r>
            <a:r>
              <a:rPr lang="en-US" sz="2200" dirty="0">
                <a:cs typeface="Calibri"/>
              </a:rPr>
              <a:t>through which they are able to form positive attitudes about the differences between people and towards other’s views, as well as through </a:t>
            </a:r>
            <a:r>
              <a:rPr lang="en-US" sz="2200" dirty="0">
                <a:solidFill>
                  <a:srgbClr val="FF0000"/>
                </a:solidFill>
                <a:cs typeface="Calibri"/>
              </a:rPr>
              <a:t>Understanding the World </a:t>
            </a:r>
            <a:r>
              <a:rPr lang="en-US" sz="2200" dirty="0">
                <a:cs typeface="Calibri"/>
              </a:rPr>
              <a:t>where children are </a:t>
            </a:r>
            <a:r>
              <a:rPr lang="en-GB" sz="2200" dirty="0">
                <a:cs typeface="Calibri"/>
              </a:rPr>
              <a:t>helped to </a:t>
            </a:r>
            <a:r>
              <a:rPr lang="en-GB" sz="2200" dirty="0"/>
              <a:t>make sense of their physical world and their community,</a:t>
            </a:r>
            <a:r>
              <a:rPr lang="en-US" sz="2200" dirty="0">
                <a:cs typeface="Calibri"/>
              </a:rPr>
              <a:t> whilst fostering</a:t>
            </a:r>
            <a:r>
              <a:rPr lang="en-GB" sz="2200" dirty="0"/>
              <a:t> their understanding of our culturally, socially, technologically and ecologically diverse world</a:t>
            </a:r>
            <a:r>
              <a:rPr lang="en-US" sz="2200" dirty="0">
                <a:cs typeface="Calibri"/>
              </a:rPr>
              <a:t>.</a:t>
            </a:r>
            <a:r>
              <a:rPr lang="en-US" sz="2200" dirty="0">
                <a:solidFill>
                  <a:srgbClr val="FF0000"/>
                </a:solidFill>
                <a:cs typeface="Calibri"/>
              </a:rPr>
              <a:t> </a:t>
            </a:r>
          </a:p>
          <a:p>
            <a:pPr algn="l">
              <a:spcBef>
                <a:spcPts val="0"/>
              </a:spcBef>
            </a:pPr>
            <a:r>
              <a:rPr lang="en-US" sz="2200" dirty="0">
                <a:cs typeface="Calibri"/>
              </a:rPr>
              <a:t>Children are encouraged to do this by:</a:t>
            </a:r>
          </a:p>
          <a:p>
            <a:pPr marL="342900" indent="-342900" algn="l">
              <a:spcBef>
                <a:spcPts val="0"/>
              </a:spcBef>
              <a:buFont typeface="Arial" panose="020B0604020202020204" pitchFamily="34" charset="0"/>
              <a:buChar char="•"/>
            </a:pPr>
            <a:r>
              <a:rPr lang="en-US" sz="2200" dirty="0">
                <a:cs typeface="Calibri"/>
              </a:rPr>
              <a:t>accessing resources that reflect the diversity of life in modern Britain</a:t>
            </a:r>
          </a:p>
          <a:p>
            <a:pPr marL="342900" indent="-342900" algn="l">
              <a:spcBef>
                <a:spcPts val="0"/>
              </a:spcBef>
              <a:buFont typeface="Arial" panose="020B0604020202020204" pitchFamily="34" charset="0"/>
              <a:buChar char="•"/>
            </a:pPr>
            <a:r>
              <a:rPr lang="en-US" sz="2200" dirty="0">
                <a:cs typeface="Calibri"/>
              </a:rPr>
              <a:t>celebrating and valuing cultural, religious and community events and experiences</a:t>
            </a:r>
          </a:p>
          <a:p>
            <a:pPr marL="342900" indent="-342900" algn="l">
              <a:spcBef>
                <a:spcPts val="0"/>
              </a:spcBef>
              <a:buFont typeface="Arial" panose="020B0604020202020204" pitchFamily="34" charset="0"/>
              <a:buChar char="•"/>
            </a:pPr>
            <a:r>
              <a:rPr lang="en-US" sz="2200" dirty="0">
                <a:cs typeface="Calibri"/>
              </a:rPr>
              <a:t>thinking about the perspective of others</a:t>
            </a:r>
          </a:p>
          <a:p>
            <a:pPr marL="342900" indent="-342900" algn="l">
              <a:spcBef>
                <a:spcPts val="0"/>
              </a:spcBef>
              <a:buFont typeface="Arial" panose="020B0604020202020204" pitchFamily="34" charset="0"/>
              <a:buChar char="•"/>
            </a:pPr>
            <a:endParaRPr lang="en-US" dirty="0">
              <a:cs typeface="Calibri"/>
            </a:endParaRPr>
          </a:p>
          <a:p>
            <a:pPr algn="l">
              <a:spcBef>
                <a:spcPts val="0"/>
              </a:spcBef>
            </a:pPr>
            <a:endParaRPr lang="en-US" sz="2000" i="1" dirty="0">
              <a:cs typeface="Calibri"/>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2020405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5"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solidFill>
                  <a:srgbClr val="FF0000"/>
                </a:solidFill>
                <a:latin typeface="Calibri"/>
                <a:ea typeface="Calibri"/>
                <a:cs typeface="Calibri"/>
                <a:sym typeface="Calibri"/>
              </a:rPr>
              <a:t>RE</a:t>
            </a:r>
          </a:p>
          <a:p>
            <a:pPr algn="ctr">
              <a:lnSpc>
                <a:spcPct val="90000"/>
              </a:lnSpc>
            </a:pPr>
            <a:br>
              <a:rPr lang="en-US" sz="12000" b="1" dirty="0">
                <a:latin typeface="Calibri"/>
                <a:ea typeface="Calibri"/>
                <a:cs typeface="Calibri"/>
              </a:rPr>
            </a:br>
            <a:r>
              <a:rPr lang="en-US" sz="6600" b="1" dirty="0">
                <a:solidFill>
                  <a:schemeClr val="dk1"/>
                </a:solidFill>
                <a:latin typeface="Calibri"/>
                <a:ea typeface="Calibri"/>
                <a:cs typeface="Calibri"/>
                <a:sym typeface="Calibri"/>
              </a:rPr>
              <a:t>Implementation</a:t>
            </a:r>
            <a:endParaRPr lang="en-US" sz="6600" b="1" dirty="0">
              <a:solidFill>
                <a:schemeClr val="dk1"/>
              </a:solidFill>
              <a:latin typeface="Calibri"/>
              <a:ea typeface="Calibri"/>
              <a:cs typeface="Calibri"/>
            </a:endParaRPr>
          </a:p>
        </p:txBody>
      </p:sp>
      <p:sp>
        <p:nvSpPr>
          <p:cNvPr id="8" name="Google Shape;86;p1">
            <a:extLst>
              <a:ext uri="{FF2B5EF4-FFF2-40B4-BE49-F238E27FC236}">
                <a16:creationId xmlns:a16="http://schemas.microsoft.com/office/drawing/2014/main" id="{67182A32-80EE-4D4C-A6B0-02525D200177}"/>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 name="Google Shape;88;p1">
            <a:extLst>
              <a:ext uri="{FF2B5EF4-FFF2-40B4-BE49-F238E27FC236}">
                <a16:creationId xmlns:a16="http://schemas.microsoft.com/office/drawing/2014/main" id="{8CFFBD99-CF48-4A97-B488-92165E9A8A6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pic>
        <p:nvPicPr>
          <p:cNvPr id="7" name="Picture 6"/>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fontScale="90000"/>
          </a:bodyPr>
          <a:lstStyle/>
          <a:p>
            <a:pPr marL="0" lvl="0" indent="0" algn="ctr">
              <a:lnSpc>
                <a:spcPct val="90000"/>
              </a:lnSpc>
              <a:spcBef>
                <a:spcPts val="0"/>
              </a:spcBef>
              <a:spcAft>
                <a:spcPts val="0"/>
              </a:spcAft>
              <a:buNone/>
            </a:pPr>
            <a:r>
              <a:rPr lang="en-US" dirty="0">
                <a:solidFill>
                  <a:srgbClr val="FF0000"/>
                </a:solidFill>
                <a:latin typeface="Calibri"/>
                <a:cs typeface="Calibri"/>
              </a:rPr>
              <a:t>RE</a:t>
            </a:r>
          </a:p>
        </p:txBody>
      </p:sp>
      <p:sp>
        <p:nvSpPr>
          <p:cNvPr id="112" name="Google Shape;112;p3"/>
          <p:cNvSpPr txBox="1">
            <a:spLocks noGrp="1"/>
          </p:cNvSpPr>
          <p:nvPr>
            <p:ph type="subTitle" idx="1"/>
          </p:nvPr>
        </p:nvSpPr>
        <p:spPr>
          <a:xfrm>
            <a:off x="2511122" y="689142"/>
            <a:ext cx="9296356" cy="5731195"/>
          </a:xfrm>
          <a:prstGeom prst="rect">
            <a:avLst/>
          </a:prstGeom>
          <a:noFill/>
          <a:ln>
            <a:noFill/>
          </a:ln>
        </p:spPr>
        <p:txBody>
          <a:bodyPr spcFirstLastPara="1" wrap="square" lIns="91425" tIns="45700" rIns="91425" bIns="45700" anchor="t" anchorCtr="0">
            <a:noAutofit/>
          </a:bodyPr>
          <a:lstStyle/>
          <a:p>
            <a:pPr algn="l">
              <a:spcBef>
                <a:spcPts val="0"/>
              </a:spcBef>
            </a:pPr>
            <a:endParaRPr lang="en-US" sz="2800" b="1" dirty="0">
              <a:cs typeface="Calibri"/>
            </a:endParaRPr>
          </a:p>
          <a:p>
            <a:pPr algn="l">
              <a:spcBef>
                <a:spcPts val="0"/>
              </a:spcBef>
            </a:pPr>
            <a:r>
              <a:rPr lang="en-US" sz="2800" b="1" dirty="0">
                <a:cs typeface="Calibri"/>
              </a:rPr>
              <a:t>Jigsaw RE</a:t>
            </a:r>
          </a:p>
          <a:p>
            <a:pPr algn="l">
              <a:spcBef>
                <a:spcPts val="0"/>
              </a:spcBef>
            </a:pPr>
            <a:endParaRPr lang="en-US" sz="1600" dirty="0">
              <a:cs typeface="Calibri"/>
            </a:endParaRPr>
          </a:p>
          <a:p>
            <a:pPr algn="l">
              <a:spcBef>
                <a:spcPts val="0"/>
              </a:spcBef>
            </a:pPr>
            <a:r>
              <a:rPr lang="en-GB" sz="1800" dirty="0">
                <a:cs typeface="Calibri"/>
              </a:rPr>
              <a:t>RE teaching at Springfield Infant School and Nursery is taught through the Jigsaw RE programme which provides guidance for the knowledge and skills necessary to develop pupils understanding of RE through both Early Years and Key Stage 1.</a:t>
            </a:r>
          </a:p>
          <a:p>
            <a:pPr algn="l">
              <a:spcBef>
                <a:spcPts val="0"/>
              </a:spcBef>
            </a:pPr>
            <a:endParaRPr lang="en-GB" sz="1800" dirty="0">
              <a:cs typeface="Calibri"/>
            </a:endParaRPr>
          </a:p>
          <a:p>
            <a:pPr algn="l">
              <a:spcBef>
                <a:spcPts val="0"/>
              </a:spcBef>
            </a:pPr>
            <a:r>
              <a:rPr lang="en-GB" sz="1800" dirty="0">
                <a:cs typeface="Calibri"/>
              </a:rPr>
              <a:t>Through the Jigsaw RE scheme of work, children develop an understanding of their own and others’ worldviews that underpin growth of empathy and respect. Children learn to appreciate that we all see the world through the lens that has been formed by our experiences, upbringing, culture etc and that this influences our decision-making and our own way of seeing the world is so valuable.</a:t>
            </a:r>
          </a:p>
          <a:p>
            <a:pPr algn="l">
              <a:spcBef>
                <a:spcPts val="0"/>
              </a:spcBef>
            </a:pPr>
            <a:endParaRPr lang="en-GB" sz="1800" dirty="0">
              <a:cs typeface="Calibri"/>
            </a:endParaRPr>
          </a:p>
          <a:p>
            <a:pPr algn="l">
              <a:spcBef>
                <a:spcPts val="0"/>
              </a:spcBef>
            </a:pPr>
            <a:r>
              <a:rPr lang="en-GB" sz="1800" dirty="0">
                <a:cs typeface="Calibri"/>
              </a:rPr>
              <a:t>Children are taught through an enquiry method where the key question demands an answer that weighs up ‘evidence’ and reaches a conclusion based on this. This necessitates children using their subject knowledge and applying it to the enquiry question, rather than this knowledge being an end in itself. </a:t>
            </a: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39414344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fontScale="90000"/>
          </a:bodyPr>
          <a:lstStyle/>
          <a:p>
            <a:pPr marL="0" lvl="0" indent="0" algn="ctr">
              <a:lnSpc>
                <a:spcPct val="90000"/>
              </a:lnSpc>
              <a:spcBef>
                <a:spcPts val="0"/>
              </a:spcBef>
              <a:spcAft>
                <a:spcPts val="0"/>
              </a:spcAft>
              <a:buNone/>
            </a:pPr>
            <a:r>
              <a:rPr lang="en-US" dirty="0">
                <a:solidFill>
                  <a:srgbClr val="FF0000"/>
                </a:solidFill>
                <a:latin typeface="Calibri"/>
                <a:cs typeface="Calibri"/>
              </a:rPr>
              <a:t>RE</a:t>
            </a:r>
          </a:p>
        </p:txBody>
      </p:sp>
      <p:sp>
        <p:nvSpPr>
          <p:cNvPr id="112" name="Google Shape;112;p3"/>
          <p:cNvSpPr txBox="1">
            <a:spLocks noGrp="1"/>
          </p:cNvSpPr>
          <p:nvPr>
            <p:ph type="subTitle" idx="1"/>
          </p:nvPr>
        </p:nvSpPr>
        <p:spPr>
          <a:xfrm>
            <a:off x="2524000" y="908689"/>
            <a:ext cx="9296356" cy="5731195"/>
          </a:xfrm>
          <a:prstGeom prst="rect">
            <a:avLst/>
          </a:prstGeom>
          <a:noFill/>
          <a:ln>
            <a:noFill/>
          </a:ln>
        </p:spPr>
        <p:txBody>
          <a:bodyPr spcFirstLastPara="1" wrap="square" lIns="91425" tIns="45700" rIns="91425" bIns="45700" anchor="t" anchorCtr="0">
            <a:noAutofit/>
          </a:bodyPr>
          <a:lstStyle/>
          <a:p>
            <a:pPr algn="l">
              <a:spcBef>
                <a:spcPts val="0"/>
              </a:spcBef>
            </a:pPr>
            <a:r>
              <a:rPr lang="en-US" sz="2800" b="1" dirty="0">
                <a:cs typeface="Calibri"/>
              </a:rPr>
              <a:t>Jigsaw RE</a:t>
            </a:r>
          </a:p>
          <a:p>
            <a:pPr algn="l">
              <a:spcBef>
                <a:spcPts val="0"/>
              </a:spcBef>
            </a:pPr>
            <a:endParaRPr lang="en-US" sz="1800" dirty="0">
              <a:cs typeface="Calibri"/>
            </a:endParaRPr>
          </a:p>
          <a:p>
            <a:pPr algn="l">
              <a:spcBef>
                <a:spcPts val="0"/>
              </a:spcBef>
            </a:pPr>
            <a:r>
              <a:rPr lang="en-US" sz="1600" dirty="0">
                <a:cs typeface="Calibri"/>
              </a:rPr>
              <a:t>Jigsaw RE focuses on critical thinking skills, on personal reflection into the child’s own thoughts and feelings, on growing subject knowledge and nurturing spiritual development and uses the following 4-step model.</a:t>
            </a:r>
          </a:p>
          <a:p>
            <a:pPr algn="l">
              <a:spcBef>
                <a:spcPts val="0"/>
              </a:spcBef>
            </a:pPr>
            <a:endParaRPr lang="en-US" sz="1600" dirty="0">
              <a:cs typeface="Calibri"/>
            </a:endParaRPr>
          </a:p>
          <a:p>
            <a:pPr algn="l">
              <a:spcBef>
                <a:spcPts val="0"/>
              </a:spcBef>
            </a:pPr>
            <a:r>
              <a:rPr lang="en-US" sz="1600" b="1" dirty="0">
                <a:cs typeface="Calibri"/>
              </a:rPr>
              <a:t>Step 1 Engagement:</a:t>
            </a:r>
          </a:p>
          <a:p>
            <a:pPr algn="l">
              <a:spcBef>
                <a:spcPts val="0"/>
              </a:spcBef>
            </a:pPr>
            <a:r>
              <a:rPr lang="en-US" sz="1600" b="1" dirty="0">
                <a:cs typeface="Calibri"/>
              </a:rPr>
              <a:t>Piece 1</a:t>
            </a:r>
          </a:p>
          <a:p>
            <a:pPr algn="l">
              <a:spcBef>
                <a:spcPts val="0"/>
              </a:spcBef>
            </a:pPr>
            <a:r>
              <a:rPr lang="en-US" sz="1600" dirty="0">
                <a:cs typeface="Calibri"/>
              </a:rPr>
              <a:t>The human </a:t>
            </a:r>
            <a:r>
              <a:rPr lang="en-US" sz="1600" b="0" i="0" dirty="0">
                <a:solidFill>
                  <a:srgbClr val="212529"/>
                </a:solidFill>
                <a:effectLst/>
                <a:latin typeface="Calibri body"/>
              </a:rPr>
              <a:t>experience underpinning the key question is explored here within the children’s own experience, whether that includes a worldview/religion or not. So for example, a human experience underpinning the question, ‘What is the best way for a Sikh to show commitment to God?’ is ‘commitment’, so piece 1 aims to help all children resonate with the experience of ‘commitment’ in their own lives. Relating to this human experience acts as a schema to then help them better understand the worldview being studied (which may be very much outside of their experience).</a:t>
            </a:r>
          </a:p>
          <a:p>
            <a:pPr algn="l">
              <a:spcBef>
                <a:spcPts val="0"/>
              </a:spcBef>
            </a:pPr>
            <a:endParaRPr lang="en-US" sz="1600" dirty="0">
              <a:solidFill>
                <a:srgbClr val="212529"/>
              </a:solidFill>
              <a:latin typeface="Calibri body"/>
              <a:cs typeface="Calibri"/>
            </a:endParaRPr>
          </a:p>
          <a:p>
            <a:pPr algn="l">
              <a:spcBef>
                <a:spcPts val="0"/>
              </a:spcBef>
            </a:pPr>
            <a:r>
              <a:rPr lang="en-US" sz="1600" b="1" dirty="0">
                <a:solidFill>
                  <a:srgbClr val="212529"/>
                </a:solidFill>
                <a:latin typeface="Calibri body"/>
                <a:cs typeface="Calibri"/>
              </a:rPr>
              <a:t>Step 2 Investigation:</a:t>
            </a:r>
          </a:p>
          <a:p>
            <a:pPr algn="l">
              <a:lnSpc>
                <a:spcPct val="100000"/>
              </a:lnSpc>
              <a:spcBef>
                <a:spcPts val="0"/>
              </a:spcBef>
            </a:pPr>
            <a:r>
              <a:rPr lang="en-US" sz="1600" b="1" dirty="0">
                <a:solidFill>
                  <a:srgbClr val="212529"/>
                </a:solidFill>
                <a:latin typeface="Calibri body"/>
                <a:cs typeface="Calibri"/>
              </a:rPr>
              <a:t>Piece 2</a:t>
            </a:r>
          </a:p>
          <a:p>
            <a:pPr algn="l">
              <a:lnSpc>
                <a:spcPct val="100000"/>
              </a:lnSpc>
              <a:spcBef>
                <a:spcPts val="0"/>
              </a:spcBef>
            </a:pPr>
            <a:r>
              <a:rPr lang="en-US" sz="1600" dirty="0">
                <a:solidFill>
                  <a:srgbClr val="212529"/>
                </a:solidFill>
                <a:latin typeface="Calibri body"/>
                <a:cs typeface="Calibri"/>
              </a:rPr>
              <a:t>The teacher guides the children through the enquiry, children gaining subject knowledge carefully selected to assist their thinking about the key question. The plans for pieces 2, 3 and 4 cover the necessary subject knowledge to answer the enquiry questions. This ensures that the acquisition of the factual information about the religion / belief system being studied is embedded and important, but can be applied critically so that it is not an end in itself.</a:t>
            </a:r>
          </a:p>
          <a:p>
            <a:pPr algn="l">
              <a:lnSpc>
                <a:spcPct val="100000"/>
              </a:lnSpc>
              <a:spcBef>
                <a:spcPts val="0"/>
              </a:spcBef>
            </a:pPr>
            <a:endParaRPr lang="en-US" sz="1400" dirty="0">
              <a:solidFill>
                <a:srgbClr val="212529"/>
              </a:solidFill>
              <a:latin typeface="Calibri body"/>
              <a:cs typeface="Calibri"/>
            </a:endParaRPr>
          </a:p>
          <a:p>
            <a:pPr algn="l">
              <a:lnSpc>
                <a:spcPct val="100000"/>
              </a:lnSpc>
              <a:spcBef>
                <a:spcPts val="0"/>
              </a:spcBef>
            </a:pPr>
            <a:endParaRPr lang="en-US" sz="1400" dirty="0">
              <a:solidFill>
                <a:srgbClr val="212529"/>
              </a:solidFill>
              <a:latin typeface="Calibri body"/>
              <a:cs typeface="Calibri"/>
            </a:endParaRPr>
          </a:p>
          <a:p>
            <a:pPr algn="l">
              <a:spcBef>
                <a:spcPts val="0"/>
              </a:spcBef>
            </a:pPr>
            <a:endParaRPr lang="en-US" sz="1400" dirty="0">
              <a:latin typeface="Calibri body"/>
              <a:cs typeface="Calibri"/>
            </a:endParaRPr>
          </a:p>
          <a:p>
            <a:pPr algn="l">
              <a:spcBef>
                <a:spcPts val="0"/>
              </a:spcBef>
            </a:pPr>
            <a:endParaRPr lang="en-US" sz="2800" b="1" dirty="0">
              <a:cs typeface="Calibri"/>
            </a:endParaRPr>
          </a:p>
          <a:p>
            <a:pPr algn="l">
              <a:spcBef>
                <a:spcPts val="0"/>
              </a:spcBef>
            </a:pPr>
            <a:endParaRPr lang="en-US" sz="1700" dirty="0">
              <a:cs typeface="Calibri"/>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36313903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5">
          <a:extLst>
            <a:ext uri="{FF2B5EF4-FFF2-40B4-BE49-F238E27FC236}">
              <a16:creationId xmlns:a16="http://schemas.microsoft.com/office/drawing/2014/main" id="{E19030C8-55F3-93BB-8E0F-EA0560FB731E}"/>
            </a:ext>
          </a:extLst>
        </p:cNvPr>
        <p:cNvGrpSpPr/>
        <p:nvPr/>
      </p:nvGrpSpPr>
      <p:grpSpPr>
        <a:xfrm>
          <a:off x="0" y="0"/>
          <a:ext cx="0" cy="0"/>
          <a:chOff x="0" y="0"/>
          <a:chExt cx="0" cy="0"/>
        </a:xfrm>
      </p:grpSpPr>
      <p:sp>
        <p:nvSpPr>
          <p:cNvPr id="107" name="Google Shape;107;p3">
            <a:extLst>
              <a:ext uri="{FF2B5EF4-FFF2-40B4-BE49-F238E27FC236}">
                <a16:creationId xmlns:a16="http://schemas.microsoft.com/office/drawing/2014/main" id="{97C8C2B9-74EF-7031-E8FE-9A894EA3F397}"/>
              </a:ext>
            </a:extLst>
          </p:cNvPr>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fontScale="90000"/>
          </a:bodyPr>
          <a:lstStyle/>
          <a:p>
            <a:pPr marL="0" lvl="0" indent="0" algn="ctr">
              <a:lnSpc>
                <a:spcPct val="90000"/>
              </a:lnSpc>
              <a:spcBef>
                <a:spcPts val="0"/>
              </a:spcBef>
              <a:spcAft>
                <a:spcPts val="0"/>
              </a:spcAft>
              <a:buNone/>
            </a:pPr>
            <a:r>
              <a:rPr lang="en-US" dirty="0">
                <a:solidFill>
                  <a:srgbClr val="FF0000"/>
                </a:solidFill>
                <a:latin typeface="Calibri"/>
                <a:cs typeface="Calibri"/>
              </a:rPr>
              <a:t>RE</a:t>
            </a:r>
          </a:p>
        </p:txBody>
      </p:sp>
      <p:sp>
        <p:nvSpPr>
          <p:cNvPr id="112" name="Google Shape;112;p3">
            <a:extLst>
              <a:ext uri="{FF2B5EF4-FFF2-40B4-BE49-F238E27FC236}">
                <a16:creationId xmlns:a16="http://schemas.microsoft.com/office/drawing/2014/main" id="{38669411-8B86-7A60-68A5-B44FC6874DC8}"/>
              </a:ext>
            </a:extLst>
          </p:cNvPr>
          <p:cNvSpPr txBox="1">
            <a:spLocks noGrp="1"/>
          </p:cNvSpPr>
          <p:nvPr>
            <p:ph type="subTitle" idx="1"/>
          </p:nvPr>
        </p:nvSpPr>
        <p:spPr>
          <a:xfrm>
            <a:off x="2524000" y="908689"/>
            <a:ext cx="9296356" cy="5731195"/>
          </a:xfrm>
          <a:prstGeom prst="rect">
            <a:avLst/>
          </a:prstGeom>
          <a:noFill/>
          <a:ln>
            <a:noFill/>
          </a:ln>
        </p:spPr>
        <p:txBody>
          <a:bodyPr spcFirstLastPara="1" wrap="square" lIns="91425" tIns="45700" rIns="91425" bIns="45700" anchor="t" anchorCtr="0">
            <a:noAutofit/>
          </a:bodyPr>
          <a:lstStyle/>
          <a:p>
            <a:pPr algn="l">
              <a:spcBef>
                <a:spcPts val="0"/>
              </a:spcBef>
            </a:pPr>
            <a:r>
              <a:rPr lang="en-US" sz="2800" b="1" dirty="0">
                <a:cs typeface="Calibri"/>
              </a:rPr>
              <a:t>Jigsaw RE</a:t>
            </a:r>
          </a:p>
          <a:p>
            <a:pPr algn="l">
              <a:lnSpc>
                <a:spcPct val="100000"/>
              </a:lnSpc>
              <a:spcBef>
                <a:spcPts val="0"/>
              </a:spcBef>
            </a:pPr>
            <a:endParaRPr lang="en-US" sz="1400" dirty="0">
              <a:solidFill>
                <a:srgbClr val="212529"/>
              </a:solidFill>
              <a:latin typeface="Calibri body"/>
              <a:cs typeface="Calibri"/>
            </a:endParaRPr>
          </a:p>
          <a:p>
            <a:pPr algn="l">
              <a:lnSpc>
                <a:spcPct val="100000"/>
              </a:lnSpc>
              <a:spcBef>
                <a:spcPts val="0"/>
              </a:spcBef>
            </a:pPr>
            <a:r>
              <a:rPr lang="en-US" sz="1600" b="1" dirty="0">
                <a:solidFill>
                  <a:srgbClr val="212529"/>
                </a:solidFill>
                <a:latin typeface="Calibri body"/>
                <a:cs typeface="Calibri"/>
              </a:rPr>
              <a:t>Step 3 investigation:</a:t>
            </a:r>
          </a:p>
          <a:p>
            <a:pPr algn="l">
              <a:lnSpc>
                <a:spcPct val="100000"/>
              </a:lnSpc>
              <a:spcBef>
                <a:spcPts val="0"/>
              </a:spcBef>
            </a:pPr>
            <a:r>
              <a:rPr lang="en-US" sz="1600" b="1" dirty="0">
                <a:solidFill>
                  <a:srgbClr val="212529"/>
                </a:solidFill>
                <a:latin typeface="Calibri body"/>
                <a:cs typeface="Calibri"/>
              </a:rPr>
              <a:t>Piece 5</a:t>
            </a:r>
          </a:p>
          <a:p>
            <a:pPr algn="l">
              <a:lnSpc>
                <a:spcPct val="100000"/>
              </a:lnSpc>
              <a:spcBef>
                <a:spcPts val="0"/>
              </a:spcBef>
            </a:pPr>
            <a:r>
              <a:rPr lang="en-US" sz="1600" dirty="0">
                <a:solidFill>
                  <a:srgbClr val="212529"/>
                </a:solidFill>
                <a:latin typeface="Calibri body"/>
                <a:cs typeface="Calibri"/>
              </a:rPr>
              <a:t>This piece draws together the children’s learning and their conclusions about the key question of that enquiry. There is an assessment opportunity included which gauges the children’s progress by using the descriptors provided. The activity provides evidence of their learning in each enquiry. </a:t>
            </a:r>
          </a:p>
          <a:p>
            <a:pPr algn="l">
              <a:lnSpc>
                <a:spcPct val="100000"/>
              </a:lnSpc>
              <a:spcBef>
                <a:spcPts val="0"/>
              </a:spcBef>
            </a:pPr>
            <a:endParaRPr lang="en-US" sz="1400" dirty="0">
              <a:solidFill>
                <a:srgbClr val="212529"/>
              </a:solidFill>
              <a:latin typeface="Calibri body"/>
              <a:cs typeface="Calibri"/>
            </a:endParaRPr>
          </a:p>
          <a:p>
            <a:pPr algn="l">
              <a:lnSpc>
                <a:spcPct val="100000"/>
              </a:lnSpc>
              <a:spcBef>
                <a:spcPts val="0"/>
              </a:spcBef>
            </a:pPr>
            <a:r>
              <a:rPr lang="en-US" sz="1600" b="1" dirty="0">
                <a:solidFill>
                  <a:srgbClr val="212529"/>
                </a:solidFill>
                <a:latin typeface="Calibri body"/>
                <a:cs typeface="Calibri"/>
              </a:rPr>
              <a:t>Step 4 expression:</a:t>
            </a:r>
          </a:p>
          <a:p>
            <a:pPr algn="l">
              <a:lnSpc>
                <a:spcPct val="100000"/>
              </a:lnSpc>
              <a:spcBef>
                <a:spcPts val="0"/>
              </a:spcBef>
            </a:pPr>
            <a:r>
              <a:rPr lang="en-US" sz="1600" b="1" dirty="0">
                <a:solidFill>
                  <a:srgbClr val="212529"/>
                </a:solidFill>
                <a:latin typeface="Calibri body"/>
                <a:cs typeface="Calibri"/>
              </a:rPr>
              <a:t>Piece 6</a:t>
            </a:r>
          </a:p>
          <a:p>
            <a:pPr algn="l">
              <a:lnSpc>
                <a:spcPct val="100000"/>
              </a:lnSpc>
              <a:spcBef>
                <a:spcPts val="0"/>
              </a:spcBef>
            </a:pPr>
            <a:r>
              <a:rPr lang="en-US" sz="1600" dirty="0">
                <a:solidFill>
                  <a:srgbClr val="212529"/>
                </a:solidFill>
                <a:latin typeface="Calibri body"/>
                <a:cs typeface="Calibri"/>
              </a:rPr>
              <a:t>Children are taken back to step 1, their own experience, to reflect on how this enquiry might have influenced their own starting points and beliefs. </a:t>
            </a:r>
          </a:p>
          <a:p>
            <a:pPr algn="l">
              <a:lnSpc>
                <a:spcPct val="100000"/>
              </a:lnSpc>
              <a:spcBef>
                <a:spcPts val="0"/>
              </a:spcBef>
            </a:pPr>
            <a:endParaRPr lang="en-US" sz="1600" b="1" dirty="0">
              <a:solidFill>
                <a:srgbClr val="212529"/>
              </a:solidFill>
              <a:latin typeface="Calibri body"/>
              <a:cs typeface="Calibri"/>
            </a:endParaRPr>
          </a:p>
          <a:p>
            <a:pPr algn="l">
              <a:lnSpc>
                <a:spcPct val="100000"/>
              </a:lnSpc>
              <a:spcBef>
                <a:spcPts val="0"/>
              </a:spcBef>
            </a:pPr>
            <a:r>
              <a:rPr lang="en-US" sz="1600" b="1" dirty="0">
                <a:solidFill>
                  <a:srgbClr val="212529"/>
                </a:solidFill>
                <a:latin typeface="Calibri body"/>
                <a:cs typeface="Calibri"/>
              </a:rPr>
              <a:t>Pause points &amp; Reflections</a:t>
            </a:r>
          </a:p>
          <a:p>
            <a:pPr algn="l">
              <a:lnSpc>
                <a:spcPct val="100000"/>
              </a:lnSpc>
              <a:spcBef>
                <a:spcPts val="0"/>
              </a:spcBef>
            </a:pPr>
            <a:r>
              <a:rPr lang="en-US" sz="1600" dirty="0">
                <a:solidFill>
                  <a:srgbClr val="212529"/>
                </a:solidFill>
                <a:latin typeface="Calibri body"/>
                <a:cs typeface="Calibri"/>
              </a:rPr>
              <a:t>Using the ‘pause points’ and ‘help me reflect’ sections, helps children to relax and calm their minds, and allows them to bring their awareness / attention to the present moment. Children need to develop the ability to be aware of their own thoughts and feelings. This helps them to develop their personal spirituality, it also allows them the time to further embed their learning, and consider key teaching points. It can additionally lead to a greater empathy with, and understanding of, believers or followers of that worldview. </a:t>
            </a:r>
          </a:p>
          <a:p>
            <a:pPr algn="l">
              <a:lnSpc>
                <a:spcPct val="100000"/>
              </a:lnSpc>
              <a:spcBef>
                <a:spcPts val="0"/>
              </a:spcBef>
            </a:pPr>
            <a:endParaRPr lang="en-US" sz="1400" dirty="0">
              <a:solidFill>
                <a:srgbClr val="212529"/>
              </a:solidFill>
              <a:latin typeface="Calibri body"/>
              <a:cs typeface="Calibri"/>
            </a:endParaRPr>
          </a:p>
          <a:p>
            <a:pPr algn="l">
              <a:spcBef>
                <a:spcPts val="0"/>
              </a:spcBef>
            </a:pPr>
            <a:endParaRPr lang="en-US" sz="1400" dirty="0">
              <a:latin typeface="Calibri body"/>
              <a:cs typeface="Calibri"/>
            </a:endParaRPr>
          </a:p>
          <a:p>
            <a:pPr algn="l">
              <a:spcBef>
                <a:spcPts val="0"/>
              </a:spcBef>
            </a:pPr>
            <a:endParaRPr lang="en-US" sz="2800" b="1" dirty="0">
              <a:cs typeface="Calibri"/>
            </a:endParaRPr>
          </a:p>
          <a:p>
            <a:pPr algn="l">
              <a:spcBef>
                <a:spcPts val="0"/>
              </a:spcBef>
            </a:pPr>
            <a:endParaRPr lang="en-US" sz="1700" dirty="0">
              <a:cs typeface="Calibri"/>
            </a:endParaRPr>
          </a:p>
        </p:txBody>
      </p:sp>
      <p:sp>
        <p:nvSpPr>
          <p:cNvPr id="113" name="Google Shape;113;p3">
            <a:extLst>
              <a:ext uri="{FF2B5EF4-FFF2-40B4-BE49-F238E27FC236}">
                <a16:creationId xmlns:a16="http://schemas.microsoft.com/office/drawing/2014/main" id="{4D095BE1-65B7-CB2A-6EE1-5AF71187846F}"/>
              </a:ext>
            </a:extLst>
          </p:cNvPr>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9C7878F2-8BA4-5C4F-9516-12DCD2EB2F41}"/>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F4BDBCA3-2829-588E-14FF-4B667C7BCE89}"/>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a:extLst>
              <a:ext uri="{FF2B5EF4-FFF2-40B4-BE49-F238E27FC236}">
                <a16:creationId xmlns:a16="http://schemas.microsoft.com/office/drawing/2014/main" id="{EBF1F563-F54D-5C18-5C9E-D4CE9772105B}"/>
              </a:ext>
            </a:extLst>
          </p:cNvPr>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21507349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5" name="Rectangle 4">
            <a:extLst>
              <a:ext uri="{FF2B5EF4-FFF2-40B4-BE49-F238E27FC236}">
                <a16:creationId xmlns:a16="http://schemas.microsoft.com/office/drawing/2014/main" id="{13C16D39-36DA-4F22-A10E-A97DF431D596}"/>
              </a:ext>
            </a:extLst>
          </p:cNvPr>
          <p:cNvSpPr/>
          <p:nvPr/>
        </p:nvSpPr>
        <p:spPr>
          <a:xfrm>
            <a:off x="2360762" y="800819"/>
            <a:ext cx="1222074" cy="920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8AE8D5C-B57C-485A-80F8-D09BADFEC05C}"/>
              </a:ext>
            </a:extLst>
          </p:cNvPr>
          <p:cNvSpPr/>
          <p:nvPr/>
        </p:nvSpPr>
        <p:spPr>
          <a:xfrm>
            <a:off x="5732649" y="525759"/>
            <a:ext cx="2631055" cy="6901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EC3C737-17A3-43DD-B2D2-01FD8F13E8AA}"/>
              </a:ext>
            </a:extLst>
          </p:cNvPr>
          <p:cNvSpPr txBox="1"/>
          <p:nvPr/>
        </p:nvSpPr>
        <p:spPr>
          <a:xfrm>
            <a:off x="2327461" y="210673"/>
            <a:ext cx="9596776" cy="892552"/>
          </a:xfrm>
          <a:prstGeom prst="rect">
            <a:avLst/>
          </a:prstGeom>
          <a:noFill/>
        </p:spPr>
        <p:txBody>
          <a:bodyPr wrap="square" lIns="91440" tIns="45720" rIns="91440" bIns="45720" rtlCol="0" anchor="t">
            <a:spAutoFit/>
          </a:bodyPr>
          <a:lstStyle/>
          <a:p>
            <a:r>
              <a:rPr lang="en-GB" sz="2800" b="1" dirty="0">
                <a:solidFill>
                  <a:srgbClr val="FF0000"/>
                </a:solidFill>
                <a:latin typeface="Calibri"/>
                <a:cs typeface="Calibri"/>
              </a:rPr>
              <a:t>Content and sequence </a:t>
            </a:r>
            <a:endParaRPr lang="en-GB" sz="2400" b="1" dirty="0">
              <a:cs typeface="Calibri"/>
            </a:endParaRPr>
          </a:p>
          <a:p>
            <a:endParaRPr lang="en-GB" sz="2400" dirty="0">
              <a:latin typeface="Calibri"/>
              <a:cs typeface="Calibri"/>
            </a:endParaRPr>
          </a:p>
        </p:txBody>
      </p:sp>
      <p:sp>
        <p:nvSpPr>
          <p:cNvPr id="12" name="Google Shape;86;p1">
            <a:extLst>
              <a:ext uri="{FF2B5EF4-FFF2-40B4-BE49-F238E27FC236}">
                <a16:creationId xmlns:a16="http://schemas.microsoft.com/office/drawing/2014/main" id="{366BEC32-D32A-411B-AE25-AC2E1C5FB863}"/>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0" name="Picture 9"/>
          <p:cNvPicPr>
            <a:picLocks noChangeAspect="1"/>
          </p:cNvPicPr>
          <p:nvPr/>
        </p:nvPicPr>
        <p:blipFill>
          <a:blip r:embed="rId3"/>
          <a:stretch>
            <a:fillRect/>
          </a:stretch>
        </p:blipFill>
        <p:spPr>
          <a:xfrm>
            <a:off x="399125" y="325363"/>
            <a:ext cx="1285875" cy="638175"/>
          </a:xfrm>
          <a:prstGeom prst="rect">
            <a:avLst/>
          </a:prstGeom>
        </p:spPr>
      </p:pic>
      <p:sp>
        <p:nvSpPr>
          <p:cNvPr id="15" name="Google Shape;88;p1">
            <a:extLst>
              <a:ext uri="{FF2B5EF4-FFF2-40B4-BE49-F238E27FC236}">
                <a16:creationId xmlns:a16="http://schemas.microsoft.com/office/drawing/2014/main" id="{B2F99051-5FCF-42EA-8FDC-01A7EDA64AD1}"/>
              </a:ext>
            </a:extLst>
          </p:cNvPr>
          <p:cNvSpPr txBox="1"/>
          <p:nvPr/>
        </p:nvSpPr>
        <p:spPr>
          <a:xfrm rot="-5400000">
            <a:off x="-1839899" y="3214945"/>
            <a:ext cx="5843879" cy="101562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6000" b="1" i="0" u="none" strike="noStrike" cap="none" dirty="0">
                <a:solidFill>
                  <a:schemeClr val="lt1"/>
                </a:solidFill>
                <a:latin typeface="Calibri"/>
                <a:ea typeface="Calibri"/>
                <a:cs typeface="Calibri"/>
                <a:sym typeface="Calibri"/>
              </a:rPr>
              <a:t>Implementation</a:t>
            </a:r>
            <a:endParaRPr sz="6000" b="1" dirty="0">
              <a:solidFill>
                <a:schemeClr val="lt1"/>
              </a:solidFill>
              <a:latin typeface="Calibri"/>
              <a:ea typeface="Calibri"/>
              <a:cs typeface="Calibri"/>
              <a:sym typeface="Calibri"/>
            </a:endParaRPr>
          </a:p>
        </p:txBody>
      </p:sp>
      <p:sp>
        <p:nvSpPr>
          <p:cNvPr id="7" name="Subtitle 6">
            <a:extLst>
              <a:ext uri="{FF2B5EF4-FFF2-40B4-BE49-F238E27FC236}">
                <a16:creationId xmlns:a16="http://schemas.microsoft.com/office/drawing/2014/main" id="{08AC6BF1-82F2-5FFD-FA8D-D616D1829874}"/>
              </a:ext>
            </a:extLst>
          </p:cNvPr>
          <p:cNvSpPr>
            <a:spLocks noGrp="1"/>
          </p:cNvSpPr>
          <p:nvPr>
            <p:ph type="subTitle" idx="1"/>
          </p:nvPr>
        </p:nvSpPr>
        <p:spPr>
          <a:xfrm>
            <a:off x="2416799" y="971421"/>
            <a:ext cx="9144000" cy="1655762"/>
          </a:xfrm>
        </p:spPr>
        <p:txBody>
          <a:bodyPr/>
          <a:lstStyle/>
          <a:p>
            <a:pPr algn="l"/>
            <a:r>
              <a:rPr lang="en-US" b="1" u="sng" dirty="0"/>
              <a:t>Year 1</a:t>
            </a:r>
            <a:endParaRPr lang="en-GB" b="1" u="sng" dirty="0"/>
          </a:p>
        </p:txBody>
      </p:sp>
      <p:pic>
        <p:nvPicPr>
          <p:cNvPr id="14" name="Picture 13">
            <a:extLst>
              <a:ext uri="{FF2B5EF4-FFF2-40B4-BE49-F238E27FC236}">
                <a16:creationId xmlns:a16="http://schemas.microsoft.com/office/drawing/2014/main" id="{36D6E50F-3DB5-A5D8-8B95-A43F60B974E3}"/>
              </a:ext>
            </a:extLst>
          </p:cNvPr>
          <p:cNvPicPr>
            <a:picLocks noChangeAspect="1"/>
          </p:cNvPicPr>
          <p:nvPr/>
        </p:nvPicPr>
        <p:blipFill>
          <a:blip r:embed="rId4"/>
          <a:stretch>
            <a:fillRect/>
          </a:stretch>
        </p:blipFill>
        <p:spPr>
          <a:xfrm>
            <a:off x="2928262" y="1548887"/>
            <a:ext cx="8545924" cy="4953848"/>
          </a:xfrm>
          <a:prstGeom prst="rect">
            <a:avLst/>
          </a:prstGeom>
        </p:spPr>
      </p:pic>
    </p:spTree>
    <p:extLst>
      <p:ext uri="{BB962C8B-B14F-4D97-AF65-F5344CB8AC3E}">
        <p14:creationId xmlns:p14="http://schemas.microsoft.com/office/powerpoint/2010/main" val="37643073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3">
          <a:extLst>
            <a:ext uri="{FF2B5EF4-FFF2-40B4-BE49-F238E27FC236}">
              <a16:creationId xmlns:a16="http://schemas.microsoft.com/office/drawing/2014/main" id="{3EE282EE-90CB-ECAA-58C1-C1044C8D8D79}"/>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43D403AF-D86D-0711-6B24-4870DFE56080}"/>
              </a:ext>
            </a:extLst>
          </p:cNvPr>
          <p:cNvSpPr/>
          <p:nvPr/>
        </p:nvSpPr>
        <p:spPr>
          <a:xfrm>
            <a:off x="2360762" y="800819"/>
            <a:ext cx="1222074" cy="920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6D4C89F-AB81-3820-0F25-5FB5E61C7D76}"/>
              </a:ext>
            </a:extLst>
          </p:cNvPr>
          <p:cNvSpPr/>
          <p:nvPr/>
        </p:nvSpPr>
        <p:spPr>
          <a:xfrm>
            <a:off x="5732649" y="525759"/>
            <a:ext cx="2631055" cy="6901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1A4F987-4D75-AF87-67C1-354397561688}"/>
              </a:ext>
            </a:extLst>
          </p:cNvPr>
          <p:cNvSpPr txBox="1"/>
          <p:nvPr/>
        </p:nvSpPr>
        <p:spPr>
          <a:xfrm>
            <a:off x="2327461" y="210673"/>
            <a:ext cx="9596776" cy="892552"/>
          </a:xfrm>
          <a:prstGeom prst="rect">
            <a:avLst/>
          </a:prstGeom>
          <a:noFill/>
        </p:spPr>
        <p:txBody>
          <a:bodyPr wrap="square" lIns="91440" tIns="45720" rIns="91440" bIns="45720" rtlCol="0" anchor="t">
            <a:spAutoFit/>
          </a:bodyPr>
          <a:lstStyle/>
          <a:p>
            <a:r>
              <a:rPr lang="en-GB" sz="2800" b="1" dirty="0">
                <a:solidFill>
                  <a:srgbClr val="FF0000"/>
                </a:solidFill>
                <a:latin typeface="Calibri"/>
                <a:cs typeface="Calibri"/>
              </a:rPr>
              <a:t>Content and sequence </a:t>
            </a:r>
            <a:endParaRPr lang="en-GB" sz="2400" b="1" dirty="0">
              <a:cs typeface="Calibri"/>
            </a:endParaRPr>
          </a:p>
          <a:p>
            <a:endParaRPr lang="en-GB" sz="2400" dirty="0">
              <a:latin typeface="Calibri"/>
              <a:cs typeface="Calibri"/>
            </a:endParaRPr>
          </a:p>
        </p:txBody>
      </p:sp>
      <p:sp>
        <p:nvSpPr>
          <p:cNvPr id="12" name="Google Shape;86;p1">
            <a:extLst>
              <a:ext uri="{FF2B5EF4-FFF2-40B4-BE49-F238E27FC236}">
                <a16:creationId xmlns:a16="http://schemas.microsoft.com/office/drawing/2014/main" id="{5373DF1D-F967-2E69-0A3F-1AE052B5B200}"/>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0" name="Picture 9">
            <a:extLst>
              <a:ext uri="{FF2B5EF4-FFF2-40B4-BE49-F238E27FC236}">
                <a16:creationId xmlns:a16="http://schemas.microsoft.com/office/drawing/2014/main" id="{D16DE460-9E73-9535-61DB-5A12E5883FD1}"/>
              </a:ext>
            </a:extLst>
          </p:cNvPr>
          <p:cNvPicPr>
            <a:picLocks noChangeAspect="1"/>
          </p:cNvPicPr>
          <p:nvPr/>
        </p:nvPicPr>
        <p:blipFill>
          <a:blip r:embed="rId3"/>
          <a:stretch>
            <a:fillRect/>
          </a:stretch>
        </p:blipFill>
        <p:spPr>
          <a:xfrm>
            <a:off x="399125" y="325363"/>
            <a:ext cx="1285875" cy="638175"/>
          </a:xfrm>
          <a:prstGeom prst="rect">
            <a:avLst/>
          </a:prstGeom>
        </p:spPr>
      </p:pic>
      <p:sp>
        <p:nvSpPr>
          <p:cNvPr id="15" name="Google Shape;88;p1">
            <a:extLst>
              <a:ext uri="{FF2B5EF4-FFF2-40B4-BE49-F238E27FC236}">
                <a16:creationId xmlns:a16="http://schemas.microsoft.com/office/drawing/2014/main" id="{B2E4680F-DF37-3D04-E2B6-26B1CB016359}"/>
              </a:ext>
            </a:extLst>
          </p:cNvPr>
          <p:cNvSpPr txBox="1"/>
          <p:nvPr/>
        </p:nvSpPr>
        <p:spPr>
          <a:xfrm rot="-5400000">
            <a:off x="-1839899" y="3214945"/>
            <a:ext cx="5843879" cy="101562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6000" b="1" i="0" u="none" strike="noStrike" cap="none" dirty="0">
                <a:solidFill>
                  <a:schemeClr val="lt1"/>
                </a:solidFill>
                <a:latin typeface="Calibri"/>
                <a:ea typeface="Calibri"/>
                <a:cs typeface="Calibri"/>
                <a:sym typeface="Calibri"/>
              </a:rPr>
              <a:t>Implementation</a:t>
            </a:r>
            <a:endParaRPr sz="6000" b="1" dirty="0">
              <a:solidFill>
                <a:schemeClr val="lt1"/>
              </a:solidFill>
              <a:latin typeface="Calibri"/>
              <a:ea typeface="Calibri"/>
              <a:cs typeface="Calibri"/>
              <a:sym typeface="Calibri"/>
            </a:endParaRPr>
          </a:p>
        </p:txBody>
      </p:sp>
      <p:sp>
        <p:nvSpPr>
          <p:cNvPr id="7" name="Subtitle 6">
            <a:extLst>
              <a:ext uri="{FF2B5EF4-FFF2-40B4-BE49-F238E27FC236}">
                <a16:creationId xmlns:a16="http://schemas.microsoft.com/office/drawing/2014/main" id="{41B7CBD3-9C9D-4520-E853-52C0ED5CFAF4}"/>
              </a:ext>
            </a:extLst>
          </p:cNvPr>
          <p:cNvSpPr>
            <a:spLocks noGrp="1"/>
          </p:cNvSpPr>
          <p:nvPr>
            <p:ph type="subTitle" idx="1"/>
          </p:nvPr>
        </p:nvSpPr>
        <p:spPr>
          <a:xfrm>
            <a:off x="2416799" y="971421"/>
            <a:ext cx="9144000" cy="1655762"/>
          </a:xfrm>
        </p:spPr>
        <p:txBody>
          <a:bodyPr/>
          <a:lstStyle/>
          <a:p>
            <a:pPr algn="l"/>
            <a:r>
              <a:rPr lang="en-US" b="1" u="sng" dirty="0"/>
              <a:t>Year 2</a:t>
            </a:r>
            <a:endParaRPr lang="en-GB" b="1" u="sng" dirty="0"/>
          </a:p>
        </p:txBody>
      </p:sp>
      <p:pic>
        <p:nvPicPr>
          <p:cNvPr id="4" name="Picture 3">
            <a:extLst>
              <a:ext uri="{FF2B5EF4-FFF2-40B4-BE49-F238E27FC236}">
                <a16:creationId xmlns:a16="http://schemas.microsoft.com/office/drawing/2014/main" id="{3717F33F-C9EB-9CD4-1A09-4814A41DCCC4}"/>
              </a:ext>
            </a:extLst>
          </p:cNvPr>
          <p:cNvPicPr>
            <a:picLocks noChangeAspect="1"/>
          </p:cNvPicPr>
          <p:nvPr/>
        </p:nvPicPr>
        <p:blipFill>
          <a:blip r:embed="rId4"/>
          <a:stretch>
            <a:fillRect/>
          </a:stretch>
        </p:blipFill>
        <p:spPr>
          <a:xfrm>
            <a:off x="2773884" y="1696928"/>
            <a:ext cx="8833600" cy="4057486"/>
          </a:xfrm>
          <a:prstGeom prst="rect">
            <a:avLst/>
          </a:prstGeom>
        </p:spPr>
      </p:pic>
    </p:spTree>
    <p:extLst>
      <p:ext uri="{BB962C8B-B14F-4D97-AF65-F5344CB8AC3E}">
        <p14:creationId xmlns:p14="http://schemas.microsoft.com/office/powerpoint/2010/main" val="13837318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p>
        </p:txBody>
      </p:sp>
      <p:sp>
        <p:nvSpPr>
          <p:cNvPr id="3" name="TextBox 2">
            <a:extLst>
              <a:ext uri="{FF2B5EF4-FFF2-40B4-BE49-F238E27FC236}">
                <a16:creationId xmlns:a16="http://schemas.microsoft.com/office/drawing/2014/main"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a:cs typeface="Calibri Light"/>
            </a:endParaRPr>
          </a:p>
        </p:txBody>
      </p:sp>
      <p:sp>
        <p:nvSpPr>
          <p:cNvPr id="11"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solidFill>
                  <a:srgbClr val="FF0000"/>
                </a:solidFill>
                <a:latin typeface="Calibri"/>
                <a:ea typeface="Calibri"/>
                <a:cs typeface="Calibri"/>
                <a:sym typeface="Calibri"/>
              </a:rPr>
              <a:t>RE</a:t>
            </a:r>
          </a:p>
          <a:p>
            <a:pPr algn="ctr">
              <a:lnSpc>
                <a:spcPct val="90000"/>
              </a:lnSpc>
            </a:pPr>
            <a:br>
              <a:rPr lang="en-US" sz="12000" b="1" dirty="0">
                <a:latin typeface="Calibri"/>
                <a:ea typeface="Calibri"/>
                <a:cs typeface="Calibri"/>
              </a:rPr>
            </a:br>
            <a:r>
              <a:rPr lang="en-US" sz="6600" b="1" dirty="0">
                <a:solidFill>
                  <a:schemeClr val="dk1"/>
                </a:solidFill>
                <a:latin typeface="Calibri"/>
                <a:ea typeface="Calibri"/>
                <a:cs typeface="Calibri"/>
                <a:sym typeface="Calibri"/>
              </a:rPr>
              <a:t>Impact</a:t>
            </a:r>
            <a:endParaRPr lang="en-US" sz="6600" b="1" dirty="0">
              <a:solidFill>
                <a:schemeClr val="dk1"/>
              </a:solidFill>
              <a:latin typeface="Calibri"/>
              <a:ea typeface="Calibri"/>
              <a:cs typeface="Calibri"/>
            </a:endParaRPr>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1993045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p>
        </p:txBody>
      </p:sp>
      <p:sp>
        <p:nvSpPr>
          <p:cNvPr id="3" name="TextBox 2">
            <a:extLst>
              <a:ext uri="{FF2B5EF4-FFF2-40B4-BE49-F238E27FC236}">
                <a16:creationId xmlns:a16="http://schemas.microsoft.com/office/drawing/2014/main"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a:cs typeface="Calibri Light"/>
            </a:endParaRPr>
          </a:p>
        </p:txBody>
      </p:sp>
      <p:sp>
        <p:nvSpPr>
          <p:cNvPr id="2" name="TextBox 1">
            <a:extLst>
              <a:ext uri="{FF2B5EF4-FFF2-40B4-BE49-F238E27FC236}">
                <a16:creationId xmlns:a16="http://schemas.microsoft.com/office/drawing/2014/main" id="{3AF77BEC-2549-4D57-8FF1-A5C384CFFC88}"/>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a:cs typeface="Calibri"/>
            </a:endParaRPr>
          </a:p>
        </p:txBody>
      </p:sp>
      <p:sp>
        <p:nvSpPr>
          <p:cNvPr id="4" name="TextBox 3">
            <a:extLst>
              <a:ext uri="{FF2B5EF4-FFF2-40B4-BE49-F238E27FC236}">
                <a16:creationId xmlns:a16="http://schemas.microsoft.com/office/drawing/2014/main" id="{38A844F4-F871-493E-B2DB-E55D089AC80A}"/>
              </a:ext>
            </a:extLst>
          </p:cNvPr>
          <p:cNvSpPr txBox="1"/>
          <p:nvPr/>
        </p:nvSpPr>
        <p:spPr>
          <a:xfrm>
            <a:off x="2700643" y="361916"/>
            <a:ext cx="9097992" cy="50783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cs typeface="Calibri"/>
              </a:rPr>
              <a:t>Assessment</a:t>
            </a:r>
          </a:p>
          <a:p>
            <a:r>
              <a:rPr lang="en-US" sz="2400" dirty="0">
                <a:cs typeface="Calibri"/>
              </a:rPr>
              <a:t>At the end of each unit, teachers will assess children’s knowledge and understanding of the key question that has been the focus of teaching and learning. </a:t>
            </a:r>
          </a:p>
          <a:p>
            <a:endParaRPr lang="en-US" sz="2800" b="1" dirty="0">
              <a:cs typeface="Calibri"/>
            </a:endParaRPr>
          </a:p>
          <a:p>
            <a:r>
              <a:rPr lang="en-US" sz="2800" b="1" dirty="0">
                <a:cs typeface="Calibri"/>
              </a:rPr>
              <a:t>Pupil book study</a:t>
            </a:r>
          </a:p>
          <a:p>
            <a:r>
              <a:rPr lang="en-US" sz="2400" dirty="0">
                <a:cs typeface="Calibri"/>
              </a:rPr>
              <a:t>Subject leaders undertake pupil book studies to monitor the effectiveness of teaching and learning. This includes learning impact discussions with small groups of children using questioning to check and ensure vocabulary and knowledge has been learnt and understood. Subject leaders complete a report to inform teaching staff on areas of strength and those requiring improvement. This feedback informs future planning. </a:t>
            </a: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65883283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e1494969-7668-4851-b818-1408f8ffed6b" xsi:nil="true"/>
    <lcf76f155ced4ddcb4097134ff3c332f xmlns="09fafca4-5d65-4675-8dad-8451999cb132">
      <Terms xmlns="http://schemas.microsoft.com/office/infopath/2007/PartnerControls"/>
    </lcf76f155ced4ddcb4097134ff3c332f>
    <s6e2 xmlns="09fafca4-5d65-4675-8dad-8451999cb13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80762BD2C4280469CFE5665FF4F9756" ma:contentTypeVersion="21" ma:contentTypeDescription="Create a new document." ma:contentTypeScope="" ma:versionID="50efc6784d4ecbf9fd4407764860f5f6">
  <xsd:schema xmlns:xsd="http://www.w3.org/2001/XMLSchema" xmlns:xs="http://www.w3.org/2001/XMLSchema" xmlns:p="http://schemas.microsoft.com/office/2006/metadata/properties" xmlns:ns2="09fafca4-5d65-4675-8dad-8451999cb132" xmlns:ns3="e1494969-7668-4851-b818-1408f8ffed6b" targetNamespace="http://schemas.microsoft.com/office/2006/metadata/properties" ma:root="true" ma:fieldsID="ac957ec94cfe7eb3f62754d88425dbeb" ns2:_="" ns3:_="">
    <xsd:import namespace="09fafca4-5d65-4675-8dad-8451999cb132"/>
    <xsd:import namespace="e1494969-7668-4851-b818-1408f8ffed6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Location" minOccurs="0"/>
                <xsd:element ref="ns2:s6e2" minOccurs="0"/>
                <xsd:element ref="ns2:MediaLengthInSeconds" minOccurs="0"/>
                <xsd:element ref="ns3:TaxCatchAll" minOccurs="0"/>
                <xsd:element ref="ns2:lcf76f155ced4ddcb4097134ff3c332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fafca4-5d65-4675-8dad-8451999cb1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s6e2" ma:index="20" nillable="true" ma:displayName="Text" ma:internalName="s6e2">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2d8efc91-ae7b-468c-84ff-eff0d6a7e818"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e1494969-7668-4851-b818-1408f8ffed6b"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9b4ba345-55c1-4d0c-9a46-9f8de95f27d8}" ma:internalName="TaxCatchAll" ma:showField="CatchAllData" ma:web="e1494969-7668-4851-b818-1408f8ffed6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A57A23C-C3AB-4899-8325-EB9460CB139D}">
  <ds:schemaRefs>
    <ds:schemaRef ds:uri="http://purl.org/dc/terms/"/>
    <ds:schemaRef ds:uri="e1494969-7668-4851-b818-1408f8ffed6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schemas.microsoft.com/office/2006/metadata/properties"/>
    <ds:schemaRef ds:uri="09fafca4-5d65-4675-8dad-8451999cb132"/>
    <ds:schemaRef ds:uri="http://www.w3.org/XML/1998/namespace"/>
    <ds:schemaRef ds:uri="http://purl.org/dc/dcmitype/"/>
  </ds:schemaRefs>
</ds:datastoreItem>
</file>

<file path=customXml/itemProps2.xml><?xml version="1.0" encoding="utf-8"?>
<ds:datastoreItem xmlns:ds="http://schemas.openxmlformats.org/officeDocument/2006/customXml" ds:itemID="{687FAD3D-C0CA-4925-AB2D-27A90746EDF7}">
  <ds:schemaRefs>
    <ds:schemaRef ds:uri="http://schemas.microsoft.com/sharepoint/v3/contenttype/forms"/>
  </ds:schemaRefs>
</ds:datastoreItem>
</file>

<file path=customXml/itemProps3.xml><?xml version="1.0" encoding="utf-8"?>
<ds:datastoreItem xmlns:ds="http://schemas.openxmlformats.org/officeDocument/2006/customXml" ds:itemID="{5C8CA812-F444-4F81-9BC9-5424734106EA}">
  <ds:schemaRefs>
    <ds:schemaRef ds:uri="09fafca4-5d65-4675-8dad-8451999cb132"/>
    <ds:schemaRef ds:uri="e1494969-7668-4851-b818-1408f8ffed6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1192</Words>
  <Application>Microsoft Office PowerPoint</Application>
  <PresentationFormat>Widescreen</PresentationFormat>
  <Paragraphs>93</Paragraphs>
  <Slides>12</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Calibri body</vt:lpstr>
      <vt:lpstr>Calibri Light</vt:lpstr>
      <vt:lpstr>Sassoon Penpals Joined</vt:lpstr>
      <vt:lpstr>Times New Roman</vt:lpstr>
      <vt:lpstr>Office Theme</vt:lpstr>
      <vt:lpstr>  </vt:lpstr>
      <vt:lpstr>RE</vt:lpstr>
      <vt:lpstr>RE</vt:lpstr>
      <vt:lpstr>RE</vt:lpstr>
      <vt:lpstr>PowerPoint Presentation</vt:lpstr>
      <vt:lpstr>RE</vt:lpstr>
      <vt:lpstr>RE</vt:lpstr>
      <vt:lpstr>RE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Music Intent</dc:title>
  <dc:creator>Fran Hart</dc:creator>
  <cp:lastModifiedBy>Katie Beckinsale</cp:lastModifiedBy>
  <cp:revision>33</cp:revision>
  <cp:lastPrinted>2022-09-28T10:05:14Z</cp:lastPrinted>
  <dcterms:created xsi:type="dcterms:W3CDTF">2021-01-26T21:26:53Z</dcterms:created>
  <dcterms:modified xsi:type="dcterms:W3CDTF">2025-04-29T09:58:54Z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0x010100580762BD2C4280469CFE5665FF4F9756</vt:lpwstr>
  </property>
  <property fmtid="{D5CDD505-2E9C-101B-9397-08002B2CF9AE}" pid="3" name="MediaServiceImageTags">
    <vt:lpwstr/>
  </property>
</Properties>
</file>