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4" r:id="rId4"/>
  </p:sldMasterIdLst>
  <p:notesMasterIdLst>
    <p:notesMasterId r:id="rId24"/>
  </p:notesMasterIdLst>
  <p:handoutMasterIdLst>
    <p:handoutMasterId r:id="rId25"/>
  </p:handoutMasterIdLst>
  <p:sldIdLst>
    <p:sldId id="256" r:id="rId5"/>
    <p:sldId id="257" r:id="rId6"/>
    <p:sldId id="258" r:id="rId7"/>
    <p:sldId id="324" r:id="rId8"/>
    <p:sldId id="297" r:id="rId9"/>
    <p:sldId id="341" r:id="rId10"/>
    <p:sldId id="300" r:id="rId11"/>
    <p:sldId id="338" r:id="rId12"/>
    <p:sldId id="349" r:id="rId13"/>
    <p:sldId id="270" r:id="rId14"/>
    <p:sldId id="271" r:id="rId15"/>
    <p:sldId id="342" r:id="rId16"/>
    <p:sldId id="343" r:id="rId17"/>
    <p:sldId id="316" r:id="rId18"/>
    <p:sldId id="344" r:id="rId19"/>
    <p:sldId id="346" r:id="rId20"/>
    <p:sldId id="348" r:id="rId21"/>
    <p:sldId id="332" r:id="rId22"/>
    <p:sldId id="333" r:id="rId23"/>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8" roundtripDataSignature="AMtx7mgkybcRNci5vzFGHvr2R3gTAhQHC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2F1F"/>
    <a:srgbClr val="DC1506"/>
    <a:srgbClr val="E816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33B210-0FEF-46F5-B95D-32396E7C027A}" v="1" dt="2021-05-03T09:00:10.993"/>
    <p1510:client id="{8CB115EA-B3D6-B710-98F7-66D6ABE0B562}" v="137" dt="2023-01-24T15:29:50.830"/>
    <p1510:client id="{AE45F824-2EC1-706F-1BBA-92FC847A1CED}" v="2" dt="2022-10-04T13:50:09.799"/>
    <p1510:client id="{C95AA455-9873-7529-33EE-AB678FA0A38F}" v="2" dt="2022-10-12T15:40:36.779"/>
    <p1510:client id="{D0DE1E36-0E74-8021-7FFB-8864F7C18D34}" v="11" dt="2022-10-05T15:18:09.049"/>
  </p1510:revLst>
</p1510:revInfo>
</file>

<file path=ppt/tableStyles.xml><?xml version="1.0" encoding="utf-8"?>
<a:tblStyleLst xmlns:a="http://schemas.openxmlformats.org/drawingml/2006/main" def="{B0B42A07-84C1-4659-B30F-697C2D0D7F8F}">
  <a:tblStyle styleId="{B0B42A07-84C1-4659-B30F-697C2D0D7F8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96"/>
  </p:normalViewPr>
  <p:slideViewPr>
    <p:cSldViewPr snapToGrid="0">
      <p:cViewPr varScale="1">
        <p:scale>
          <a:sx n="110" d="100"/>
          <a:sy n="110" d="100"/>
        </p:scale>
        <p:origin x="594"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slide" Target="slides/slide17.xml"/><Relationship Id="rId63"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59"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8"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3B1695B-A9DF-428A-9524-FE3329F98B66}" type="datetimeFigureOut">
              <a:rPr lang="en-GB" smtClean="0"/>
              <a:t>21/02/2023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7A4342F-4042-4234-9F97-41D105858FBF}" type="slidenum">
              <a:rPr lang="en-GB" smtClean="0"/>
              <a:t>‹#›</a:t>
            </a:fld>
            <a:endParaRPr lang="en-GB"/>
          </a:p>
        </p:txBody>
      </p:sp>
    </p:spTree>
    <p:extLst>
      <p:ext uri="{BB962C8B-B14F-4D97-AF65-F5344CB8AC3E}">
        <p14:creationId xmlns:p14="http://schemas.microsoft.com/office/powerpoint/2010/main" val="23806081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44813257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3033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1762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291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603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97098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50604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062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44344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1392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71142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70424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15918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00945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43088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9672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38957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71599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76526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86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47575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53793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51066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00822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72197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9632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81240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2/21/2023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354515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6" name="Google Shape;86;p1"/>
          <p:cNvSpPr/>
          <p:nvPr/>
        </p:nvSpPr>
        <p:spPr>
          <a:xfrm>
            <a:off x="0" y="0"/>
            <a:ext cx="2152357" cy="6858000"/>
          </a:xfrm>
          <a:prstGeom prst="rect">
            <a:avLst/>
          </a:prstGeom>
          <a:solidFill>
            <a:srgbClr val="DC1506"/>
          </a:solidFill>
          <a:ln w="12700" cap="flat" cmpd="sng">
            <a:solidFill>
              <a:schemeClr val="accent2">
                <a:lumMod val="60000"/>
                <a:lumOff val="40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8" name="Google Shape;88;p1"/>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sp>
        <p:nvSpPr>
          <p:cNvPr id="7" name="Title 6">
            <a:extLst>
              <a:ext uri="{FF2B5EF4-FFF2-40B4-BE49-F238E27FC236}">
                <a16:creationId xmlns:a16="http://schemas.microsoft.com/office/drawing/2014/main" xmlns="" id="{F4F5730E-852E-4AE3-A09B-543386252DB8}"/>
              </a:ext>
            </a:extLst>
          </p:cNvPr>
          <p:cNvSpPr>
            <a:spLocks noGrp="1"/>
          </p:cNvSpPr>
          <p:nvPr>
            <p:ph type="ctrTitle"/>
          </p:nvPr>
        </p:nvSpPr>
        <p:spPr>
          <a:xfrm>
            <a:off x="2487283" y="4472288"/>
            <a:ext cx="9144000" cy="2387600"/>
          </a:xfrm>
        </p:spPr>
        <p:txBody>
          <a:bodyPr>
            <a:normAutofit/>
          </a:bodyPr>
          <a:lstStyle/>
          <a:p>
            <a:r>
              <a:rPr lang="en-US" dirty="0"/>
              <a:t/>
            </a:r>
            <a:br>
              <a:rPr lang="en-US" dirty="0"/>
            </a:br>
            <a:endParaRPr lang="en-US" sz="1400" dirty="0"/>
          </a:p>
          <a:p>
            <a:endParaRPr lang="en-US" sz="1400" dirty="0"/>
          </a:p>
        </p:txBody>
      </p:sp>
      <p:sp>
        <p:nvSpPr>
          <p:cNvPr id="8" name="Google Shape;96;p2">
            <a:extLst>
              <a:ext uri="{FF2B5EF4-FFF2-40B4-BE49-F238E27FC236}">
                <a16:creationId xmlns:a16="http://schemas.microsoft.com/office/drawing/2014/main" xmlns="" id="{CDCDB4F8-74F1-4CBC-8594-846C98F0C5D3}"/>
              </a:ext>
            </a:extLst>
          </p:cNvPr>
          <p:cNvSpPr txBox="1">
            <a:spLocks/>
          </p:cNvSpPr>
          <p:nvPr/>
        </p:nvSpPr>
        <p:spPr>
          <a:xfrm>
            <a:off x="2487283" y="3654533"/>
            <a:ext cx="9144000" cy="3587261"/>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lang="en-US" sz="9600" dirty="0"/>
          </a:p>
          <a:p>
            <a:endParaRPr lang="en-US" sz="6400" b="1" dirty="0"/>
          </a:p>
          <a:p>
            <a:endParaRPr lang="en-US" sz="16600" dirty="0">
              <a:latin typeface="Sassoon Penpals Joined" panose="02000400000000000000" pitchFamily="50" charset="0"/>
            </a:endParaRPr>
          </a:p>
        </p:txBody>
      </p:sp>
      <p:pic>
        <p:nvPicPr>
          <p:cNvPr id="3" name="Picture 2"/>
          <p:cNvPicPr>
            <a:picLocks noChangeAspect="1"/>
          </p:cNvPicPr>
          <p:nvPr/>
        </p:nvPicPr>
        <p:blipFill>
          <a:blip r:embed="rId3"/>
          <a:stretch>
            <a:fillRect/>
          </a:stretch>
        </p:blipFill>
        <p:spPr>
          <a:xfrm>
            <a:off x="455017" y="325363"/>
            <a:ext cx="1285875" cy="638175"/>
          </a:xfrm>
          <a:prstGeom prst="rect">
            <a:avLst/>
          </a:prstGeom>
        </p:spPr>
      </p:pic>
      <p:sp>
        <p:nvSpPr>
          <p:cNvPr id="9"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chemeClr val="dk1"/>
                </a:solidFill>
                <a:latin typeface="Calibri"/>
                <a:ea typeface="Calibri"/>
                <a:cs typeface="Calibri"/>
                <a:sym typeface="Calibri"/>
              </a:rPr>
              <a:t>Science</a:t>
            </a:r>
          </a:p>
          <a:p>
            <a:pPr algn="ctr">
              <a:lnSpc>
                <a:spcPct val="90000"/>
              </a:lnSpc>
            </a:pPr>
            <a:r>
              <a:rPr lang="en-US" sz="12000" b="1" dirty="0">
                <a:latin typeface="Calibri"/>
                <a:ea typeface="Calibri"/>
                <a:cs typeface="Calibri"/>
              </a:rPr>
              <a:t/>
            </a:r>
            <a:br>
              <a:rPr lang="en-US" sz="12000" b="1" dirty="0">
                <a:latin typeface="Calibri"/>
                <a:ea typeface="Calibri"/>
                <a:cs typeface="Calibri"/>
              </a:rPr>
            </a:br>
            <a:r>
              <a:rPr lang="en-US" sz="6600" b="1" dirty="0">
                <a:solidFill>
                  <a:schemeClr val="dk1"/>
                </a:solidFill>
                <a:latin typeface="Calibri"/>
                <a:ea typeface="Calibri"/>
                <a:cs typeface="Calibri"/>
                <a:sym typeface="Calibri"/>
              </a:rPr>
              <a:t>Intent</a:t>
            </a:r>
            <a:endParaRPr lang="en-US" sz="6600" b="1" dirty="0">
              <a:solidFill>
                <a:schemeClr val="dk1"/>
              </a:solidFill>
              <a:latin typeface="Calibri"/>
              <a:ea typeface="Calibri"/>
              <a:cs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6" name="Google Shape;96;p2"/>
          <p:cNvSpPr txBox="1">
            <a:spLocks noGrp="1"/>
          </p:cNvSpPr>
          <p:nvPr>
            <p:ph type="ctrTitle"/>
          </p:nvPr>
        </p:nvSpPr>
        <p:spPr>
          <a:xfrm>
            <a:off x="2686292" y="229111"/>
            <a:ext cx="8971472" cy="1045397"/>
          </a:xfrm>
          <a:prstGeom prst="rect">
            <a:avLst/>
          </a:prstGeom>
          <a:noFill/>
          <a:ln>
            <a:noFill/>
          </a:ln>
        </p:spPr>
        <p:txBody>
          <a:bodyPr spcFirstLastPara="1" wrap="square" lIns="91425" tIns="45700" rIns="91425" bIns="45700" anchor="b" anchorCtr="0">
            <a:normAutofit/>
          </a:bodyPr>
          <a:lstStyle/>
          <a:p>
            <a:pPr>
              <a:spcBef>
                <a:spcPts val="0"/>
              </a:spcBef>
            </a:pPr>
            <a:r>
              <a:rPr lang="en-US" dirty="0">
                <a:latin typeface="Calibri"/>
                <a:cs typeface="Calibri"/>
              </a:rPr>
              <a:t>Science</a:t>
            </a:r>
          </a:p>
        </p:txBody>
      </p:sp>
      <p:sp>
        <p:nvSpPr>
          <p:cNvPr id="101" name="Google Shape;101;p2"/>
          <p:cNvSpPr txBox="1">
            <a:spLocks noGrp="1"/>
          </p:cNvSpPr>
          <p:nvPr>
            <p:ph type="subTitle" idx="1"/>
          </p:nvPr>
        </p:nvSpPr>
        <p:spPr>
          <a:xfrm>
            <a:off x="2511122" y="1515979"/>
            <a:ext cx="9554805" cy="4860758"/>
          </a:xfrm>
          <a:prstGeom prst="rect">
            <a:avLst/>
          </a:prstGeom>
          <a:noFill/>
          <a:ln>
            <a:noFill/>
          </a:ln>
        </p:spPr>
        <p:txBody>
          <a:bodyPr spcFirstLastPara="1" wrap="square" lIns="91425" tIns="45700" rIns="91425" bIns="45700" anchor="t" anchorCtr="0">
            <a:noAutofit/>
          </a:bodyPr>
          <a:lstStyle/>
          <a:p>
            <a:endParaRPr lang="en-GB" sz="2200" dirty="0"/>
          </a:p>
          <a:p>
            <a:pPr fontAlgn="base"/>
            <a:r>
              <a:rPr lang="en-GB" dirty="0"/>
              <a:t>At Springfield Infants and Nursery we will ensure that our children are curious and inquisitive and take pleasure in learning about the world around them.  We will encourage them to think independently, become problem solvers and ask questions.  We will enable and support them to be confident in a range of practical and logical skills and encourage them to have an enquiring mind and develop a scientific vocabulary.  We will support them to have an increasing confidence in expressing their own ideas and sharing their experience and knowledge.   </a:t>
            </a:r>
          </a:p>
          <a:p>
            <a:pPr fontAlgn="base"/>
            <a:r>
              <a:rPr lang="en-GB" dirty="0"/>
              <a:t>Through fostering a scientific knowledge and skills base we aim to develop scientists who have a lifelong curiosity and passion for science. </a:t>
            </a:r>
          </a:p>
          <a:p>
            <a:pPr algn="l"/>
            <a:endParaRPr lang="en-US" sz="2800" dirty="0">
              <a:latin typeface="Calibri"/>
              <a:ea typeface="+mn-lt"/>
              <a:cs typeface="+mn-lt"/>
            </a:endParaRPr>
          </a:p>
        </p:txBody>
      </p:sp>
      <p:sp>
        <p:nvSpPr>
          <p:cNvPr id="9" name="Google Shape;86;p1">
            <a:extLst>
              <a:ext uri="{FF2B5EF4-FFF2-40B4-BE49-F238E27FC236}">
                <a16:creationId xmlns:a16="http://schemas.microsoft.com/office/drawing/2014/main" xmlns="" id="{4A8FB25F-9371-479B-9CC2-2A164654F418}"/>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 name="Google Shape;88;p1">
            <a:extLst>
              <a:ext uri="{FF2B5EF4-FFF2-40B4-BE49-F238E27FC236}">
                <a16:creationId xmlns:a16="http://schemas.microsoft.com/office/drawing/2014/main" xmlns="" id="{329414A7-93A6-4DE1-BF58-7B7D04797C35}"/>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marL="0" lvl="0" indent="0" algn="ctr">
              <a:lnSpc>
                <a:spcPct val="90000"/>
              </a:lnSpc>
              <a:spcBef>
                <a:spcPts val="0"/>
              </a:spcBef>
              <a:spcAft>
                <a:spcPts val="0"/>
              </a:spcAft>
              <a:buNone/>
            </a:pPr>
            <a:r>
              <a:rPr lang="en-US" sz="4400" b="1" dirty="0">
                <a:latin typeface="Calibri"/>
                <a:cs typeface="Calibri"/>
              </a:rPr>
              <a:t>Science</a:t>
            </a:r>
            <a:endParaRPr lang="en-US" dirty="0">
              <a:latin typeface="Calibri"/>
              <a:cs typeface="Calibri"/>
            </a:endParaRPr>
          </a:p>
        </p:txBody>
      </p:sp>
      <p:sp>
        <p:nvSpPr>
          <p:cNvPr id="112" name="Google Shape;112;p3"/>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marR="0" lvl="0" algn="l" rtl="0">
              <a:spcAft>
                <a:spcPts val="0"/>
              </a:spcAft>
              <a:buClr>
                <a:schemeClr val="dk1"/>
              </a:buClr>
              <a:buFont typeface="Arial"/>
              <a:buNone/>
            </a:pPr>
            <a:r>
              <a:rPr lang="en-US" sz="2800" b="1" dirty="0">
                <a:latin typeface="Calibri"/>
                <a:cs typeface="Calibri"/>
                <a:sym typeface="Arial"/>
              </a:rPr>
              <a:t>Aims </a:t>
            </a:r>
            <a:r>
              <a:rPr lang="en-US" sz="2800" b="1" i="0" dirty="0">
                <a:latin typeface="Calibri"/>
                <a:cs typeface="Calibri"/>
                <a:sym typeface="Arial"/>
              </a:rPr>
              <a:t>of </a:t>
            </a:r>
            <a:r>
              <a:rPr lang="en-US" sz="2800" b="1" dirty="0">
                <a:latin typeface="Calibri"/>
                <a:cs typeface="Calibri"/>
                <a:sym typeface="Arial"/>
              </a:rPr>
              <a:t>the Science Curriculum</a:t>
            </a:r>
            <a:endParaRPr lang="en-US" sz="2800" dirty="0">
              <a:latin typeface="Calibri"/>
              <a:cs typeface="Calibri"/>
            </a:endParaRPr>
          </a:p>
          <a:p>
            <a:pPr algn="l"/>
            <a:r>
              <a:rPr lang="en-US" sz="2000" dirty="0">
                <a:latin typeface="Calibri"/>
                <a:ea typeface="Arial"/>
                <a:cs typeface="Calibri"/>
                <a:sym typeface="Arial"/>
              </a:rPr>
              <a:t>The national curriculum for science aims </a:t>
            </a:r>
            <a:r>
              <a:rPr lang="en-US" sz="2000" b="0" i="0" u="none" strike="noStrike" cap="none" dirty="0">
                <a:latin typeface="Calibri"/>
                <a:ea typeface="Arial"/>
                <a:cs typeface="Calibri"/>
                <a:sym typeface="Arial"/>
              </a:rPr>
              <a:t>to</a:t>
            </a:r>
            <a:r>
              <a:rPr lang="en-US" sz="2000" dirty="0">
                <a:latin typeface="Calibri"/>
                <a:ea typeface="Arial"/>
                <a:cs typeface="Calibri"/>
                <a:sym typeface="Arial"/>
              </a:rPr>
              <a:t> ensure that all pupils</a:t>
            </a:r>
            <a:r>
              <a:rPr lang="en-US" sz="2000" b="0" i="0" u="none" strike="noStrike" cap="none" dirty="0">
                <a:latin typeface="Calibri"/>
                <a:ea typeface="Arial"/>
                <a:cs typeface="Calibri"/>
                <a:sym typeface="Arial"/>
              </a:rPr>
              <a:t>:</a:t>
            </a:r>
          </a:p>
          <a:p>
            <a:pPr algn="l"/>
            <a:endParaRPr sz="2000" dirty="0">
              <a:latin typeface="Calibri"/>
              <a:cs typeface="Calibri"/>
            </a:endParaRPr>
          </a:p>
          <a:p>
            <a:pPr algn="l">
              <a:lnSpc>
                <a:spcPct val="100000"/>
              </a:lnSpc>
              <a:spcBef>
                <a:spcPts val="0"/>
              </a:spcBef>
              <a:buSzPts val="2000"/>
            </a:pPr>
            <a:r>
              <a:rPr lang="en-GB" dirty="0"/>
              <a:t>- develop scientific knowledge and conceptual understanding through the specific disciplines of biology, chemistry and physics </a:t>
            </a:r>
          </a:p>
          <a:p>
            <a:pPr algn="l">
              <a:lnSpc>
                <a:spcPct val="100000"/>
              </a:lnSpc>
              <a:spcBef>
                <a:spcPts val="0"/>
              </a:spcBef>
              <a:buSzPts val="2000"/>
            </a:pPr>
            <a:r>
              <a:rPr lang="en-GB" dirty="0"/>
              <a:t>- develop understanding of the nature, processes and methods of science through different types of science enquiries that help them to answer scientific questions about the world around them </a:t>
            </a:r>
          </a:p>
          <a:p>
            <a:pPr algn="l">
              <a:lnSpc>
                <a:spcPct val="100000"/>
              </a:lnSpc>
              <a:spcBef>
                <a:spcPts val="0"/>
              </a:spcBef>
              <a:buSzPts val="2000"/>
            </a:pPr>
            <a:r>
              <a:rPr lang="en-GB" dirty="0"/>
              <a:t>- are equipped with the scientific knowledge required to understand the uses and implications of science, today and for the future.</a:t>
            </a:r>
            <a:endParaRPr lang="en-US" b="1" dirty="0">
              <a:cs typeface="Arial"/>
            </a:endParaRPr>
          </a:p>
          <a:p>
            <a:pPr>
              <a:buClr>
                <a:schemeClr val="dk1"/>
              </a:buClr>
              <a:buSzPts val="2000"/>
            </a:pPr>
            <a:endParaRPr lang="en-US" sz="2000" dirty="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xmlns=""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xmlns=""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fontScale="90000"/>
          </a:bodyPr>
          <a:lstStyle/>
          <a:p>
            <a:pPr marL="0" lvl="0" indent="0" algn="ctr">
              <a:lnSpc>
                <a:spcPct val="90000"/>
              </a:lnSpc>
              <a:spcBef>
                <a:spcPts val="0"/>
              </a:spcBef>
              <a:spcAft>
                <a:spcPts val="0"/>
              </a:spcAft>
              <a:buNone/>
            </a:pPr>
            <a:r>
              <a:rPr lang="en-US" dirty="0">
                <a:latin typeface="Calibri"/>
                <a:cs typeface="Calibri"/>
              </a:rPr>
              <a:t>Science</a:t>
            </a:r>
          </a:p>
        </p:txBody>
      </p:sp>
      <p:sp>
        <p:nvSpPr>
          <p:cNvPr id="112" name="Google Shape;112;p3"/>
          <p:cNvSpPr txBox="1">
            <a:spLocks noGrp="1"/>
          </p:cNvSpPr>
          <p:nvPr>
            <p:ph type="subTitle" idx="1"/>
          </p:nvPr>
        </p:nvSpPr>
        <p:spPr>
          <a:xfrm>
            <a:off x="2511122" y="689142"/>
            <a:ext cx="9296356" cy="5731195"/>
          </a:xfrm>
          <a:prstGeom prst="rect">
            <a:avLst/>
          </a:prstGeom>
          <a:noFill/>
          <a:ln>
            <a:noFill/>
          </a:ln>
        </p:spPr>
        <p:txBody>
          <a:bodyPr spcFirstLastPara="1" wrap="square" lIns="91425" tIns="45700" rIns="91425" bIns="45700" anchor="t" anchorCtr="0">
            <a:noAutofit/>
          </a:bodyPr>
          <a:lstStyle/>
          <a:p>
            <a:pPr marL="0" marR="0" lvl="0" indent="0" algn="l">
              <a:lnSpc>
                <a:spcPct val="100000"/>
              </a:lnSpc>
              <a:spcBef>
                <a:spcPts val="0"/>
              </a:spcBef>
              <a:spcAft>
                <a:spcPts val="0"/>
              </a:spcAft>
              <a:buSzPts val="2000"/>
            </a:pPr>
            <a:endParaRPr lang="en-US" b="1" dirty="0">
              <a:latin typeface="Calibri"/>
              <a:cs typeface="Arial"/>
            </a:endParaRPr>
          </a:p>
          <a:p>
            <a:pPr algn="l">
              <a:spcBef>
                <a:spcPts val="0"/>
              </a:spcBef>
            </a:pPr>
            <a:r>
              <a:rPr lang="en-US" sz="2800" b="1" dirty="0">
                <a:cs typeface="Calibri"/>
              </a:rPr>
              <a:t>Early Years</a:t>
            </a:r>
          </a:p>
          <a:p>
            <a:pPr algn="l">
              <a:spcBef>
                <a:spcPts val="0"/>
              </a:spcBef>
            </a:pPr>
            <a:r>
              <a:rPr lang="en-US" dirty="0">
                <a:cs typeface="Calibri"/>
              </a:rPr>
              <a:t>In Early Years, science</a:t>
            </a:r>
            <a:r>
              <a:rPr lang="en-US" dirty="0">
                <a:solidFill>
                  <a:srgbClr val="FF0000"/>
                </a:solidFill>
                <a:cs typeface="Calibri"/>
              </a:rPr>
              <a:t> </a:t>
            </a:r>
            <a:r>
              <a:rPr lang="en-US" dirty="0">
                <a:cs typeface="Calibri"/>
              </a:rPr>
              <a:t>is taught through Understanding the World – </a:t>
            </a:r>
          </a:p>
          <a:p>
            <a:pPr algn="l">
              <a:spcBef>
                <a:spcPts val="0"/>
              </a:spcBef>
            </a:pPr>
            <a:r>
              <a:rPr lang="en-US" dirty="0">
                <a:cs typeface="Calibri"/>
              </a:rPr>
              <a:t>‘The World.’  Our curriculum is designed to guide children to explore the world around them enabling them to make sense of the natural world.</a:t>
            </a:r>
          </a:p>
          <a:p>
            <a:pPr algn="l">
              <a:spcBef>
                <a:spcPts val="0"/>
              </a:spcBef>
            </a:pPr>
            <a:r>
              <a:rPr lang="en-US" dirty="0">
                <a:cs typeface="Calibri"/>
              </a:rPr>
              <a:t>Children are encouraged to do this by:</a:t>
            </a:r>
          </a:p>
          <a:p>
            <a:pPr marL="342900" indent="-342900" algn="l">
              <a:spcBef>
                <a:spcPts val="0"/>
              </a:spcBef>
              <a:buFont typeface="Arial" panose="020B0604020202020204" pitchFamily="34" charset="0"/>
              <a:buChar char="•"/>
            </a:pPr>
            <a:r>
              <a:rPr lang="en-US" dirty="0">
                <a:cs typeface="Calibri"/>
              </a:rPr>
              <a:t>Exploring different materials, forces and their natural environment.</a:t>
            </a:r>
          </a:p>
          <a:p>
            <a:pPr marL="342900" indent="-342900" algn="l">
              <a:spcBef>
                <a:spcPts val="0"/>
              </a:spcBef>
              <a:buFont typeface="Arial" panose="020B0604020202020204" pitchFamily="34" charset="0"/>
              <a:buChar char="•"/>
            </a:pPr>
            <a:r>
              <a:rPr lang="en-US" dirty="0">
                <a:cs typeface="Calibri"/>
              </a:rPr>
              <a:t>Exploring change in seasons, states of matter and change over time.</a:t>
            </a:r>
          </a:p>
          <a:p>
            <a:pPr marL="342900" indent="-342900" algn="l">
              <a:spcBef>
                <a:spcPts val="0"/>
              </a:spcBef>
              <a:buFont typeface="Arial" panose="020B0604020202020204" pitchFamily="34" charset="0"/>
              <a:buChar char="•"/>
            </a:pPr>
            <a:r>
              <a:rPr lang="en-US" dirty="0">
                <a:cs typeface="Calibri"/>
              </a:rPr>
              <a:t>Making observations and talking about plants, animals and natural objects.</a:t>
            </a:r>
          </a:p>
          <a:p>
            <a:pPr marL="342900" indent="-342900" algn="l">
              <a:spcBef>
                <a:spcPts val="0"/>
              </a:spcBef>
              <a:buFont typeface="Arial" panose="020B0604020202020204" pitchFamily="34" charset="0"/>
              <a:buChar char="•"/>
            </a:pPr>
            <a:r>
              <a:rPr lang="en-US" dirty="0">
                <a:cs typeface="Calibri"/>
              </a:rPr>
              <a:t>Exploring similarities and differences between materials and living/naturally occurring things.</a:t>
            </a:r>
          </a:p>
          <a:p>
            <a:pPr marL="342900" indent="-342900" algn="l">
              <a:spcBef>
                <a:spcPts val="0"/>
              </a:spcBef>
              <a:buFont typeface="Arial" panose="020B0604020202020204" pitchFamily="34" charset="0"/>
              <a:buChar char="•"/>
            </a:pPr>
            <a:r>
              <a:rPr lang="en-US" dirty="0">
                <a:cs typeface="Calibri"/>
              </a:rPr>
              <a:t>Exploring how things work and why things happen.</a:t>
            </a:r>
          </a:p>
          <a:p>
            <a:pPr marL="342900" indent="-342900" algn="l">
              <a:spcBef>
                <a:spcPts val="0"/>
              </a:spcBef>
              <a:buFont typeface="Arial" panose="020B0604020202020204" pitchFamily="34" charset="0"/>
              <a:buChar char="•"/>
            </a:pPr>
            <a:r>
              <a:rPr lang="en-US" dirty="0">
                <a:cs typeface="Calibri"/>
              </a:rPr>
              <a:t>Exploring respect and care for the environment and living things.</a:t>
            </a:r>
          </a:p>
          <a:p>
            <a:pPr marL="342900" indent="-342900" algn="l">
              <a:spcBef>
                <a:spcPts val="0"/>
              </a:spcBef>
              <a:buFont typeface="Arial" panose="020B0604020202020204" pitchFamily="34" charset="0"/>
              <a:buChar char="•"/>
            </a:pPr>
            <a:r>
              <a:rPr lang="en-US" dirty="0">
                <a:cs typeface="Calibri"/>
              </a:rPr>
              <a:t>Explore the effect of their behaviour on the environment.</a:t>
            </a:r>
          </a:p>
          <a:p>
            <a:pPr marL="342900" indent="-342900" algn="l">
              <a:spcBef>
                <a:spcPts val="0"/>
              </a:spcBef>
              <a:buFont typeface="Arial" panose="020B0604020202020204" pitchFamily="34" charset="0"/>
              <a:buChar char="•"/>
            </a:pPr>
            <a:r>
              <a:rPr lang="en-US" dirty="0">
                <a:cs typeface="Calibri"/>
              </a:rPr>
              <a:t>Being curious, commenting and asking questions about the natural world.</a:t>
            </a: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Font typeface="Arial" panose="020B0604020202020204" pitchFamily="34" charset="0"/>
              <a:buChar char="•"/>
            </a:pPr>
            <a:endParaRPr lang="en-US" dirty="0">
              <a:cs typeface="Calibri"/>
            </a:endParaRPr>
          </a:p>
          <a:p>
            <a:pPr algn="l">
              <a:spcBef>
                <a:spcPts val="0"/>
              </a:spcBef>
            </a:pPr>
            <a:endParaRPr lang="en-US" sz="2000" i="1" dirty="0">
              <a:cs typeface="Calibri"/>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xmlns=""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xmlns=""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020405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5" name="Rectangle 4">
            <a:extLst>
              <a:ext uri="{FF2B5EF4-FFF2-40B4-BE49-F238E27FC236}">
                <a16:creationId xmlns:a16="http://schemas.microsoft.com/office/drawing/2014/main" xmlns="" id="{13C16D39-36DA-4F22-A10E-A97DF431D596}"/>
              </a:ext>
            </a:extLst>
          </p:cNvPr>
          <p:cNvSpPr/>
          <p:nvPr/>
        </p:nvSpPr>
        <p:spPr>
          <a:xfrm>
            <a:off x="2360762" y="800819"/>
            <a:ext cx="9160678" cy="54040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18AE8D5C-B57C-485A-80F8-D09BADFEC05C}"/>
              </a:ext>
            </a:extLst>
          </p:cNvPr>
          <p:cNvSpPr/>
          <p:nvPr/>
        </p:nvSpPr>
        <p:spPr>
          <a:xfrm>
            <a:off x="5725063" y="570780"/>
            <a:ext cx="2631055" cy="6901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3EC3C737-17A3-43DD-B2D2-01FD8F13E8AA}"/>
              </a:ext>
            </a:extLst>
          </p:cNvPr>
          <p:cNvSpPr txBox="1"/>
          <p:nvPr/>
        </p:nvSpPr>
        <p:spPr>
          <a:xfrm>
            <a:off x="2360762" y="217179"/>
            <a:ext cx="9596776" cy="523220"/>
          </a:xfrm>
          <a:prstGeom prst="rect">
            <a:avLst/>
          </a:prstGeom>
          <a:noFill/>
        </p:spPr>
        <p:txBody>
          <a:bodyPr wrap="square" lIns="91440" tIns="45720" rIns="91440" bIns="45720" rtlCol="0" anchor="t">
            <a:spAutoFit/>
          </a:bodyPr>
          <a:lstStyle/>
          <a:p>
            <a:r>
              <a:rPr lang="en-GB" sz="2800" b="1" dirty="0">
                <a:solidFill>
                  <a:srgbClr val="FF0000"/>
                </a:solidFill>
                <a:latin typeface="Calibri"/>
                <a:cs typeface="Calibri"/>
              </a:rPr>
              <a:t>Content and sequence </a:t>
            </a:r>
            <a:r>
              <a:rPr lang="en-GB" sz="2800" b="1" dirty="0">
                <a:latin typeface="Calibri"/>
                <a:cs typeface="Calibri"/>
              </a:rPr>
              <a:t>- </a:t>
            </a:r>
            <a:r>
              <a:rPr lang="en-GB" sz="2400" dirty="0">
                <a:latin typeface="Calibri"/>
                <a:cs typeface="Calibri"/>
              </a:rPr>
              <a:t>EYFS to Key Stage 1</a:t>
            </a:r>
          </a:p>
        </p:txBody>
      </p:sp>
      <p:sp>
        <p:nvSpPr>
          <p:cNvPr id="12" name="Google Shape;86;p1">
            <a:extLst>
              <a:ext uri="{FF2B5EF4-FFF2-40B4-BE49-F238E27FC236}">
                <a16:creationId xmlns:a16="http://schemas.microsoft.com/office/drawing/2014/main" xmlns="" id="{366BEC32-D32A-411B-AE25-AC2E1C5FB863}"/>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4" name="Google Shape;88;p1">
            <a:extLst>
              <a:ext uri="{FF2B5EF4-FFF2-40B4-BE49-F238E27FC236}">
                <a16:creationId xmlns:a16="http://schemas.microsoft.com/office/drawing/2014/main" xmlns="" id="{B2F99051-5FCF-42EA-8FDC-01A7EDA64AD1}"/>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0" name="Picture 9"/>
          <p:cNvPicPr>
            <a:picLocks noChangeAspect="1"/>
          </p:cNvPicPr>
          <p:nvPr/>
        </p:nvPicPr>
        <p:blipFill>
          <a:blip r:embed="rId3"/>
          <a:stretch>
            <a:fillRect/>
          </a:stretch>
        </p:blipFill>
        <p:spPr>
          <a:xfrm>
            <a:off x="399125" y="325363"/>
            <a:ext cx="1285875" cy="638175"/>
          </a:xfrm>
          <a:prstGeom prst="rect">
            <a:avLst/>
          </a:prstGeom>
        </p:spPr>
      </p:pic>
      <p:pic>
        <p:nvPicPr>
          <p:cNvPr id="3" name="Picture 2"/>
          <p:cNvPicPr>
            <a:picLocks noChangeAspect="1"/>
          </p:cNvPicPr>
          <p:nvPr/>
        </p:nvPicPr>
        <p:blipFill>
          <a:blip r:embed="rId4"/>
          <a:stretch>
            <a:fillRect/>
          </a:stretch>
        </p:blipFill>
        <p:spPr>
          <a:xfrm>
            <a:off x="2187929" y="740399"/>
            <a:ext cx="9421603" cy="5884330"/>
          </a:xfrm>
          <a:prstGeom prst="rect">
            <a:avLst/>
          </a:prstGeom>
        </p:spPr>
      </p:pic>
    </p:spTree>
    <p:extLst>
      <p:ext uri="{BB962C8B-B14F-4D97-AF65-F5344CB8AC3E}">
        <p14:creationId xmlns:p14="http://schemas.microsoft.com/office/powerpoint/2010/main" val="40676529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Google Shape;145;p6"/>
          <p:cNvSpPr txBox="1">
            <a:spLocks noGrp="1"/>
          </p:cNvSpPr>
          <p:nvPr>
            <p:ph type="subTitle" idx="1"/>
          </p:nvPr>
        </p:nvSpPr>
        <p:spPr>
          <a:xfrm>
            <a:off x="2470047" y="392022"/>
            <a:ext cx="9310392" cy="6191657"/>
          </a:xfrm>
          <a:prstGeom prst="rect">
            <a:avLst/>
          </a:prstGeom>
          <a:noFill/>
          <a:ln>
            <a:noFill/>
          </a:ln>
        </p:spPr>
        <p:txBody>
          <a:bodyPr spcFirstLastPara="1" wrap="square" lIns="91425" tIns="45700" rIns="91425" bIns="45700" anchor="t" anchorCtr="0">
            <a:normAutofit/>
          </a:bodyPr>
          <a:lstStyle/>
          <a:p>
            <a:pPr marL="0" indent="0" algn="l">
              <a:spcBef>
                <a:spcPts val="0"/>
              </a:spcBef>
            </a:pPr>
            <a:r>
              <a:rPr lang="en-US" sz="2800" b="1" u="sng" dirty="0">
                <a:latin typeface="Calibri" panose="020F0502020204030204" pitchFamily="34" charset="0"/>
                <a:cs typeface="Calibri" panose="020F0502020204030204" pitchFamily="34" charset="0"/>
              </a:rPr>
              <a:t>Spaced Retrieval Practice Approach </a:t>
            </a:r>
            <a:endParaRPr lang="en-US" sz="3600" b="1" u="sng" dirty="0">
              <a:latin typeface="Calibri" panose="020F0502020204030204" pitchFamily="34" charset="0"/>
              <a:cs typeface="Calibri" panose="020F0502020204030204" pitchFamily="34" charset="0"/>
            </a:endParaRPr>
          </a:p>
          <a:p>
            <a:pPr marL="0" indent="0" algn="l">
              <a:spcBef>
                <a:spcPts val="0"/>
              </a:spcBef>
            </a:pPr>
            <a:endParaRPr lang="en-US" sz="2800" b="1" dirty="0">
              <a:latin typeface="Calibri" panose="020F0502020204030204" pitchFamily="34" charset="0"/>
              <a:cs typeface="Calibri" panose="020F0502020204030204" pitchFamily="34" charset="0"/>
            </a:endParaRPr>
          </a:p>
          <a:p>
            <a:pPr algn="l">
              <a:spcBef>
                <a:spcPts val="0"/>
              </a:spcBef>
            </a:pPr>
            <a:endParaRPr lang="en-US" sz="2800" dirty="0">
              <a:latin typeface="Calibri" panose="020F0502020204030204" pitchFamily="34" charset="0"/>
              <a:cs typeface="Calibri" panose="020F0502020204030204" pitchFamily="34" charset="0"/>
            </a:endParaRPr>
          </a:p>
          <a:p>
            <a:pPr algn="l">
              <a:spcBef>
                <a:spcPts val="0"/>
              </a:spcBef>
            </a:pPr>
            <a:r>
              <a:rPr lang="en-US" dirty="0">
                <a:latin typeface="Calibri" panose="020F0502020204030204" pitchFamily="34" charset="0"/>
                <a:cs typeface="Calibri" panose="020F0502020204030204" pitchFamily="34" charset="0"/>
              </a:rPr>
              <a:t>Our science curriculum is delivered through a series of modules which are deliberately spaced throughout the academic year with opportunities to introduce and revisit key concepts.  This approach enables staff to deepen pupil understanding and embed learning. </a:t>
            </a:r>
          </a:p>
          <a:p>
            <a:pPr algn="l">
              <a:spcBef>
                <a:spcPts val="0"/>
              </a:spcBef>
            </a:pPr>
            <a:endParaRPr lang="en-US" dirty="0">
              <a:latin typeface="Calibri" panose="020F0502020204030204" pitchFamily="34" charset="0"/>
              <a:cs typeface="Calibri" panose="020F0502020204030204" pitchFamily="34" charset="0"/>
            </a:endParaRPr>
          </a:p>
          <a:p>
            <a:pPr algn="l">
              <a:spcBef>
                <a:spcPts val="0"/>
              </a:spcBef>
            </a:pPr>
            <a:r>
              <a:rPr lang="en-GB" dirty="0">
                <a:latin typeface="Calibri"/>
                <a:cs typeface="Calibri"/>
              </a:rPr>
              <a:t>Our curriculum maps clearly show how our CUSP curriculum delivers (introduces and revisits) the National Curriculum expectations for science within and across year groups. </a:t>
            </a:r>
            <a:endParaRPr lang="en-US" dirty="0">
              <a:latin typeface="Calibri" panose="020F0502020204030204" pitchFamily="34" charset="0"/>
              <a:cs typeface="Calibri" panose="020F0502020204030204" pitchFamily="34" charset="0"/>
            </a:endParaRPr>
          </a:p>
        </p:txBody>
      </p:sp>
      <p:sp>
        <p:nvSpPr>
          <p:cNvPr id="7" name="Google Shape;86;p1">
            <a:extLst>
              <a:ext uri="{FF2B5EF4-FFF2-40B4-BE49-F238E27FC236}">
                <a16:creationId xmlns:a16="http://schemas.microsoft.com/office/drawing/2014/main" xmlns="" id="{29A7F84E-39F4-4220-9960-B704231C03F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xmlns="" id="{36E1172D-EB59-4D19-BFDF-60B6D44E171C}"/>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034228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551482" y="-158449"/>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solidFill>
                  <a:srgbClr val="FF0000"/>
                </a:solidFill>
                <a:latin typeface="Calibri"/>
                <a:ea typeface="Calibri"/>
                <a:cs typeface="Calibri"/>
                <a:sym typeface="Calibri"/>
              </a:rPr>
              <a:t>Year </a:t>
            </a:r>
            <a:r>
              <a:rPr lang="en-US" sz="4000" b="1" dirty="0">
                <a:solidFill>
                  <a:srgbClr val="FF0000"/>
                </a:solidFill>
                <a:latin typeface="Calibri"/>
                <a:cs typeface="Calibri"/>
              </a:rPr>
              <a:t>1 &amp; 2 Overview</a:t>
            </a:r>
            <a:endParaRPr lang="en-US" sz="4000" dirty="0">
              <a:solidFill>
                <a:srgbClr val="FF0000"/>
              </a:solidFill>
              <a:latin typeface="Calibri"/>
              <a:ea typeface="Calibri"/>
              <a:cs typeface="Calibri"/>
            </a:endParaRPr>
          </a:p>
        </p:txBody>
      </p:sp>
      <p:sp>
        <p:nvSpPr>
          <p:cNvPr id="10" name="Google Shape;86;p1">
            <a:extLst>
              <a:ext uri="{FF2B5EF4-FFF2-40B4-BE49-F238E27FC236}">
                <a16:creationId xmlns:a16="http://schemas.microsoft.com/office/drawing/2014/main" xmlns=""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xmlns=""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3812973570"/>
              </p:ext>
            </p:extLst>
          </p:nvPr>
        </p:nvGraphicFramePr>
        <p:xfrm>
          <a:off x="2551482" y="1744696"/>
          <a:ext cx="9144002" cy="1920240"/>
        </p:xfrm>
        <a:graphic>
          <a:graphicData uri="http://schemas.openxmlformats.org/drawingml/2006/table">
            <a:tbl>
              <a:tblPr firstRow="1" bandRow="1">
                <a:tableStyleId>{B0B42A07-84C1-4659-B30F-697C2D0D7F8F}</a:tableStyleId>
              </a:tblPr>
              <a:tblGrid>
                <a:gridCol w="1306286">
                  <a:extLst>
                    <a:ext uri="{9D8B030D-6E8A-4147-A177-3AD203B41FA5}">
                      <a16:colId xmlns:a16="http://schemas.microsoft.com/office/drawing/2014/main" xmlns="" val="995367508"/>
                    </a:ext>
                  </a:extLst>
                </a:gridCol>
                <a:gridCol w="1306286">
                  <a:extLst>
                    <a:ext uri="{9D8B030D-6E8A-4147-A177-3AD203B41FA5}">
                      <a16:colId xmlns:a16="http://schemas.microsoft.com/office/drawing/2014/main" xmlns="" val="1794487013"/>
                    </a:ext>
                  </a:extLst>
                </a:gridCol>
                <a:gridCol w="1306286">
                  <a:extLst>
                    <a:ext uri="{9D8B030D-6E8A-4147-A177-3AD203B41FA5}">
                      <a16:colId xmlns:a16="http://schemas.microsoft.com/office/drawing/2014/main" xmlns="" val="833046909"/>
                    </a:ext>
                  </a:extLst>
                </a:gridCol>
                <a:gridCol w="1306286">
                  <a:extLst>
                    <a:ext uri="{9D8B030D-6E8A-4147-A177-3AD203B41FA5}">
                      <a16:colId xmlns:a16="http://schemas.microsoft.com/office/drawing/2014/main" xmlns="" val="308655244"/>
                    </a:ext>
                  </a:extLst>
                </a:gridCol>
                <a:gridCol w="1306286">
                  <a:extLst>
                    <a:ext uri="{9D8B030D-6E8A-4147-A177-3AD203B41FA5}">
                      <a16:colId xmlns:a16="http://schemas.microsoft.com/office/drawing/2014/main" xmlns="" val="1236068706"/>
                    </a:ext>
                  </a:extLst>
                </a:gridCol>
                <a:gridCol w="1306286">
                  <a:extLst>
                    <a:ext uri="{9D8B030D-6E8A-4147-A177-3AD203B41FA5}">
                      <a16:colId xmlns:a16="http://schemas.microsoft.com/office/drawing/2014/main" xmlns="" val="619158079"/>
                    </a:ext>
                  </a:extLst>
                </a:gridCol>
                <a:gridCol w="1306286">
                  <a:extLst>
                    <a:ext uri="{9D8B030D-6E8A-4147-A177-3AD203B41FA5}">
                      <a16:colId xmlns:a16="http://schemas.microsoft.com/office/drawing/2014/main" xmlns="" val="798723834"/>
                    </a:ext>
                  </a:extLst>
                </a:gridCol>
              </a:tblGrid>
              <a:tr h="370840">
                <a:tc>
                  <a:txBody>
                    <a:bodyPr/>
                    <a:lstStyle/>
                    <a:p>
                      <a:r>
                        <a:rPr lang="en-GB" sz="1200" b="1" dirty="0"/>
                        <a:t>CUSP</a:t>
                      </a:r>
                      <a:r>
                        <a:rPr lang="en-GB" sz="1200" b="1" baseline="0" dirty="0"/>
                        <a:t> Science</a:t>
                      </a:r>
                    </a:p>
                    <a:p>
                      <a:r>
                        <a:rPr lang="en-GB" sz="1200" b="1" baseline="0" dirty="0"/>
                        <a:t>Long Term Sequence</a:t>
                      </a:r>
                      <a:endParaRPr lang="en-GB" sz="1200" b="1" dirty="0"/>
                    </a:p>
                  </a:txBody>
                  <a:tcPr/>
                </a:tc>
                <a:tc>
                  <a:txBody>
                    <a:bodyPr/>
                    <a:lstStyle/>
                    <a:p>
                      <a:pPr algn="ctr"/>
                      <a:r>
                        <a:rPr lang="en-GB" sz="1200" dirty="0"/>
                        <a:t>Autumn 1</a:t>
                      </a:r>
                    </a:p>
                  </a:txBody>
                  <a:tcPr/>
                </a:tc>
                <a:tc>
                  <a:txBody>
                    <a:bodyPr/>
                    <a:lstStyle/>
                    <a:p>
                      <a:pPr algn="ctr"/>
                      <a:r>
                        <a:rPr lang="en-GB" sz="1200" dirty="0"/>
                        <a:t>Autumn 2</a:t>
                      </a:r>
                    </a:p>
                  </a:txBody>
                  <a:tcPr/>
                </a:tc>
                <a:tc>
                  <a:txBody>
                    <a:bodyPr/>
                    <a:lstStyle/>
                    <a:p>
                      <a:pPr algn="ctr"/>
                      <a:r>
                        <a:rPr lang="en-GB" sz="1200" dirty="0"/>
                        <a:t>Spring 1</a:t>
                      </a:r>
                    </a:p>
                  </a:txBody>
                  <a:tcPr/>
                </a:tc>
                <a:tc>
                  <a:txBody>
                    <a:bodyPr/>
                    <a:lstStyle/>
                    <a:p>
                      <a:pPr algn="ctr"/>
                      <a:r>
                        <a:rPr lang="en-GB" sz="1200" dirty="0"/>
                        <a:t>Spring 2</a:t>
                      </a:r>
                    </a:p>
                  </a:txBody>
                  <a:tcPr/>
                </a:tc>
                <a:tc>
                  <a:txBody>
                    <a:bodyPr/>
                    <a:lstStyle/>
                    <a:p>
                      <a:pPr algn="ctr"/>
                      <a:r>
                        <a:rPr lang="en-GB" sz="1200" dirty="0"/>
                        <a:t>Summer 1</a:t>
                      </a:r>
                    </a:p>
                  </a:txBody>
                  <a:tcPr/>
                </a:tc>
                <a:tc>
                  <a:txBody>
                    <a:bodyPr/>
                    <a:lstStyle/>
                    <a:p>
                      <a:pPr algn="ctr"/>
                      <a:r>
                        <a:rPr lang="en-GB" sz="1200" dirty="0"/>
                        <a:t>Summer 2</a:t>
                      </a:r>
                    </a:p>
                  </a:txBody>
                  <a:tcPr/>
                </a:tc>
                <a:extLst>
                  <a:ext uri="{0D108BD9-81ED-4DB2-BD59-A6C34878D82A}">
                    <a16:rowId xmlns:a16="http://schemas.microsoft.com/office/drawing/2014/main" xmlns="" val="3281561129"/>
                  </a:ext>
                </a:extLst>
              </a:tr>
              <a:tr h="370840">
                <a:tc>
                  <a:txBody>
                    <a:bodyPr/>
                    <a:lstStyle/>
                    <a:p>
                      <a:r>
                        <a:rPr lang="en-GB" sz="1200" dirty="0"/>
                        <a:t>Year</a:t>
                      </a:r>
                      <a:r>
                        <a:rPr lang="en-GB" sz="1200" baseline="0" dirty="0"/>
                        <a:t> 1</a:t>
                      </a:r>
                      <a:endParaRPr lang="en-GB" sz="1200" dirty="0"/>
                    </a:p>
                  </a:txBody>
                  <a:tcPr/>
                </a:tc>
                <a:tc>
                  <a:txBody>
                    <a:bodyPr/>
                    <a:lstStyle/>
                    <a:p>
                      <a:pPr algn="l"/>
                      <a:r>
                        <a:rPr lang="en-GB" sz="1200" dirty="0"/>
                        <a:t>Seasonal Changes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Intro to plants (trees)</a:t>
                      </a:r>
                    </a:p>
                  </a:txBody>
                  <a:tcPr/>
                </a:tc>
                <a:tc>
                  <a:txBody>
                    <a:bodyPr/>
                    <a:lstStyle/>
                    <a:p>
                      <a:pPr algn="l"/>
                      <a:r>
                        <a:rPr lang="en-GB" sz="1200" dirty="0"/>
                        <a:t>Animals </a:t>
                      </a:r>
                      <a:r>
                        <a:rPr lang="en-GB" sz="1200" dirty="0" err="1"/>
                        <a:t>incl</a:t>
                      </a:r>
                      <a:r>
                        <a:rPr lang="en-GB" sz="1200" dirty="0"/>
                        <a:t> humans</a:t>
                      </a:r>
                    </a:p>
                  </a:txBody>
                  <a:tcPr/>
                </a:tc>
                <a:tc>
                  <a:txBody>
                    <a:bodyPr/>
                    <a:lstStyle/>
                    <a:p>
                      <a:pPr algn="l"/>
                      <a:r>
                        <a:rPr lang="en-GB" sz="1200" dirty="0"/>
                        <a:t>Materials</a:t>
                      </a:r>
                    </a:p>
                  </a:txBody>
                  <a:tcPr/>
                </a:tc>
                <a:tc>
                  <a:txBody>
                    <a:bodyPr/>
                    <a:lstStyle/>
                    <a:p>
                      <a:pPr algn="l"/>
                      <a:r>
                        <a:rPr lang="en-GB" sz="1200" dirty="0"/>
                        <a:t>Plants</a:t>
                      </a:r>
                    </a:p>
                  </a:txBody>
                  <a:tcPr/>
                </a:tc>
                <a:tc>
                  <a:txBody>
                    <a:bodyPr/>
                    <a:lstStyle/>
                    <a:p>
                      <a:pPr algn="l"/>
                      <a:r>
                        <a:rPr lang="en-GB" sz="1200" dirty="0"/>
                        <a:t>Revisit Animals </a:t>
                      </a:r>
                      <a:r>
                        <a:rPr lang="en-GB" sz="1200" dirty="0" err="1"/>
                        <a:t>incl</a:t>
                      </a:r>
                      <a:r>
                        <a:rPr lang="en-GB" sz="1200" dirty="0"/>
                        <a:t> humans</a:t>
                      </a:r>
                    </a:p>
                  </a:txBody>
                  <a:tcPr/>
                </a:tc>
                <a:tc>
                  <a:txBody>
                    <a:bodyPr/>
                    <a:lstStyle/>
                    <a:p>
                      <a:pPr algn="l"/>
                      <a:r>
                        <a:rPr lang="en-GB" sz="1200" dirty="0"/>
                        <a:t>Revisit plants</a:t>
                      </a:r>
                    </a:p>
                  </a:txBody>
                  <a:tcPr/>
                </a:tc>
                <a:extLst>
                  <a:ext uri="{0D108BD9-81ED-4DB2-BD59-A6C34878D82A}">
                    <a16:rowId xmlns:a16="http://schemas.microsoft.com/office/drawing/2014/main" xmlns="" val="3424680471"/>
                  </a:ext>
                </a:extLst>
              </a:tr>
              <a:tr h="370840">
                <a:tc>
                  <a:txBody>
                    <a:bodyPr/>
                    <a:lstStyle/>
                    <a:p>
                      <a:r>
                        <a:rPr lang="en-GB" sz="1200" dirty="0"/>
                        <a:t>Year 2</a:t>
                      </a:r>
                    </a:p>
                  </a:txBody>
                  <a:tcPr/>
                </a:tc>
                <a:tc>
                  <a:txBody>
                    <a:bodyPr/>
                    <a:lstStyle/>
                    <a:p>
                      <a:pPr algn="l"/>
                      <a:r>
                        <a:rPr lang="en-GB" sz="1200" dirty="0"/>
                        <a:t>Living things and their habitats</a:t>
                      </a:r>
                    </a:p>
                  </a:txBody>
                  <a:tcPr/>
                </a:tc>
                <a:tc>
                  <a:txBody>
                    <a:bodyPr/>
                    <a:lstStyle/>
                    <a:p>
                      <a:pPr algn="l"/>
                      <a:r>
                        <a:rPr lang="en-GB" sz="1200" dirty="0"/>
                        <a:t>Materials</a:t>
                      </a:r>
                    </a:p>
                  </a:txBody>
                  <a:tcPr/>
                </a:tc>
                <a:tc>
                  <a:txBody>
                    <a:bodyPr/>
                    <a:lstStyle/>
                    <a:p>
                      <a:pPr algn="l"/>
                      <a:r>
                        <a:rPr lang="en-GB" sz="1200" dirty="0"/>
                        <a:t>Animals</a:t>
                      </a:r>
                      <a:r>
                        <a:rPr lang="en-GB" sz="1200" baseline="0" dirty="0"/>
                        <a:t> </a:t>
                      </a:r>
                      <a:r>
                        <a:rPr lang="en-GB" sz="1200" baseline="0" dirty="0" err="1"/>
                        <a:t>incl</a:t>
                      </a:r>
                      <a:r>
                        <a:rPr lang="en-GB" sz="1200" baseline="0" dirty="0"/>
                        <a:t> humans</a:t>
                      </a:r>
                      <a:endParaRPr lang="en-GB" sz="1200" dirty="0"/>
                    </a:p>
                  </a:txBody>
                  <a:tcPr/>
                </a:tc>
                <a:tc>
                  <a:txBody>
                    <a:bodyPr/>
                    <a:lstStyle/>
                    <a:p>
                      <a:pPr algn="l"/>
                      <a:r>
                        <a:rPr lang="en-GB" sz="1200" dirty="0"/>
                        <a:t>Plants</a:t>
                      </a:r>
                    </a:p>
                    <a:p>
                      <a:pPr algn="l"/>
                      <a:r>
                        <a:rPr lang="en-GB" sz="1200" dirty="0"/>
                        <a:t>Revisit Materials</a:t>
                      </a:r>
                    </a:p>
                  </a:txBody>
                  <a:tcPr/>
                </a:tc>
                <a:tc>
                  <a:txBody>
                    <a:bodyPr/>
                    <a:lstStyle/>
                    <a:p>
                      <a:pPr algn="l"/>
                      <a:r>
                        <a:rPr lang="en-GB" sz="1200" dirty="0"/>
                        <a:t>Revisit plants</a:t>
                      </a:r>
                    </a:p>
                  </a:txBody>
                  <a:tcPr/>
                </a:tc>
                <a:tc>
                  <a:txBody>
                    <a:bodyPr/>
                    <a:lstStyle/>
                    <a:p>
                      <a:pPr algn="l"/>
                      <a:r>
                        <a:rPr lang="en-GB" sz="1200" dirty="0"/>
                        <a:t>Revisit living things and their habitats</a:t>
                      </a:r>
                    </a:p>
                  </a:txBody>
                  <a:tcPr/>
                </a:tc>
                <a:extLst>
                  <a:ext uri="{0D108BD9-81ED-4DB2-BD59-A6C34878D82A}">
                    <a16:rowId xmlns:a16="http://schemas.microsoft.com/office/drawing/2014/main" xmlns="" val="868936049"/>
                  </a:ext>
                </a:extLst>
              </a:tr>
            </a:tbl>
          </a:graphicData>
        </a:graphic>
      </p:graphicFrame>
    </p:spTree>
    <p:extLst>
      <p:ext uri="{BB962C8B-B14F-4D97-AF65-F5344CB8AC3E}">
        <p14:creationId xmlns:p14="http://schemas.microsoft.com/office/powerpoint/2010/main" val="10427975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640481" y="-366148"/>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solidFill>
                  <a:srgbClr val="FF0000"/>
                </a:solidFill>
                <a:latin typeface="Calibri"/>
                <a:ea typeface="Calibri"/>
                <a:cs typeface="Calibri"/>
                <a:sym typeface="Calibri"/>
              </a:rPr>
              <a:t>Year </a:t>
            </a:r>
            <a:r>
              <a:rPr lang="en-US" sz="4000" b="1" dirty="0">
                <a:solidFill>
                  <a:srgbClr val="FF0000"/>
                </a:solidFill>
                <a:latin typeface="Calibri"/>
                <a:cs typeface="Calibri"/>
              </a:rPr>
              <a:t>1 &amp; 2 Progression Map</a:t>
            </a:r>
            <a:endParaRPr lang="en-US" sz="4000" dirty="0">
              <a:solidFill>
                <a:srgbClr val="FF0000"/>
              </a:solidFill>
              <a:latin typeface="Calibri"/>
              <a:ea typeface="Calibri"/>
              <a:cs typeface="Calibri"/>
            </a:endParaRPr>
          </a:p>
        </p:txBody>
      </p:sp>
      <p:sp>
        <p:nvSpPr>
          <p:cNvPr id="10" name="Google Shape;86;p1">
            <a:extLst>
              <a:ext uri="{FF2B5EF4-FFF2-40B4-BE49-F238E27FC236}">
                <a16:creationId xmlns:a16="http://schemas.microsoft.com/office/drawing/2014/main" xmlns=""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xmlns=""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306681241"/>
              </p:ext>
            </p:extLst>
          </p:nvPr>
        </p:nvGraphicFramePr>
        <p:xfrm>
          <a:off x="2289640" y="1246897"/>
          <a:ext cx="8953840" cy="5140572"/>
        </p:xfrm>
        <a:graphic>
          <a:graphicData uri="http://schemas.openxmlformats.org/drawingml/2006/table">
            <a:tbl>
              <a:tblPr firstRow="1" firstCol="1" bandRow="1">
                <a:tableStyleId>{B0B42A07-84C1-4659-B30F-697C2D0D7F8F}</a:tableStyleId>
              </a:tblPr>
              <a:tblGrid>
                <a:gridCol w="6341418">
                  <a:extLst>
                    <a:ext uri="{9D8B030D-6E8A-4147-A177-3AD203B41FA5}">
                      <a16:colId xmlns:a16="http://schemas.microsoft.com/office/drawing/2014/main" xmlns="" val="20000"/>
                    </a:ext>
                  </a:extLst>
                </a:gridCol>
                <a:gridCol w="733940">
                  <a:extLst>
                    <a:ext uri="{9D8B030D-6E8A-4147-A177-3AD203B41FA5}">
                      <a16:colId xmlns:a16="http://schemas.microsoft.com/office/drawing/2014/main" xmlns="" val="20001"/>
                    </a:ext>
                  </a:extLst>
                </a:gridCol>
                <a:gridCol w="939241">
                  <a:extLst>
                    <a:ext uri="{9D8B030D-6E8A-4147-A177-3AD203B41FA5}">
                      <a16:colId xmlns:a16="http://schemas.microsoft.com/office/drawing/2014/main" xmlns="" val="20002"/>
                    </a:ext>
                  </a:extLst>
                </a:gridCol>
                <a:gridCol w="939241">
                  <a:extLst>
                    <a:ext uri="{9D8B030D-6E8A-4147-A177-3AD203B41FA5}">
                      <a16:colId xmlns:a16="http://schemas.microsoft.com/office/drawing/2014/main" xmlns="" val="20003"/>
                    </a:ext>
                  </a:extLst>
                </a:gridCol>
              </a:tblGrid>
              <a:tr h="174334">
                <a:tc rowSpan="2">
                  <a:txBody>
                    <a:bodyPr/>
                    <a:lstStyle/>
                    <a:p>
                      <a:pPr algn="l">
                        <a:lnSpc>
                          <a:spcPct val="115000"/>
                        </a:lnSpc>
                        <a:spcAft>
                          <a:spcPts val="1000"/>
                        </a:spcAft>
                      </a:pPr>
                      <a:r>
                        <a:rPr lang="en-GB" sz="1000" dirty="0">
                          <a:effectLst/>
                        </a:rPr>
                        <a:t>SCIENCE National Curriculum Expectations KS1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tc gridSpan="3">
                  <a:txBody>
                    <a:bodyPr/>
                    <a:lstStyle/>
                    <a:p>
                      <a:pPr algn="ctr">
                        <a:lnSpc>
                          <a:spcPct val="115000"/>
                        </a:lnSpc>
                        <a:spcAft>
                          <a:spcPts val="1000"/>
                        </a:spcAft>
                      </a:pPr>
                      <a:r>
                        <a:rPr lang="en-GB" sz="1000" dirty="0">
                          <a:effectLst/>
                        </a:rPr>
                        <a:t>Year 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00"/>
                  </a:ext>
                </a:extLst>
              </a:tr>
              <a:tr h="186048">
                <a:tc vMerge="1">
                  <a:txBody>
                    <a:bodyPr/>
                    <a:lstStyle/>
                    <a:p>
                      <a:endParaRPr lang="en-GB"/>
                    </a:p>
                  </a:txBody>
                  <a:tcPr/>
                </a:tc>
                <a:tc>
                  <a:txBody>
                    <a:bodyPr/>
                    <a:lstStyle/>
                    <a:p>
                      <a:pPr algn="ctr">
                        <a:lnSpc>
                          <a:spcPct val="115000"/>
                        </a:lnSpc>
                        <a:spcAft>
                          <a:spcPts val="1000"/>
                        </a:spcAft>
                      </a:pPr>
                      <a:r>
                        <a:rPr lang="en-GB" sz="900">
                          <a:effectLst/>
                        </a:rPr>
                        <a:t>Autumn</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tc>
                  <a:txBody>
                    <a:bodyPr/>
                    <a:lstStyle/>
                    <a:p>
                      <a:pPr algn="ctr">
                        <a:lnSpc>
                          <a:spcPct val="115000"/>
                        </a:lnSpc>
                        <a:spcAft>
                          <a:spcPts val="1000"/>
                        </a:spcAft>
                      </a:pPr>
                      <a:r>
                        <a:rPr lang="en-GB" sz="900">
                          <a:effectLst/>
                        </a:rPr>
                        <a:t>Spring</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tc>
                  <a:txBody>
                    <a:bodyPr/>
                    <a:lstStyle/>
                    <a:p>
                      <a:pPr algn="ctr">
                        <a:lnSpc>
                          <a:spcPct val="115000"/>
                        </a:lnSpc>
                        <a:spcAft>
                          <a:spcPts val="1000"/>
                        </a:spcAft>
                      </a:pPr>
                      <a:r>
                        <a:rPr lang="en-GB" sz="900">
                          <a:effectLst/>
                        </a:rPr>
                        <a:t>Summer</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extLst>
                  <a:ext uri="{0D108BD9-81ED-4DB2-BD59-A6C34878D82A}">
                    <a16:rowId xmlns:a16="http://schemas.microsoft.com/office/drawing/2014/main" xmlns="" val="10001"/>
                  </a:ext>
                </a:extLst>
              </a:tr>
              <a:tr h="1044509">
                <a:tc>
                  <a:txBody>
                    <a:bodyPr/>
                    <a:lstStyle/>
                    <a:p>
                      <a:pPr algn="l">
                        <a:spcAft>
                          <a:spcPts val="0"/>
                        </a:spcAft>
                      </a:pPr>
                      <a:r>
                        <a:rPr lang="en-GB" sz="1000" dirty="0">
                          <a:effectLst/>
                        </a:rPr>
                        <a:t>Plants</a:t>
                      </a:r>
                    </a:p>
                    <a:p>
                      <a:pPr algn="l">
                        <a:spcAft>
                          <a:spcPts val="0"/>
                        </a:spcAft>
                      </a:pPr>
                      <a:r>
                        <a:rPr lang="en-GB" sz="1000" dirty="0">
                          <a:effectLst/>
                        </a:rPr>
                        <a:t>identify and name a variety of common wild and garden plants, including deciduous and evergreen trees</a:t>
                      </a:r>
                    </a:p>
                    <a:p>
                      <a:pPr algn="l">
                        <a:spcAft>
                          <a:spcPts val="0"/>
                        </a:spcAft>
                      </a:pPr>
                      <a:r>
                        <a:rPr lang="en-GB" sz="1000" dirty="0">
                          <a:effectLst/>
                        </a:rPr>
                        <a:t>identify and describe the basic structure of a variety of common flowering plants, including trees.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tc>
                  <a:txBody>
                    <a:bodyPr/>
                    <a:lstStyle/>
                    <a:p>
                      <a:pPr algn="ctr">
                        <a:spcAft>
                          <a:spcPts val="0"/>
                        </a:spcAft>
                      </a:pPr>
                      <a:r>
                        <a:rPr lang="en-GB" sz="800" dirty="0">
                          <a:effectLst/>
                        </a:rPr>
                        <a:t>Introduce trees</a:t>
                      </a:r>
                    </a:p>
                    <a:p>
                      <a:pPr algn="ctr">
                        <a:spcAft>
                          <a:spcPts val="0"/>
                        </a:spcAft>
                      </a:pPr>
                      <a:r>
                        <a:rPr lang="en-GB" sz="800" dirty="0">
                          <a:effectLst/>
                        </a:rPr>
                        <a:t> </a:t>
                      </a:r>
                    </a:p>
                    <a:p>
                      <a:pPr algn="ctr">
                        <a:spcAft>
                          <a:spcPts val="0"/>
                        </a:spcAft>
                      </a:pPr>
                      <a:r>
                        <a:rPr lang="en-GB" sz="800" dirty="0">
                          <a:effectLst/>
                        </a:rPr>
                        <a:t>What makes a tree? Types around school.</a:t>
                      </a:r>
                    </a:p>
                    <a:p>
                      <a:pPr algn="ctr">
                        <a:spcAft>
                          <a:spcPts val="0"/>
                        </a:spcAft>
                      </a:pPr>
                      <a:r>
                        <a:rPr lang="en-GB" sz="800" dirty="0">
                          <a:effectLst/>
                        </a:rPr>
                        <a:t>Differences.</a:t>
                      </a:r>
                    </a:p>
                    <a:p>
                      <a:pPr algn="l">
                        <a:lnSpc>
                          <a:spcPct val="115000"/>
                        </a:lnSpc>
                        <a:spcAft>
                          <a:spcPts val="1000"/>
                        </a:spcAft>
                      </a:pPr>
                      <a:r>
                        <a:rPr lang="en-GB" sz="800" dirty="0">
                          <a:effectLst/>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tc>
                  <a:txBody>
                    <a:bodyPr/>
                    <a:lstStyle/>
                    <a:p>
                      <a:pPr algn="ctr">
                        <a:spcAft>
                          <a:spcPts val="0"/>
                        </a:spcAft>
                      </a:pPr>
                      <a:r>
                        <a:rPr lang="en-GB" sz="800" dirty="0">
                          <a:effectLst/>
                        </a:rPr>
                        <a:t>Introduce parts of a plant.</a:t>
                      </a:r>
                    </a:p>
                    <a:p>
                      <a:pPr algn="ctr">
                        <a:spcAft>
                          <a:spcPts val="0"/>
                        </a:spcAft>
                      </a:pPr>
                      <a:r>
                        <a:rPr lang="en-GB" sz="800" dirty="0">
                          <a:effectLst/>
                        </a:rPr>
                        <a:t> </a:t>
                      </a:r>
                    </a:p>
                    <a:p>
                      <a:pPr algn="ctr">
                        <a:spcAft>
                          <a:spcPts val="0"/>
                        </a:spcAft>
                      </a:pPr>
                      <a:r>
                        <a:rPr lang="en-GB" sz="800" dirty="0">
                          <a:effectLst/>
                        </a:rPr>
                        <a:t>Structures</a:t>
                      </a:r>
                    </a:p>
                    <a:p>
                      <a:pPr algn="ctr">
                        <a:spcAft>
                          <a:spcPts val="0"/>
                        </a:spcAft>
                      </a:pPr>
                      <a:r>
                        <a:rPr lang="en-GB" sz="800" dirty="0">
                          <a:effectLst/>
                        </a:rPr>
                        <a:t>Wild and garden – where?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tc>
                  <a:txBody>
                    <a:bodyPr/>
                    <a:lstStyle/>
                    <a:p>
                      <a:pPr algn="ctr">
                        <a:lnSpc>
                          <a:spcPct val="115000"/>
                        </a:lnSpc>
                        <a:spcAft>
                          <a:spcPts val="1000"/>
                        </a:spcAft>
                      </a:pPr>
                      <a:r>
                        <a:rPr lang="en-GB" sz="800">
                          <a:effectLst/>
                        </a:rPr>
                        <a:t>Revisit Plants</a:t>
                      </a:r>
                    </a:p>
                    <a:p>
                      <a:pPr algn="ctr">
                        <a:lnSpc>
                          <a:spcPct val="115000"/>
                        </a:lnSpc>
                        <a:spcAft>
                          <a:spcPts val="1000"/>
                        </a:spcAft>
                      </a:pPr>
                      <a:r>
                        <a:rPr lang="en-GB" sz="800">
                          <a:effectLst/>
                        </a:rPr>
                        <a:t>(as before)</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extLst>
                  <a:ext uri="{0D108BD9-81ED-4DB2-BD59-A6C34878D82A}">
                    <a16:rowId xmlns:a16="http://schemas.microsoft.com/office/drawing/2014/main" xmlns="" val="10002"/>
                  </a:ext>
                </a:extLst>
              </a:tr>
              <a:tr h="992255">
                <a:tc>
                  <a:txBody>
                    <a:bodyPr/>
                    <a:lstStyle/>
                    <a:p>
                      <a:pPr algn="l">
                        <a:spcAft>
                          <a:spcPts val="0"/>
                        </a:spcAft>
                      </a:pPr>
                      <a:r>
                        <a:rPr lang="en-GB" sz="1000" dirty="0">
                          <a:effectLst/>
                        </a:rPr>
                        <a:t>Animals, including humans</a:t>
                      </a:r>
                    </a:p>
                    <a:p>
                      <a:pPr algn="l">
                        <a:spcAft>
                          <a:spcPts val="0"/>
                        </a:spcAft>
                      </a:pPr>
                      <a:r>
                        <a:rPr lang="en-GB" sz="1000" dirty="0">
                          <a:effectLst/>
                        </a:rPr>
                        <a:t>identify and name a variety of common animals including fish, amphibians, reptiles, birds and mammals</a:t>
                      </a:r>
                    </a:p>
                    <a:p>
                      <a:pPr algn="l">
                        <a:spcAft>
                          <a:spcPts val="0"/>
                        </a:spcAft>
                      </a:pPr>
                      <a:r>
                        <a:rPr lang="en-GB" sz="1000" dirty="0">
                          <a:effectLst/>
                        </a:rPr>
                        <a:t>identify and name a variety of common animals that are carnivores, herbivores and omnivores</a:t>
                      </a:r>
                    </a:p>
                    <a:p>
                      <a:pPr algn="l">
                        <a:spcAft>
                          <a:spcPts val="0"/>
                        </a:spcAft>
                      </a:pPr>
                      <a:r>
                        <a:rPr lang="en-GB" sz="1000" dirty="0">
                          <a:effectLst/>
                        </a:rPr>
                        <a:t>describe and compare the structure of a variety of common animals (fish, amphibians, reptiles, birds and mammals, including pets)</a:t>
                      </a:r>
                    </a:p>
                    <a:p>
                      <a:pPr algn="l">
                        <a:spcAft>
                          <a:spcPts val="0"/>
                        </a:spcAft>
                      </a:pPr>
                      <a:r>
                        <a:rPr lang="en-GB" sz="1000" dirty="0">
                          <a:effectLst/>
                        </a:rPr>
                        <a:t>identify, name, draw and label the basic parts of the human body and say which part of the body is associated with each sense.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tc>
                  <a:txBody>
                    <a:bodyPr/>
                    <a:lstStyle/>
                    <a:p>
                      <a:pPr algn="ctr">
                        <a:spcAft>
                          <a:spcPts val="0"/>
                        </a:spcAft>
                      </a:pPr>
                      <a:r>
                        <a:rPr lang="en-GB" sz="800">
                          <a:effectLst/>
                        </a:rPr>
                        <a:t>Introduce</a:t>
                      </a:r>
                    </a:p>
                    <a:p>
                      <a:pPr algn="ctr">
                        <a:spcAft>
                          <a:spcPts val="0"/>
                        </a:spcAft>
                      </a:pPr>
                      <a:r>
                        <a:rPr lang="en-GB" sz="800">
                          <a:effectLst/>
                        </a:rPr>
                        <a:t>What is an animal? Types. Similarities/diff’s</a:t>
                      </a:r>
                    </a:p>
                    <a:p>
                      <a:pPr algn="ctr">
                        <a:spcAft>
                          <a:spcPts val="0"/>
                        </a:spcAft>
                      </a:pPr>
                      <a:r>
                        <a:rPr lang="en-GB" sz="800">
                          <a:effectLst/>
                        </a:rPr>
                        <a:t>Eating/food.</a:t>
                      </a:r>
                    </a:p>
                    <a:p>
                      <a:pPr algn="ctr">
                        <a:spcAft>
                          <a:spcPts val="0"/>
                        </a:spcAft>
                      </a:pPr>
                      <a:r>
                        <a:rPr lang="en-GB" sz="800">
                          <a:effectLst/>
                        </a:rPr>
                        <a:t>What makes me an animal  + senses?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tc>
                  <a:txBody>
                    <a:bodyPr/>
                    <a:lstStyle/>
                    <a:p>
                      <a:pPr algn="ctr">
                        <a:lnSpc>
                          <a:spcPct val="115000"/>
                        </a:lnSpc>
                        <a:spcAft>
                          <a:spcPts val="1000"/>
                        </a:spcAft>
                      </a:pPr>
                      <a:r>
                        <a:rPr lang="en-GB" sz="800" dirty="0">
                          <a:effectLst/>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tc>
                  <a:txBody>
                    <a:bodyPr/>
                    <a:lstStyle/>
                    <a:p>
                      <a:pPr algn="ctr">
                        <a:spcAft>
                          <a:spcPts val="0"/>
                        </a:spcAft>
                      </a:pPr>
                      <a:r>
                        <a:rPr lang="en-GB" sz="800">
                          <a:effectLst/>
                        </a:rPr>
                        <a:t>Revisit</a:t>
                      </a:r>
                    </a:p>
                    <a:p>
                      <a:pPr algn="ctr">
                        <a:spcAft>
                          <a:spcPts val="0"/>
                        </a:spcAft>
                      </a:pPr>
                      <a:r>
                        <a:rPr lang="en-GB" sz="800">
                          <a:effectLst/>
                        </a:rPr>
                        <a:t> </a:t>
                      </a:r>
                    </a:p>
                    <a:p>
                      <a:pPr algn="ctr">
                        <a:spcAft>
                          <a:spcPts val="0"/>
                        </a:spcAft>
                      </a:pPr>
                      <a:r>
                        <a:rPr lang="en-GB" sz="800">
                          <a:effectLst/>
                        </a:rPr>
                        <a:t>Features of diff groups. Compare</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extLst>
                  <a:ext uri="{0D108BD9-81ED-4DB2-BD59-A6C34878D82A}">
                    <a16:rowId xmlns:a16="http://schemas.microsoft.com/office/drawing/2014/main" xmlns="" val="10003"/>
                  </a:ext>
                </a:extLst>
              </a:tr>
              <a:tr h="1102506">
                <a:tc>
                  <a:txBody>
                    <a:bodyPr/>
                    <a:lstStyle/>
                    <a:p>
                      <a:pPr algn="l">
                        <a:spcAft>
                          <a:spcPts val="0"/>
                        </a:spcAft>
                      </a:pPr>
                      <a:r>
                        <a:rPr lang="en-GB" sz="1000" dirty="0">
                          <a:effectLst/>
                        </a:rPr>
                        <a:t>Everyday materials</a:t>
                      </a:r>
                    </a:p>
                    <a:p>
                      <a:pPr algn="l">
                        <a:spcAft>
                          <a:spcPts val="0"/>
                        </a:spcAft>
                      </a:pPr>
                      <a:r>
                        <a:rPr lang="en-GB" sz="1000" dirty="0">
                          <a:effectLst/>
                        </a:rPr>
                        <a:t>distinguish between an object and the material from which it is made</a:t>
                      </a:r>
                    </a:p>
                    <a:p>
                      <a:pPr algn="l">
                        <a:spcAft>
                          <a:spcPts val="0"/>
                        </a:spcAft>
                      </a:pPr>
                      <a:r>
                        <a:rPr lang="en-GB" sz="1000" dirty="0">
                          <a:effectLst/>
                        </a:rPr>
                        <a:t>identify and name a variety of everyday materials, including wood, plastic, glass, metal, water, and rock</a:t>
                      </a:r>
                    </a:p>
                    <a:p>
                      <a:pPr algn="l">
                        <a:spcAft>
                          <a:spcPts val="0"/>
                        </a:spcAft>
                      </a:pPr>
                      <a:r>
                        <a:rPr lang="en-GB" sz="1000" dirty="0">
                          <a:effectLst/>
                        </a:rPr>
                        <a:t>describe the simple physical properties of a variety of everyday materials</a:t>
                      </a:r>
                    </a:p>
                    <a:p>
                      <a:pPr algn="l">
                        <a:spcAft>
                          <a:spcPts val="0"/>
                        </a:spcAft>
                      </a:pPr>
                      <a:r>
                        <a:rPr lang="en-GB" sz="1000" dirty="0">
                          <a:effectLst/>
                        </a:rPr>
                        <a:t>compare and group together a variety of everyday materials on the basis of their simple physical properties.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tc>
                  <a:txBody>
                    <a:bodyPr/>
                    <a:lstStyle/>
                    <a:p>
                      <a:pPr algn="ctr">
                        <a:lnSpc>
                          <a:spcPct val="115000"/>
                        </a:lnSpc>
                        <a:spcAft>
                          <a:spcPts val="1000"/>
                        </a:spcAft>
                      </a:pPr>
                      <a:r>
                        <a:rPr lang="en-GB" sz="8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tc>
                  <a:txBody>
                    <a:bodyPr/>
                    <a:lstStyle/>
                    <a:p>
                      <a:pPr algn="ctr">
                        <a:spcAft>
                          <a:spcPts val="0"/>
                        </a:spcAft>
                      </a:pPr>
                      <a:r>
                        <a:rPr lang="en-GB" sz="800" dirty="0">
                          <a:effectLst/>
                        </a:rPr>
                        <a:t>Introduce -</a:t>
                      </a:r>
                    </a:p>
                    <a:p>
                      <a:pPr algn="ctr">
                        <a:spcAft>
                          <a:spcPts val="0"/>
                        </a:spcAft>
                      </a:pPr>
                      <a:r>
                        <a:rPr lang="en-GB" sz="800" dirty="0">
                          <a:effectLst/>
                        </a:rPr>
                        <a:t>What are materials? What are things made of in school? Properties –describe. Waterproof.</a:t>
                      </a:r>
                    </a:p>
                    <a:p>
                      <a:pPr algn="ctr">
                        <a:spcAft>
                          <a:spcPts val="0"/>
                        </a:spcAft>
                      </a:pPr>
                      <a:r>
                        <a:rPr lang="en-GB" sz="800" dirty="0">
                          <a:effectLst/>
                        </a:rPr>
                        <a:t>Transparent/</a:t>
                      </a:r>
                    </a:p>
                    <a:p>
                      <a:pPr algn="ctr">
                        <a:spcAft>
                          <a:spcPts val="0"/>
                        </a:spcAft>
                      </a:pPr>
                      <a:r>
                        <a:rPr lang="en-GB" sz="800" dirty="0">
                          <a:effectLst/>
                        </a:rPr>
                        <a:t>Opaque?</a:t>
                      </a:r>
                    </a:p>
                    <a:p>
                      <a:pPr algn="ctr">
                        <a:spcAft>
                          <a:spcPts val="0"/>
                        </a:spcAft>
                      </a:pPr>
                      <a:r>
                        <a:rPr lang="en-GB" sz="800" dirty="0">
                          <a:effectLst/>
                        </a:rPr>
                        <a:t>Best material for the job? Why?</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tc>
                  <a:txBody>
                    <a:bodyPr/>
                    <a:lstStyle/>
                    <a:p>
                      <a:pPr algn="ctr">
                        <a:lnSpc>
                          <a:spcPct val="115000"/>
                        </a:lnSpc>
                        <a:spcAft>
                          <a:spcPts val="1000"/>
                        </a:spcAft>
                      </a:pPr>
                      <a:r>
                        <a:rPr lang="en-GB" sz="800" dirty="0">
                          <a:effectLst/>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extLst>
                  <a:ext uri="{0D108BD9-81ED-4DB2-BD59-A6C34878D82A}">
                    <a16:rowId xmlns:a16="http://schemas.microsoft.com/office/drawing/2014/main" xmlns="" val="10004"/>
                  </a:ext>
                </a:extLst>
              </a:tr>
              <a:tr h="851686">
                <a:tc>
                  <a:txBody>
                    <a:bodyPr/>
                    <a:lstStyle/>
                    <a:p>
                      <a:pPr algn="l">
                        <a:spcAft>
                          <a:spcPts val="0"/>
                        </a:spcAft>
                      </a:pPr>
                      <a:r>
                        <a:rPr lang="en-GB" sz="1000" dirty="0">
                          <a:effectLst/>
                        </a:rPr>
                        <a:t>Seasonal changes</a:t>
                      </a:r>
                    </a:p>
                    <a:p>
                      <a:pPr algn="l">
                        <a:spcAft>
                          <a:spcPts val="0"/>
                        </a:spcAft>
                      </a:pPr>
                      <a:r>
                        <a:rPr lang="en-GB" sz="1000" dirty="0">
                          <a:effectLst/>
                        </a:rPr>
                        <a:t>observe changes across the four seasons</a:t>
                      </a:r>
                    </a:p>
                    <a:p>
                      <a:pPr algn="l">
                        <a:spcAft>
                          <a:spcPts val="0"/>
                        </a:spcAft>
                      </a:pPr>
                      <a:r>
                        <a:rPr lang="en-GB" sz="1000" dirty="0">
                          <a:effectLst/>
                        </a:rPr>
                        <a:t>observe and describe weather associated with the seasons and how day length varies.</a:t>
                      </a:r>
                    </a:p>
                    <a:p>
                      <a:pPr algn="l">
                        <a:lnSpc>
                          <a:spcPct val="115000"/>
                        </a:lnSpc>
                        <a:spcAft>
                          <a:spcPts val="1000"/>
                        </a:spcAft>
                      </a:pPr>
                      <a:r>
                        <a:rPr lang="en-GB" sz="700" dirty="0">
                          <a:effectLst/>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tc>
                  <a:txBody>
                    <a:bodyPr/>
                    <a:lstStyle/>
                    <a:p>
                      <a:pPr algn="ctr">
                        <a:lnSpc>
                          <a:spcPct val="115000"/>
                        </a:lnSpc>
                        <a:spcAft>
                          <a:spcPts val="1000"/>
                        </a:spcAft>
                      </a:pPr>
                      <a:r>
                        <a:rPr lang="en-GB" sz="800">
                          <a:effectLst/>
                        </a:rPr>
                        <a:t>Introduce- What are the 4 seasons? Weather? Why does day become night?</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tc>
                  <a:txBody>
                    <a:bodyPr/>
                    <a:lstStyle/>
                    <a:p>
                      <a:pPr algn="ctr">
                        <a:lnSpc>
                          <a:spcPct val="115000"/>
                        </a:lnSpc>
                        <a:spcAft>
                          <a:spcPts val="1000"/>
                        </a:spcAft>
                      </a:pPr>
                      <a:r>
                        <a:rPr lang="en-GB" sz="800">
                          <a:effectLst/>
                        </a:rPr>
                        <a:t> </a:t>
                      </a:r>
                    </a:p>
                    <a:p>
                      <a:pPr algn="ctr">
                        <a:lnSpc>
                          <a:spcPct val="115000"/>
                        </a:lnSpc>
                        <a:spcAft>
                          <a:spcPts val="1000"/>
                        </a:spcAft>
                      </a:pPr>
                      <a:r>
                        <a:rPr lang="en-GB" sz="800">
                          <a:effectLst/>
                        </a:rPr>
                        <a:t> </a:t>
                      </a:r>
                    </a:p>
                    <a:p>
                      <a:pPr algn="ctr">
                        <a:lnSpc>
                          <a:spcPct val="115000"/>
                        </a:lnSpc>
                        <a:spcAft>
                          <a:spcPts val="1000"/>
                        </a:spcAft>
                      </a:pPr>
                      <a:r>
                        <a:rPr lang="en-GB" sz="800">
                          <a:effectLst/>
                        </a:rPr>
                        <a:t> </a:t>
                      </a:r>
                    </a:p>
                    <a:p>
                      <a:pPr algn="l">
                        <a:lnSpc>
                          <a:spcPct val="115000"/>
                        </a:lnSpc>
                        <a:spcAft>
                          <a:spcPts val="1000"/>
                        </a:spcAft>
                      </a:pPr>
                      <a:r>
                        <a:rPr lang="en-GB" sz="8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tc>
                  <a:txBody>
                    <a:bodyPr/>
                    <a:lstStyle/>
                    <a:p>
                      <a:pPr algn="ctr">
                        <a:lnSpc>
                          <a:spcPct val="115000"/>
                        </a:lnSpc>
                        <a:spcAft>
                          <a:spcPts val="1000"/>
                        </a:spcAft>
                      </a:pPr>
                      <a:r>
                        <a:rPr lang="en-GB" sz="800" dirty="0">
                          <a:effectLst/>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2016" marR="62016" marT="0" marB="0" anchor="ct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14186375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4" name="Google Shape;86;p1">
            <a:extLst>
              <a:ext uri="{FF2B5EF4-FFF2-40B4-BE49-F238E27FC236}">
                <a16:creationId xmlns:a16="http://schemas.microsoft.com/office/drawing/2014/main" xmlns=""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5" name="Google Shape;88;p1">
            <a:extLst>
              <a:ext uri="{FF2B5EF4-FFF2-40B4-BE49-F238E27FC236}">
                <a16:creationId xmlns:a16="http://schemas.microsoft.com/office/drawing/2014/main" xmlns=""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6" name="Picture 5"/>
          <p:cNvPicPr>
            <a:picLocks noChangeAspect="1"/>
          </p:cNvPicPr>
          <p:nvPr/>
        </p:nvPicPr>
        <p:blipFill>
          <a:blip r:embed="rId2"/>
          <a:stretch>
            <a:fillRect/>
          </a:stretch>
        </p:blipFill>
        <p:spPr>
          <a:xfrm>
            <a:off x="399125" y="325363"/>
            <a:ext cx="1285875" cy="638175"/>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4270396348"/>
              </p:ext>
            </p:extLst>
          </p:nvPr>
        </p:nvGraphicFramePr>
        <p:xfrm>
          <a:off x="2204440" y="325364"/>
          <a:ext cx="9343127" cy="5862058"/>
        </p:xfrm>
        <a:graphic>
          <a:graphicData uri="http://schemas.openxmlformats.org/drawingml/2006/table">
            <a:tbl>
              <a:tblPr firstRow="1" firstCol="1" bandRow="1">
                <a:tableStyleId>{B0B42A07-84C1-4659-B30F-697C2D0D7F8F}</a:tableStyleId>
              </a:tblPr>
              <a:tblGrid>
                <a:gridCol w="6623797">
                  <a:extLst>
                    <a:ext uri="{9D8B030D-6E8A-4147-A177-3AD203B41FA5}">
                      <a16:colId xmlns:a16="http://schemas.microsoft.com/office/drawing/2014/main" xmlns="" val="3560118739"/>
                    </a:ext>
                  </a:extLst>
                </a:gridCol>
                <a:gridCol w="745462">
                  <a:extLst>
                    <a:ext uri="{9D8B030D-6E8A-4147-A177-3AD203B41FA5}">
                      <a16:colId xmlns:a16="http://schemas.microsoft.com/office/drawing/2014/main" xmlns="" val="3479554674"/>
                    </a:ext>
                  </a:extLst>
                </a:gridCol>
                <a:gridCol w="986934">
                  <a:extLst>
                    <a:ext uri="{9D8B030D-6E8A-4147-A177-3AD203B41FA5}">
                      <a16:colId xmlns:a16="http://schemas.microsoft.com/office/drawing/2014/main" xmlns="" val="4236694146"/>
                    </a:ext>
                  </a:extLst>
                </a:gridCol>
                <a:gridCol w="986934">
                  <a:extLst>
                    <a:ext uri="{9D8B030D-6E8A-4147-A177-3AD203B41FA5}">
                      <a16:colId xmlns:a16="http://schemas.microsoft.com/office/drawing/2014/main" xmlns="" val="3876018415"/>
                    </a:ext>
                  </a:extLst>
                </a:gridCol>
              </a:tblGrid>
              <a:tr h="244949">
                <a:tc rowSpan="2">
                  <a:txBody>
                    <a:bodyPr/>
                    <a:lstStyle/>
                    <a:p>
                      <a:pPr>
                        <a:lnSpc>
                          <a:spcPct val="115000"/>
                        </a:lnSpc>
                        <a:spcAft>
                          <a:spcPts val="1000"/>
                        </a:spcAft>
                      </a:pPr>
                      <a:r>
                        <a:rPr lang="en-GB" sz="1000" dirty="0">
                          <a:effectLst/>
                        </a:rPr>
                        <a:t>SCIENCE National Curriculum Expectations KS1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tc gridSpan="3">
                  <a:txBody>
                    <a:bodyPr/>
                    <a:lstStyle/>
                    <a:p>
                      <a:pPr algn="ctr">
                        <a:lnSpc>
                          <a:spcPct val="115000"/>
                        </a:lnSpc>
                        <a:spcAft>
                          <a:spcPts val="1000"/>
                        </a:spcAft>
                      </a:pPr>
                      <a:r>
                        <a:rPr lang="en-GB" sz="1000" dirty="0">
                          <a:effectLst/>
                        </a:rPr>
                        <a:t>Year 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319430235"/>
                  </a:ext>
                </a:extLst>
              </a:tr>
              <a:tr h="124013">
                <a:tc vMerge="1">
                  <a:txBody>
                    <a:bodyPr/>
                    <a:lstStyle/>
                    <a:p>
                      <a:endParaRPr lang="en-GB"/>
                    </a:p>
                  </a:txBody>
                  <a:tcPr/>
                </a:tc>
                <a:tc>
                  <a:txBody>
                    <a:bodyPr/>
                    <a:lstStyle/>
                    <a:p>
                      <a:pPr algn="ctr">
                        <a:lnSpc>
                          <a:spcPct val="115000"/>
                        </a:lnSpc>
                        <a:spcAft>
                          <a:spcPts val="1000"/>
                        </a:spcAft>
                      </a:pPr>
                      <a:r>
                        <a:rPr lang="en-GB" sz="600">
                          <a:effectLst/>
                        </a:rPr>
                        <a:t>Autumn</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tc>
                  <a:txBody>
                    <a:bodyPr/>
                    <a:lstStyle/>
                    <a:p>
                      <a:pPr algn="ctr">
                        <a:lnSpc>
                          <a:spcPct val="115000"/>
                        </a:lnSpc>
                        <a:spcAft>
                          <a:spcPts val="1000"/>
                        </a:spcAft>
                      </a:pPr>
                      <a:r>
                        <a:rPr lang="en-GB" sz="600">
                          <a:effectLst/>
                        </a:rPr>
                        <a:t>Spring</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tc>
                  <a:txBody>
                    <a:bodyPr/>
                    <a:lstStyle/>
                    <a:p>
                      <a:pPr algn="ctr">
                        <a:lnSpc>
                          <a:spcPct val="115000"/>
                        </a:lnSpc>
                        <a:spcAft>
                          <a:spcPts val="1000"/>
                        </a:spcAft>
                      </a:pPr>
                      <a:r>
                        <a:rPr lang="en-GB" sz="600">
                          <a:effectLst/>
                        </a:rPr>
                        <a:t>Summer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extLst>
                  <a:ext uri="{0D108BD9-81ED-4DB2-BD59-A6C34878D82A}">
                    <a16:rowId xmlns:a16="http://schemas.microsoft.com/office/drawing/2014/main" xmlns="" val="2549628908"/>
                  </a:ext>
                </a:extLst>
              </a:tr>
              <a:tr h="1270932">
                <a:tc>
                  <a:txBody>
                    <a:bodyPr/>
                    <a:lstStyle/>
                    <a:p>
                      <a:pPr marL="342900" lvl="0" indent="-342900">
                        <a:lnSpc>
                          <a:spcPct val="115000"/>
                        </a:lnSpc>
                        <a:spcAft>
                          <a:spcPts val="0"/>
                        </a:spcAft>
                        <a:buFont typeface="+mj-lt"/>
                        <a:buAutoNum type="arabicPeriod"/>
                      </a:pPr>
                      <a:r>
                        <a:rPr lang="en-GB" sz="1000" dirty="0">
                          <a:effectLst/>
                        </a:rPr>
                        <a:t>Living things and their habitats</a:t>
                      </a:r>
                    </a:p>
                    <a:p>
                      <a:pPr marL="342900" lvl="0" indent="-342900">
                        <a:lnSpc>
                          <a:spcPct val="115000"/>
                        </a:lnSpc>
                        <a:spcAft>
                          <a:spcPts val="0"/>
                        </a:spcAft>
                        <a:buFont typeface="Symbol" panose="05050102010706020507" pitchFamily="18" charset="2"/>
                        <a:buChar char=""/>
                      </a:pPr>
                      <a:r>
                        <a:rPr lang="en-GB" sz="1000" dirty="0">
                          <a:effectLst/>
                        </a:rPr>
                        <a:t>explore and compare the differences between things that are living, dead, and things that have never been alive</a:t>
                      </a:r>
                    </a:p>
                    <a:p>
                      <a:pPr marL="342900" lvl="0" indent="-342900">
                        <a:lnSpc>
                          <a:spcPct val="115000"/>
                        </a:lnSpc>
                        <a:spcAft>
                          <a:spcPts val="0"/>
                        </a:spcAft>
                        <a:buFont typeface="Symbol" panose="05050102010706020507" pitchFamily="18" charset="2"/>
                        <a:buChar char=""/>
                      </a:pPr>
                      <a:r>
                        <a:rPr lang="en-GB" sz="1000" dirty="0">
                          <a:effectLst/>
                        </a:rPr>
                        <a:t>identify that most living things live in habitats to which they are suited and describe how different habitats provide for the basic needs of different kinds of animals and plants, and how they depend on each other</a:t>
                      </a:r>
                    </a:p>
                    <a:p>
                      <a:pPr marL="342900" lvl="0" indent="-342900">
                        <a:lnSpc>
                          <a:spcPct val="115000"/>
                        </a:lnSpc>
                        <a:spcAft>
                          <a:spcPts val="0"/>
                        </a:spcAft>
                        <a:buFont typeface="Symbol" panose="05050102010706020507" pitchFamily="18" charset="2"/>
                        <a:buChar char=""/>
                      </a:pPr>
                      <a:r>
                        <a:rPr lang="en-GB" sz="1000" dirty="0">
                          <a:effectLst/>
                        </a:rPr>
                        <a:t>identify and name a variety of plants and animals in their habitats, including micro- habitats</a:t>
                      </a:r>
                    </a:p>
                    <a:p>
                      <a:pPr marL="342900" lvl="0" indent="-342900">
                        <a:lnSpc>
                          <a:spcPct val="115000"/>
                        </a:lnSpc>
                        <a:spcAft>
                          <a:spcPts val="0"/>
                        </a:spcAft>
                        <a:buFont typeface="Symbol" panose="05050102010706020507" pitchFamily="18" charset="2"/>
                        <a:buChar char=""/>
                      </a:pPr>
                      <a:r>
                        <a:rPr lang="en-GB" sz="1000" dirty="0">
                          <a:effectLst/>
                        </a:rPr>
                        <a:t>describe how animals obtain their food from plants and other animals, using the idea of a simple food chain, and identify and name different sources of food.</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tc>
                  <a:txBody>
                    <a:bodyPr/>
                    <a:lstStyle/>
                    <a:p>
                      <a:pPr algn="ctr">
                        <a:spcAft>
                          <a:spcPts val="0"/>
                        </a:spcAft>
                      </a:pPr>
                      <a:r>
                        <a:rPr lang="en-GB" sz="700" dirty="0">
                          <a:effectLst/>
                        </a:rPr>
                        <a:t>Introduce</a:t>
                      </a:r>
                    </a:p>
                    <a:p>
                      <a:pPr>
                        <a:spcAft>
                          <a:spcPts val="0"/>
                        </a:spcAft>
                      </a:pPr>
                      <a:r>
                        <a:rPr lang="en-GB" sz="700" dirty="0">
                          <a:effectLst/>
                        </a:rPr>
                        <a:t> </a:t>
                      </a:r>
                    </a:p>
                    <a:p>
                      <a:pPr algn="ctr">
                        <a:spcAft>
                          <a:spcPts val="0"/>
                        </a:spcAft>
                      </a:pPr>
                      <a:r>
                        <a:rPr lang="en-GB" sz="700" dirty="0">
                          <a:effectLst/>
                        </a:rPr>
                        <a:t>Alive &amp; not.</a:t>
                      </a:r>
                    </a:p>
                    <a:p>
                      <a:pPr algn="ctr">
                        <a:spcAft>
                          <a:spcPts val="0"/>
                        </a:spcAft>
                      </a:pPr>
                      <a:r>
                        <a:rPr lang="en-GB" sz="700" dirty="0">
                          <a:effectLst/>
                        </a:rPr>
                        <a:t>Living things – common characteristics</a:t>
                      </a:r>
                    </a:p>
                    <a:p>
                      <a:pPr algn="ctr">
                        <a:spcAft>
                          <a:spcPts val="0"/>
                        </a:spcAft>
                      </a:pPr>
                      <a:r>
                        <a:rPr lang="en-GB" sz="700" dirty="0">
                          <a:effectLst/>
                        </a:rPr>
                        <a:t>Where plants &amp; animals live, what in our local environ?</a:t>
                      </a:r>
                    </a:p>
                    <a:p>
                      <a:pPr algn="ctr">
                        <a:spcAft>
                          <a:spcPts val="0"/>
                        </a:spcAft>
                      </a:pPr>
                      <a:r>
                        <a:rPr lang="en-GB" sz="700" dirty="0" err="1">
                          <a:effectLst/>
                        </a:rPr>
                        <a:t>Foodchains</a:t>
                      </a:r>
                      <a:r>
                        <a:rPr lang="en-GB" sz="700" dirty="0">
                          <a:effectLst/>
                        </a:rPr>
                        <a:t>.</a:t>
                      </a:r>
                    </a:p>
                    <a:p>
                      <a:pPr algn="ctr">
                        <a:spcAft>
                          <a:spcPts val="0"/>
                        </a:spcAft>
                      </a:pPr>
                      <a:r>
                        <a:rPr lang="en-GB" sz="700" dirty="0">
                          <a:effectLst/>
                        </a:rPr>
                        <a:t>Plants &amp; animals need each other.</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tc>
                  <a:txBody>
                    <a:bodyPr/>
                    <a:lstStyle/>
                    <a:p>
                      <a:pPr>
                        <a:spcAft>
                          <a:spcPts val="0"/>
                        </a:spcAft>
                      </a:pPr>
                      <a:r>
                        <a:rPr lang="en-GB" sz="7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tc>
                  <a:txBody>
                    <a:bodyPr/>
                    <a:lstStyle/>
                    <a:p>
                      <a:pPr algn="ctr">
                        <a:spcAft>
                          <a:spcPts val="0"/>
                        </a:spcAft>
                      </a:pPr>
                      <a:r>
                        <a:rPr lang="en-GB" sz="700">
                          <a:effectLst/>
                        </a:rPr>
                        <a:t>Revisit</a:t>
                      </a:r>
                    </a:p>
                    <a:p>
                      <a:pPr algn="ctr">
                        <a:spcAft>
                          <a:spcPts val="0"/>
                        </a:spcAft>
                      </a:pPr>
                      <a:r>
                        <a:rPr lang="en-GB" sz="700">
                          <a:effectLst/>
                        </a:rPr>
                        <a:t> </a:t>
                      </a:r>
                    </a:p>
                    <a:p>
                      <a:pPr algn="ctr">
                        <a:spcAft>
                          <a:spcPts val="0"/>
                        </a:spcAft>
                      </a:pPr>
                      <a:r>
                        <a:rPr lang="en-GB" sz="700">
                          <a:effectLst/>
                        </a:rPr>
                        <a:t>Alive, not alive, never alive.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extLst>
                  <a:ext uri="{0D108BD9-81ED-4DB2-BD59-A6C34878D82A}">
                    <a16:rowId xmlns:a16="http://schemas.microsoft.com/office/drawing/2014/main" xmlns="" val="2084539326"/>
                  </a:ext>
                </a:extLst>
              </a:tr>
              <a:tr h="1361712">
                <a:tc>
                  <a:txBody>
                    <a:bodyPr/>
                    <a:lstStyle/>
                    <a:p>
                      <a:pPr>
                        <a:lnSpc>
                          <a:spcPct val="115000"/>
                        </a:lnSpc>
                        <a:spcAft>
                          <a:spcPts val="1000"/>
                        </a:spcAft>
                      </a:pPr>
                      <a:r>
                        <a:rPr lang="en-GB" sz="1000" dirty="0">
                          <a:effectLst/>
                        </a:rPr>
                        <a:t>Plants</a:t>
                      </a:r>
                    </a:p>
                    <a:p>
                      <a:pPr marL="342900" lvl="0" indent="-342900">
                        <a:lnSpc>
                          <a:spcPct val="115000"/>
                        </a:lnSpc>
                        <a:spcAft>
                          <a:spcPts val="0"/>
                        </a:spcAft>
                        <a:buFont typeface="Symbol" panose="05050102010706020507" pitchFamily="18" charset="2"/>
                        <a:buChar char=""/>
                      </a:pPr>
                      <a:r>
                        <a:rPr lang="en-GB" sz="1000" dirty="0">
                          <a:effectLst/>
                        </a:rPr>
                        <a:t>observe and describe how seeds and bulbs grow into mature plants</a:t>
                      </a:r>
                    </a:p>
                    <a:p>
                      <a:pPr marL="342900" lvl="0" indent="-342900">
                        <a:lnSpc>
                          <a:spcPct val="115000"/>
                        </a:lnSpc>
                        <a:spcAft>
                          <a:spcPts val="0"/>
                        </a:spcAft>
                        <a:buFont typeface="Symbol" panose="05050102010706020507" pitchFamily="18" charset="2"/>
                        <a:buChar char=""/>
                      </a:pPr>
                      <a:r>
                        <a:rPr lang="en-GB" sz="1000" dirty="0">
                          <a:effectLst/>
                        </a:rPr>
                        <a:t>find out and describe how plants need water, light and a suitable temperature to grow and stay healthy.</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tc>
                  <a:txBody>
                    <a:bodyPr/>
                    <a:lstStyle/>
                    <a:p>
                      <a:pPr>
                        <a:spcAft>
                          <a:spcPts val="0"/>
                        </a:spcAft>
                      </a:pPr>
                      <a:r>
                        <a:rPr lang="en-GB" sz="7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tc>
                  <a:txBody>
                    <a:bodyPr/>
                    <a:lstStyle/>
                    <a:p>
                      <a:pPr algn="ctr">
                        <a:spcAft>
                          <a:spcPts val="0"/>
                        </a:spcAft>
                      </a:pPr>
                      <a:r>
                        <a:rPr lang="en-GB" sz="700" dirty="0">
                          <a:effectLst/>
                        </a:rPr>
                        <a:t>Introduce</a:t>
                      </a:r>
                    </a:p>
                    <a:p>
                      <a:pPr>
                        <a:spcAft>
                          <a:spcPts val="0"/>
                        </a:spcAft>
                      </a:pPr>
                      <a:r>
                        <a:rPr lang="en-GB" sz="700" dirty="0">
                          <a:effectLst/>
                        </a:rPr>
                        <a:t> </a:t>
                      </a:r>
                    </a:p>
                    <a:p>
                      <a:pPr algn="ctr">
                        <a:spcAft>
                          <a:spcPts val="0"/>
                        </a:spcAft>
                      </a:pPr>
                      <a:r>
                        <a:rPr lang="en-GB" sz="700" dirty="0">
                          <a:effectLst/>
                        </a:rPr>
                        <a:t>Seeds – how germinate.</a:t>
                      </a:r>
                    </a:p>
                    <a:p>
                      <a:pPr algn="ctr">
                        <a:spcAft>
                          <a:spcPts val="0"/>
                        </a:spcAft>
                      </a:pPr>
                      <a:r>
                        <a:rPr lang="en-GB" sz="700" dirty="0">
                          <a:effectLst/>
                        </a:rPr>
                        <a:t>Bulbs – how sprout and grow?</a:t>
                      </a:r>
                    </a:p>
                    <a:p>
                      <a:pPr algn="ctr">
                        <a:spcAft>
                          <a:spcPts val="0"/>
                        </a:spcAft>
                      </a:pPr>
                      <a:r>
                        <a:rPr lang="en-GB" sz="700" dirty="0">
                          <a:effectLst/>
                        </a:rPr>
                        <a:t> </a:t>
                      </a:r>
                    </a:p>
                    <a:p>
                      <a:pPr algn="ctr">
                        <a:spcAft>
                          <a:spcPts val="0"/>
                        </a:spcAft>
                      </a:pPr>
                      <a:r>
                        <a:rPr lang="en-GB" sz="700" dirty="0">
                          <a:effectLst/>
                        </a:rPr>
                        <a:t>Plant needs, what happens if not? Needs to be healthy.</a:t>
                      </a:r>
                    </a:p>
                    <a:p>
                      <a:pPr algn="ctr">
                        <a:spcAft>
                          <a:spcPts val="0"/>
                        </a:spcAft>
                      </a:pPr>
                      <a:r>
                        <a:rPr lang="en-GB" sz="700" dirty="0">
                          <a:effectLst/>
                        </a:rPr>
                        <a:t>Plants around school – healthy or unhealthy?</a:t>
                      </a:r>
                    </a:p>
                    <a:p>
                      <a:pPr algn="ctr">
                        <a:spcAft>
                          <a:spcPts val="0"/>
                        </a:spcAft>
                      </a:pPr>
                      <a:r>
                        <a:rPr lang="en-GB" sz="7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tc>
                  <a:txBody>
                    <a:bodyPr/>
                    <a:lstStyle/>
                    <a:p>
                      <a:pPr algn="ctr">
                        <a:spcAft>
                          <a:spcPts val="0"/>
                        </a:spcAft>
                      </a:pPr>
                      <a:r>
                        <a:rPr lang="en-GB" sz="700">
                          <a:effectLst/>
                        </a:rPr>
                        <a:t>Revisit</a:t>
                      </a:r>
                    </a:p>
                    <a:p>
                      <a:pPr algn="ctr">
                        <a:spcAft>
                          <a:spcPts val="0"/>
                        </a:spcAft>
                      </a:pPr>
                      <a:r>
                        <a:rPr lang="en-GB" sz="700">
                          <a:effectLst/>
                        </a:rPr>
                        <a:t> </a:t>
                      </a:r>
                    </a:p>
                    <a:p>
                      <a:pPr algn="ctr">
                        <a:spcAft>
                          <a:spcPts val="0"/>
                        </a:spcAft>
                      </a:pPr>
                      <a:r>
                        <a:rPr lang="en-GB" sz="700">
                          <a:effectLst/>
                        </a:rPr>
                        <a:t>How do seeds and bulbs grow &amp; needs for health.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extLst>
                  <a:ext uri="{0D108BD9-81ED-4DB2-BD59-A6C34878D82A}">
                    <a16:rowId xmlns:a16="http://schemas.microsoft.com/office/drawing/2014/main" xmlns="" val="2083693254"/>
                  </a:ext>
                </a:extLst>
              </a:tr>
              <a:tr h="930984">
                <a:tc>
                  <a:txBody>
                    <a:bodyPr/>
                    <a:lstStyle/>
                    <a:p>
                      <a:pPr>
                        <a:lnSpc>
                          <a:spcPct val="115000"/>
                        </a:lnSpc>
                        <a:spcAft>
                          <a:spcPts val="1000"/>
                        </a:spcAft>
                      </a:pPr>
                      <a:r>
                        <a:rPr lang="en-GB" sz="1000" dirty="0">
                          <a:effectLst/>
                        </a:rPr>
                        <a:t>Animals, including humans</a:t>
                      </a:r>
                    </a:p>
                    <a:p>
                      <a:pPr marL="342900" lvl="0" indent="-342900">
                        <a:lnSpc>
                          <a:spcPct val="115000"/>
                        </a:lnSpc>
                        <a:spcAft>
                          <a:spcPts val="0"/>
                        </a:spcAft>
                        <a:buFont typeface="Symbol" panose="05050102010706020507" pitchFamily="18" charset="2"/>
                        <a:buChar char=""/>
                      </a:pPr>
                      <a:r>
                        <a:rPr lang="en-GB" sz="1000" dirty="0">
                          <a:effectLst/>
                        </a:rPr>
                        <a:t>notice that animals, including humans, have offspring which grow into adults</a:t>
                      </a:r>
                    </a:p>
                    <a:p>
                      <a:pPr marL="342900" lvl="0" indent="-342900">
                        <a:lnSpc>
                          <a:spcPct val="115000"/>
                        </a:lnSpc>
                        <a:spcAft>
                          <a:spcPts val="0"/>
                        </a:spcAft>
                        <a:buFont typeface="Symbol" panose="05050102010706020507" pitchFamily="18" charset="2"/>
                        <a:buChar char=""/>
                      </a:pPr>
                      <a:r>
                        <a:rPr lang="en-GB" sz="1000" dirty="0">
                          <a:effectLst/>
                        </a:rPr>
                        <a:t>find out about and describe the basic needs of animals, including humans, for survival (water, food and air)</a:t>
                      </a:r>
                    </a:p>
                    <a:p>
                      <a:pPr marL="342900" lvl="0" indent="-342900">
                        <a:lnSpc>
                          <a:spcPct val="115000"/>
                        </a:lnSpc>
                        <a:spcAft>
                          <a:spcPts val="0"/>
                        </a:spcAft>
                        <a:buFont typeface="Symbol" panose="05050102010706020507" pitchFamily="18" charset="2"/>
                        <a:buChar char=""/>
                      </a:pPr>
                      <a:r>
                        <a:rPr lang="en-GB" sz="1000" dirty="0">
                          <a:effectLst/>
                        </a:rPr>
                        <a:t>describe the importance for humans of exercise, eating the right amounts of different types of food, and hygiene.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tc>
                  <a:txBody>
                    <a:bodyPr/>
                    <a:lstStyle/>
                    <a:p>
                      <a:pPr>
                        <a:spcAft>
                          <a:spcPts val="0"/>
                        </a:spcAft>
                      </a:pPr>
                      <a:r>
                        <a:rPr lang="en-GB" sz="7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tc>
                  <a:txBody>
                    <a:bodyPr/>
                    <a:lstStyle/>
                    <a:p>
                      <a:pPr algn="ctr">
                        <a:spcAft>
                          <a:spcPts val="0"/>
                        </a:spcAft>
                      </a:pPr>
                      <a:r>
                        <a:rPr lang="en-GB" sz="700" dirty="0">
                          <a:effectLst/>
                        </a:rPr>
                        <a:t>Introduce</a:t>
                      </a:r>
                    </a:p>
                    <a:p>
                      <a:pPr algn="ctr">
                        <a:spcAft>
                          <a:spcPts val="0"/>
                        </a:spcAft>
                      </a:pPr>
                      <a:r>
                        <a:rPr lang="en-GB" sz="700" dirty="0">
                          <a:effectLst/>
                        </a:rPr>
                        <a:t> </a:t>
                      </a:r>
                    </a:p>
                    <a:p>
                      <a:pPr algn="ctr">
                        <a:spcAft>
                          <a:spcPts val="0"/>
                        </a:spcAft>
                      </a:pPr>
                      <a:r>
                        <a:rPr lang="en-GB" sz="700" dirty="0">
                          <a:effectLst/>
                        </a:rPr>
                        <a:t>How animals change as mature.</a:t>
                      </a:r>
                    </a:p>
                    <a:p>
                      <a:pPr algn="ctr">
                        <a:spcAft>
                          <a:spcPts val="0"/>
                        </a:spcAft>
                      </a:pPr>
                      <a:r>
                        <a:rPr lang="en-GB" sz="700" dirty="0">
                          <a:effectLst/>
                        </a:rPr>
                        <a:t>Needs to stay alive.</a:t>
                      </a:r>
                    </a:p>
                    <a:p>
                      <a:pPr algn="ctr">
                        <a:spcAft>
                          <a:spcPts val="0"/>
                        </a:spcAft>
                      </a:pPr>
                      <a:r>
                        <a:rPr lang="en-GB" sz="700" dirty="0">
                          <a:effectLst/>
                        </a:rPr>
                        <a:t>Health – exercise &amp; food.</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tc>
                  <a:txBody>
                    <a:bodyPr/>
                    <a:lstStyle/>
                    <a:p>
                      <a:pPr>
                        <a:spcAft>
                          <a:spcPts val="0"/>
                        </a:spcAft>
                      </a:pPr>
                      <a:r>
                        <a:rPr lang="en-GB" sz="7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extLst>
                  <a:ext uri="{0D108BD9-81ED-4DB2-BD59-A6C34878D82A}">
                    <a16:rowId xmlns:a16="http://schemas.microsoft.com/office/drawing/2014/main" xmlns="" val="278513315"/>
                  </a:ext>
                </a:extLst>
              </a:tr>
              <a:tr h="1724835">
                <a:tc>
                  <a:txBody>
                    <a:bodyPr/>
                    <a:lstStyle/>
                    <a:p>
                      <a:pPr>
                        <a:lnSpc>
                          <a:spcPct val="115000"/>
                        </a:lnSpc>
                        <a:spcAft>
                          <a:spcPts val="1000"/>
                        </a:spcAft>
                      </a:pPr>
                      <a:r>
                        <a:rPr lang="en-GB" sz="1000" dirty="0">
                          <a:effectLst/>
                        </a:rPr>
                        <a:t>Uses of everyday materials</a:t>
                      </a:r>
                    </a:p>
                    <a:p>
                      <a:pPr marL="342900" lvl="0" indent="-342900">
                        <a:lnSpc>
                          <a:spcPct val="115000"/>
                        </a:lnSpc>
                        <a:spcAft>
                          <a:spcPts val="0"/>
                        </a:spcAft>
                        <a:buFont typeface="Symbol" panose="05050102010706020507" pitchFamily="18" charset="2"/>
                        <a:buChar char=""/>
                      </a:pPr>
                      <a:r>
                        <a:rPr lang="en-GB" sz="1000" dirty="0">
                          <a:effectLst/>
                        </a:rPr>
                        <a:t>identify and compare the suitability of a variety of everyday materials, including wood, metal, plastic, glass, brick, rock, paper and cardboard for particular uses</a:t>
                      </a:r>
                    </a:p>
                    <a:p>
                      <a:pPr marL="342900" lvl="0" indent="-342900">
                        <a:lnSpc>
                          <a:spcPct val="115000"/>
                        </a:lnSpc>
                        <a:spcAft>
                          <a:spcPts val="0"/>
                        </a:spcAft>
                        <a:buFont typeface="Symbol" panose="05050102010706020507" pitchFamily="18" charset="2"/>
                        <a:buChar char=""/>
                      </a:pPr>
                      <a:r>
                        <a:rPr lang="en-GB" sz="1000" dirty="0">
                          <a:effectLst/>
                        </a:rPr>
                        <a:t>find out how the shapes of solid objects made from some materials can be changed by squashing, bending, twisting and stretching.</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tc>
                  <a:txBody>
                    <a:bodyPr/>
                    <a:lstStyle/>
                    <a:p>
                      <a:pPr algn="ctr">
                        <a:spcAft>
                          <a:spcPts val="0"/>
                        </a:spcAft>
                      </a:pPr>
                      <a:r>
                        <a:rPr lang="en-GB" sz="700">
                          <a:effectLst/>
                        </a:rPr>
                        <a:t>Introduce</a:t>
                      </a:r>
                    </a:p>
                    <a:p>
                      <a:pPr>
                        <a:spcAft>
                          <a:spcPts val="0"/>
                        </a:spcAft>
                      </a:pPr>
                      <a:r>
                        <a:rPr lang="en-GB" sz="700">
                          <a:effectLst/>
                        </a:rPr>
                        <a:t> </a:t>
                      </a:r>
                    </a:p>
                    <a:p>
                      <a:pPr algn="ctr">
                        <a:spcAft>
                          <a:spcPts val="0"/>
                        </a:spcAft>
                      </a:pPr>
                      <a:r>
                        <a:rPr lang="en-GB" sz="700">
                          <a:effectLst/>
                        </a:rPr>
                        <a:t>What used for? Categorise – wood, metal, plastic, glass,</a:t>
                      </a:r>
                    </a:p>
                    <a:p>
                      <a:pPr algn="ctr">
                        <a:spcAft>
                          <a:spcPts val="0"/>
                        </a:spcAft>
                      </a:pPr>
                      <a:r>
                        <a:rPr lang="en-GB" sz="700">
                          <a:effectLst/>
                        </a:rPr>
                        <a:t>ceramic, rock, paper, card, fabric.</a:t>
                      </a:r>
                    </a:p>
                    <a:p>
                      <a:pPr algn="ctr">
                        <a:spcAft>
                          <a:spcPts val="0"/>
                        </a:spcAft>
                      </a:pPr>
                      <a:r>
                        <a:rPr lang="en-GB" sz="700">
                          <a:effectLst/>
                        </a:rPr>
                        <a:t> </a:t>
                      </a:r>
                    </a:p>
                    <a:p>
                      <a:pPr algn="ctr">
                        <a:spcAft>
                          <a:spcPts val="0"/>
                        </a:spcAft>
                      </a:pPr>
                      <a:r>
                        <a:rPr lang="en-GB" sz="700">
                          <a:effectLst/>
                        </a:rPr>
                        <a:t>Change – squash, bend, twist, stretch.</a:t>
                      </a:r>
                    </a:p>
                    <a:p>
                      <a:pPr algn="ctr">
                        <a:spcAft>
                          <a:spcPts val="0"/>
                        </a:spcAft>
                      </a:pPr>
                      <a:r>
                        <a:rPr lang="en-GB" sz="700">
                          <a:effectLst/>
                        </a:rPr>
                        <a:t>Right material for job. Absorbent &amp; waterproof.</a:t>
                      </a:r>
                    </a:p>
                    <a:p>
                      <a:pPr algn="ctr">
                        <a:spcAft>
                          <a:spcPts val="0"/>
                        </a:spcAft>
                      </a:pPr>
                      <a:r>
                        <a:rPr lang="en-GB" sz="7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tc>
                  <a:txBody>
                    <a:bodyPr/>
                    <a:lstStyle/>
                    <a:p>
                      <a:pPr algn="ctr">
                        <a:spcAft>
                          <a:spcPts val="0"/>
                        </a:spcAft>
                      </a:pPr>
                      <a:r>
                        <a:rPr lang="en-GB" sz="700">
                          <a:effectLst/>
                        </a:rPr>
                        <a:t>Revisit</a:t>
                      </a:r>
                    </a:p>
                    <a:p>
                      <a:pPr algn="ctr">
                        <a:spcAft>
                          <a:spcPts val="0"/>
                        </a:spcAft>
                      </a:pPr>
                      <a:r>
                        <a:rPr lang="en-GB" sz="700">
                          <a:effectLst/>
                        </a:rPr>
                        <a:t> </a:t>
                      </a:r>
                    </a:p>
                    <a:p>
                      <a:pPr algn="ctr">
                        <a:spcAft>
                          <a:spcPts val="0"/>
                        </a:spcAft>
                      </a:pPr>
                      <a:r>
                        <a:rPr lang="en-GB" sz="700">
                          <a:effectLst/>
                        </a:rPr>
                        <a:t>What is it made of?</a:t>
                      </a:r>
                    </a:p>
                    <a:p>
                      <a:pPr algn="ctr">
                        <a:spcAft>
                          <a:spcPts val="0"/>
                        </a:spcAft>
                      </a:pPr>
                      <a:r>
                        <a:rPr lang="en-GB" sz="700">
                          <a:effectLst/>
                        </a:rPr>
                        <a:t> </a:t>
                      </a:r>
                    </a:p>
                    <a:p>
                      <a:pPr algn="ctr">
                        <a:spcAft>
                          <a:spcPts val="0"/>
                        </a:spcAft>
                      </a:pPr>
                      <a:r>
                        <a:rPr lang="en-GB" sz="700">
                          <a:effectLst/>
                        </a:rPr>
                        <a:t>What materials pets have/need?</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tc>
                  <a:txBody>
                    <a:bodyPr/>
                    <a:lstStyle/>
                    <a:p>
                      <a:pPr>
                        <a:spcAft>
                          <a:spcPts val="0"/>
                        </a:spcAft>
                      </a:pPr>
                      <a:r>
                        <a:rPr lang="en-GB" sz="7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9866" marR="39866" marT="0" marB="0" anchor="ctr"/>
                </a:tc>
                <a:extLst>
                  <a:ext uri="{0D108BD9-81ED-4DB2-BD59-A6C34878D82A}">
                    <a16:rowId xmlns:a16="http://schemas.microsoft.com/office/drawing/2014/main" xmlns="" val="318755011"/>
                  </a:ext>
                </a:extLst>
              </a:tr>
            </a:tbl>
          </a:graphicData>
        </a:graphic>
      </p:graphicFrame>
    </p:spTree>
    <p:extLst>
      <p:ext uri="{BB962C8B-B14F-4D97-AF65-F5344CB8AC3E}">
        <p14:creationId xmlns:p14="http://schemas.microsoft.com/office/powerpoint/2010/main" val="10422794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5"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rgbClr val="FF0000"/>
                </a:solidFill>
                <a:latin typeface="Calibri"/>
                <a:ea typeface="Calibri"/>
                <a:cs typeface="Calibri"/>
                <a:sym typeface="Calibri"/>
              </a:rPr>
              <a:t>Science</a:t>
            </a:r>
          </a:p>
          <a:p>
            <a:pPr algn="ctr">
              <a:lnSpc>
                <a:spcPct val="90000"/>
              </a:lnSpc>
            </a:pPr>
            <a:r>
              <a:rPr lang="en-US" sz="12000" b="1" dirty="0">
                <a:latin typeface="Calibri"/>
                <a:ea typeface="Calibri"/>
                <a:cs typeface="Calibri"/>
              </a:rPr>
              <a:t/>
            </a:r>
            <a:br>
              <a:rPr lang="en-US" sz="12000" b="1" dirty="0">
                <a:latin typeface="Calibri"/>
                <a:ea typeface="Calibri"/>
                <a:cs typeface="Calibri"/>
              </a:rPr>
            </a:br>
            <a:r>
              <a:rPr lang="en-US" sz="6600" b="1" dirty="0">
                <a:solidFill>
                  <a:schemeClr val="dk1"/>
                </a:solidFill>
                <a:latin typeface="Calibri"/>
                <a:ea typeface="Calibri"/>
                <a:cs typeface="Calibri"/>
                <a:sym typeface="Calibri"/>
              </a:rPr>
              <a:t>Implementation</a:t>
            </a:r>
            <a:endParaRPr lang="en-US" sz="6600" b="1" dirty="0">
              <a:solidFill>
                <a:schemeClr val="dk1"/>
              </a:solidFill>
              <a:latin typeface="Calibri"/>
              <a:ea typeface="Calibri"/>
              <a:cs typeface="Calibri"/>
            </a:endParaRPr>
          </a:p>
        </p:txBody>
      </p:sp>
      <p:sp>
        <p:nvSpPr>
          <p:cNvPr id="8" name="Google Shape;86;p1">
            <a:extLst>
              <a:ext uri="{FF2B5EF4-FFF2-40B4-BE49-F238E27FC236}">
                <a16:creationId xmlns:a16="http://schemas.microsoft.com/office/drawing/2014/main" xmlns=""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xmlns=""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xmlns=""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xmlns=""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xmlns="" id="{1A170186-88E1-408C-AAE6-48F2472C21F5}"/>
              </a:ext>
            </a:extLst>
          </p:cNvPr>
          <p:cNvSpPr/>
          <p:nvPr/>
        </p:nvSpPr>
        <p:spPr>
          <a:xfrm>
            <a:off x="2383352" y="181957"/>
            <a:ext cx="9613998" cy="4708981"/>
          </a:xfrm>
          <a:prstGeom prst="rect">
            <a:avLst/>
          </a:prstGeom>
        </p:spPr>
        <p:txBody>
          <a:bodyPr wrap="square" lIns="91440" tIns="45720" rIns="91440" bIns="45720" anchor="t">
            <a:spAutoFit/>
          </a:bodyPr>
          <a:lstStyle/>
          <a:p>
            <a:r>
              <a:rPr lang="en-GB" sz="3000" b="1" u="sng" dirty="0">
                <a:latin typeface="Calibri" panose="020F0502020204030204" pitchFamily="34" charset="0"/>
                <a:cs typeface="Calibri" panose="020F0502020204030204" pitchFamily="34" charset="0"/>
              </a:rPr>
              <a:t>How do we teach science?</a:t>
            </a:r>
            <a:endParaRPr lang="en-US" dirty="0">
              <a:latin typeface="Calibri" panose="020F0502020204030204" pitchFamily="34" charset="0"/>
              <a:cs typeface="Calibri" panose="020F0502020204030204" pitchFamily="34" charset="0"/>
            </a:endParaRPr>
          </a:p>
          <a:p>
            <a:endParaRPr lang="en-GB" sz="30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At Springfield Infant School and Nursery, science is taught across each year group in modules that enable pupils to study in depth key scientific understanding, skills and vocabulary. Each module aims to activate and build upon prior learning, including EYFS, to ensure better cognition and retention. Each module is carefully sequenced to enable pupils to purposefully layer learning from previous sessions to facilitate the acquisition and retention of key scientific knowledge. Each module is revisited either later in the year or in the following year as part of a spaced retrieval practice method to ensure pupils retain key knowledge and information. </a:t>
            </a: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xmlns=""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xmlns=""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xmlns="" id="{1A170186-88E1-408C-AAE6-48F2472C21F5}"/>
              </a:ext>
            </a:extLst>
          </p:cNvPr>
          <p:cNvSpPr/>
          <p:nvPr/>
        </p:nvSpPr>
        <p:spPr>
          <a:xfrm>
            <a:off x="2383352" y="181957"/>
            <a:ext cx="9613998" cy="1815882"/>
          </a:xfrm>
          <a:prstGeom prst="rect">
            <a:avLst/>
          </a:prstGeom>
        </p:spPr>
        <p:txBody>
          <a:bodyPr wrap="square" lIns="91440" tIns="45720" rIns="91440" bIns="45720" anchor="t">
            <a:spAutoFit/>
          </a:bodyPr>
          <a:lstStyle/>
          <a:p>
            <a:r>
              <a:rPr lang="en-GB" sz="3200" b="1" dirty="0">
                <a:latin typeface="Calibri"/>
                <a:cs typeface="Calibri"/>
              </a:rPr>
              <a:t>The Big Ideas</a:t>
            </a:r>
          </a:p>
          <a:p>
            <a:endParaRPr lang="en-GB" sz="3200" b="1" dirty="0">
              <a:latin typeface="Calibri"/>
              <a:cs typeface="Calibri"/>
            </a:endParaRPr>
          </a:p>
          <a:p>
            <a:r>
              <a:rPr lang="en-GB" sz="2400" dirty="0">
                <a:latin typeface="Calibri"/>
                <a:cs typeface="Calibri"/>
              </a:rPr>
              <a:t>At Springfield Infant School, we put an emphasis on sharing the big ideas with the children at the beginning of every module. </a:t>
            </a:r>
          </a:p>
        </p:txBody>
      </p:sp>
      <p:pic>
        <p:nvPicPr>
          <p:cNvPr id="3" name="Picture 2">
            <a:extLst>
              <a:ext uri="{FF2B5EF4-FFF2-40B4-BE49-F238E27FC236}">
                <a16:creationId xmlns:a16="http://schemas.microsoft.com/office/drawing/2014/main" xmlns="" id="{E86CBC58-F70D-404B-A972-D354FD36D5B6}"/>
              </a:ext>
            </a:extLst>
          </p:cNvPr>
          <p:cNvPicPr>
            <a:picLocks noChangeAspect="1"/>
          </p:cNvPicPr>
          <p:nvPr/>
        </p:nvPicPr>
        <p:blipFill>
          <a:blip r:embed="rId3"/>
          <a:stretch>
            <a:fillRect/>
          </a:stretch>
        </p:blipFill>
        <p:spPr>
          <a:xfrm>
            <a:off x="4213788" y="1971747"/>
            <a:ext cx="5953125" cy="4562475"/>
          </a:xfrm>
          <a:prstGeom prst="rect">
            <a:avLst/>
          </a:prstGeom>
        </p:spPr>
      </p:pic>
      <p:pic>
        <p:nvPicPr>
          <p:cNvPr id="11" name="Picture 10"/>
          <p:cNvPicPr>
            <a:picLocks noChangeAspect="1"/>
          </p:cNvPicPr>
          <p:nvPr/>
        </p:nvPicPr>
        <p:blipFill>
          <a:blip r:embed="rId4"/>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8827326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xmlns=""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xmlns=""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xmlns="" id="{1A170186-88E1-408C-AAE6-48F2472C21F5}"/>
              </a:ext>
            </a:extLst>
          </p:cNvPr>
          <p:cNvSpPr/>
          <p:nvPr/>
        </p:nvSpPr>
        <p:spPr>
          <a:xfrm>
            <a:off x="2383352" y="181957"/>
            <a:ext cx="9613998" cy="830997"/>
          </a:xfrm>
          <a:prstGeom prst="rect">
            <a:avLst/>
          </a:prstGeom>
        </p:spPr>
        <p:txBody>
          <a:bodyPr wrap="square" lIns="91440" tIns="45720" rIns="91440" bIns="45720" anchor="t">
            <a:spAutoFit/>
          </a:bodyPr>
          <a:lstStyle/>
          <a:p>
            <a:r>
              <a:rPr lang="en-GB" sz="2400" dirty="0">
                <a:latin typeface="Calibri"/>
                <a:cs typeface="Calibri"/>
              </a:rPr>
              <a:t>National Curriculum objectives and how these links to prior learning are evident at the beginning of every module.</a:t>
            </a:r>
          </a:p>
        </p:txBody>
      </p:sp>
      <p:pic>
        <p:nvPicPr>
          <p:cNvPr id="4" name="Picture 3">
            <a:extLst>
              <a:ext uri="{FF2B5EF4-FFF2-40B4-BE49-F238E27FC236}">
                <a16:creationId xmlns:a16="http://schemas.microsoft.com/office/drawing/2014/main" xmlns="" id="{30606A65-B6AB-40B3-AF2B-7665D3F7014C}"/>
              </a:ext>
            </a:extLst>
          </p:cNvPr>
          <p:cNvPicPr>
            <a:picLocks noChangeAspect="1"/>
          </p:cNvPicPr>
          <p:nvPr/>
        </p:nvPicPr>
        <p:blipFill>
          <a:blip r:embed="rId3"/>
          <a:stretch>
            <a:fillRect/>
          </a:stretch>
        </p:blipFill>
        <p:spPr>
          <a:xfrm>
            <a:off x="2383352" y="1012955"/>
            <a:ext cx="5142863" cy="2859816"/>
          </a:xfrm>
          <a:prstGeom prst="rect">
            <a:avLst/>
          </a:prstGeom>
        </p:spPr>
      </p:pic>
      <p:sp>
        <p:nvSpPr>
          <p:cNvPr id="6" name="TextBox 5">
            <a:extLst>
              <a:ext uri="{FF2B5EF4-FFF2-40B4-BE49-F238E27FC236}">
                <a16:creationId xmlns:a16="http://schemas.microsoft.com/office/drawing/2014/main" xmlns="" id="{C2D1C5B8-D3C2-4CE3-98CC-D0CD4DB8CCF3}"/>
              </a:ext>
            </a:extLst>
          </p:cNvPr>
          <p:cNvSpPr txBox="1"/>
          <p:nvPr/>
        </p:nvSpPr>
        <p:spPr>
          <a:xfrm>
            <a:off x="8689772" y="1599531"/>
            <a:ext cx="2642959" cy="1323439"/>
          </a:xfrm>
          <a:prstGeom prst="rect">
            <a:avLst/>
          </a:prstGeom>
          <a:noFill/>
          <a:ln>
            <a:solidFill>
              <a:schemeClr val="tx1"/>
            </a:solidFill>
          </a:ln>
        </p:spPr>
        <p:txBody>
          <a:bodyPr wrap="square" lIns="91440" tIns="45720" rIns="91440" bIns="45720" rtlCol="0" anchor="t">
            <a:spAutoFit/>
          </a:bodyPr>
          <a:lstStyle/>
          <a:p>
            <a:r>
              <a:rPr lang="en-GB" sz="2000" dirty="0">
                <a:latin typeface="Calibri"/>
                <a:cs typeface="Calibri"/>
              </a:rPr>
              <a:t>A Year 1 module showing how the learning builds upon ELGs.</a:t>
            </a:r>
          </a:p>
        </p:txBody>
      </p:sp>
      <p:cxnSp>
        <p:nvCxnSpPr>
          <p:cNvPr id="12" name="Straight Arrow Connector 11">
            <a:extLst>
              <a:ext uri="{FF2B5EF4-FFF2-40B4-BE49-F238E27FC236}">
                <a16:creationId xmlns:a16="http://schemas.microsoft.com/office/drawing/2014/main" xmlns="" id="{C77DBFEE-E03E-4CAA-8197-D1B31D4ED0D2}"/>
              </a:ext>
            </a:extLst>
          </p:cNvPr>
          <p:cNvCxnSpPr/>
          <p:nvPr/>
        </p:nvCxnSpPr>
        <p:spPr>
          <a:xfrm flipH="1">
            <a:off x="7190351" y="2180492"/>
            <a:ext cx="1499421" cy="7033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xmlns="" id="{708EAA9B-B7D1-4A1F-A36A-69C643869E6E}"/>
              </a:ext>
            </a:extLst>
          </p:cNvPr>
          <p:cNvSpPr txBox="1"/>
          <p:nvPr/>
        </p:nvSpPr>
        <p:spPr>
          <a:xfrm>
            <a:off x="3023190" y="4918081"/>
            <a:ext cx="2199936" cy="1631216"/>
          </a:xfrm>
          <a:prstGeom prst="rect">
            <a:avLst/>
          </a:prstGeom>
          <a:noFill/>
          <a:ln>
            <a:solidFill>
              <a:schemeClr val="tx1"/>
            </a:solidFill>
          </a:ln>
        </p:spPr>
        <p:txBody>
          <a:bodyPr wrap="square" lIns="91440" tIns="45720" rIns="91440" bIns="45720" rtlCol="0" anchor="t">
            <a:spAutoFit/>
          </a:bodyPr>
          <a:lstStyle/>
          <a:p>
            <a:r>
              <a:rPr lang="en-GB" sz="2000" dirty="0">
                <a:latin typeface="Calibri"/>
                <a:cs typeface="Calibri"/>
              </a:rPr>
              <a:t>A Year 2 module building on prior learning of Animals including humans from Years 1.</a:t>
            </a:r>
          </a:p>
        </p:txBody>
      </p:sp>
      <p:cxnSp>
        <p:nvCxnSpPr>
          <p:cNvPr id="16" name="Straight Arrow Connector 15">
            <a:extLst>
              <a:ext uri="{FF2B5EF4-FFF2-40B4-BE49-F238E27FC236}">
                <a16:creationId xmlns:a16="http://schemas.microsoft.com/office/drawing/2014/main" xmlns="" id="{AE299443-E5AE-457F-B2D9-78B836CF5652}"/>
              </a:ext>
            </a:extLst>
          </p:cNvPr>
          <p:cNvCxnSpPr/>
          <p:nvPr/>
        </p:nvCxnSpPr>
        <p:spPr>
          <a:xfrm>
            <a:off x="5356033" y="5316524"/>
            <a:ext cx="1445261" cy="67778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4" name="Picture 13"/>
          <p:cNvPicPr>
            <a:picLocks noChangeAspect="1"/>
          </p:cNvPicPr>
          <p:nvPr/>
        </p:nvPicPr>
        <p:blipFill>
          <a:blip r:embed="rId4"/>
          <a:stretch>
            <a:fillRect/>
          </a:stretch>
        </p:blipFill>
        <p:spPr>
          <a:xfrm>
            <a:off x="399125" y="325363"/>
            <a:ext cx="1285875" cy="638175"/>
          </a:xfrm>
          <a:prstGeom prst="rect">
            <a:avLst/>
          </a:prstGeom>
        </p:spPr>
      </p:pic>
      <p:pic>
        <p:nvPicPr>
          <p:cNvPr id="3" name="Picture 8" descr="Text&#10;&#10;Description automatically generated">
            <a:extLst>
              <a:ext uri="{FF2B5EF4-FFF2-40B4-BE49-F238E27FC236}">
                <a16:creationId xmlns:a16="http://schemas.microsoft.com/office/drawing/2014/main" xmlns="" id="{D86BDFB9-34C3-A26D-5A13-44483E638A35}"/>
              </a:ext>
            </a:extLst>
          </p:cNvPr>
          <p:cNvPicPr>
            <a:picLocks noChangeAspect="1"/>
          </p:cNvPicPr>
          <p:nvPr/>
        </p:nvPicPr>
        <p:blipFill>
          <a:blip r:embed="rId5"/>
          <a:stretch>
            <a:fillRect/>
          </a:stretch>
        </p:blipFill>
        <p:spPr>
          <a:xfrm>
            <a:off x="6921795" y="4012927"/>
            <a:ext cx="4851990" cy="2535819"/>
          </a:xfrm>
          <a:prstGeom prst="rect">
            <a:avLst/>
          </a:prstGeom>
        </p:spPr>
      </p:pic>
    </p:spTree>
    <p:extLst>
      <p:ext uri="{BB962C8B-B14F-4D97-AF65-F5344CB8AC3E}">
        <p14:creationId xmlns:p14="http://schemas.microsoft.com/office/powerpoint/2010/main" val="16306418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xmlns=""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xmlns=""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xmlns="" id="{CC9FD419-9CB3-4F0A-959D-D31FBB4530D7}"/>
              </a:ext>
            </a:extLst>
          </p:cNvPr>
          <p:cNvSpPr txBox="1"/>
          <p:nvPr/>
        </p:nvSpPr>
        <p:spPr>
          <a:xfrm>
            <a:off x="2475914" y="639859"/>
            <a:ext cx="9380230" cy="4647426"/>
          </a:xfrm>
          <a:prstGeom prst="rect">
            <a:avLst/>
          </a:prstGeom>
          <a:noFill/>
        </p:spPr>
        <p:txBody>
          <a:bodyPr wrap="square" lIns="91440" tIns="45720" rIns="91440" bIns="45720" rtlCol="0" anchor="t">
            <a:spAutoFit/>
          </a:bodyPr>
          <a:lstStyle/>
          <a:p>
            <a:r>
              <a:rPr lang="en-GB" sz="2800" b="1" dirty="0"/>
              <a:t>Knowledge organisers and Knowledge Notes</a:t>
            </a:r>
            <a:endParaRPr lang="en-GB" sz="2800" b="1" dirty="0">
              <a:cs typeface="Calibri"/>
            </a:endParaRPr>
          </a:p>
          <a:p>
            <a:endParaRPr lang="en-GB" sz="2800" b="1" dirty="0">
              <a:cs typeface="Calibri"/>
            </a:endParaRPr>
          </a:p>
          <a:p>
            <a:r>
              <a:rPr lang="en-GB" sz="2400" dirty="0">
                <a:cs typeface="Calibri"/>
              </a:rPr>
              <a:t>Accompanying each module is a Knowledge Organiser which contains key vocabulary, information and concepts which all pupils are expected to understand and retain.  Knowledge notes are the elaboration and detail which help pupils acquire the content of each module.  They support vocabulary and concept acquisition through a well-structured sequence that is cumulative.  Each Knowledge Note begins with questions, focussing on key content to be learnt and understood.  Knowledge Organisers and Knowledge Notes are dual coded to provide pupils with visual calls to aid understanding and recall.  Knowledge Organisers and Knowledge Notes are referenced throughout each module. </a:t>
            </a:r>
          </a:p>
        </p:txBody>
      </p:sp>
      <p:pic>
        <p:nvPicPr>
          <p:cNvPr id="5" name="Picture 4"/>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6420160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32709" y="246986"/>
            <a:ext cx="9144000" cy="889317"/>
          </a:xfrm>
        </p:spPr>
        <p:txBody>
          <a:bodyPr>
            <a:normAutofit/>
          </a:bodyPr>
          <a:lstStyle/>
          <a:p>
            <a:r>
              <a:rPr lang="en-US" sz="4400" b="1" dirty="0">
                <a:latin typeface="Calibri"/>
                <a:cs typeface="Calibri"/>
              </a:rPr>
              <a:t>Substantive Knowledge</a:t>
            </a:r>
            <a:endParaRPr lang="en-GB" sz="4400" dirty="0"/>
          </a:p>
        </p:txBody>
      </p:sp>
      <p:sp>
        <p:nvSpPr>
          <p:cNvPr id="4" name="Google Shape;112;p3"/>
          <p:cNvSpPr txBox="1">
            <a:spLocks noGrp="1"/>
          </p:cNvSpPr>
          <p:nvPr>
            <p:ph type="subTitle" idx="1"/>
          </p:nvPr>
        </p:nvSpPr>
        <p:spPr>
          <a:xfrm>
            <a:off x="1846824" y="1129967"/>
            <a:ext cx="9144000" cy="3386591"/>
          </a:xfrm>
          <a:prstGeom prst="rect">
            <a:avLst/>
          </a:prstGeom>
          <a:noFill/>
          <a:ln>
            <a:noFill/>
          </a:ln>
        </p:spPr>
        <p:txBody>
          <a:bodyPr spcFirstLastPara="1" wrap="square" lIns="91425" tIns="45700" rIns="91425" bIns="45700" anchor="t" anchorCtr="0">
            <a:noAutofit/>
          </a:bodyPr>
          <a:lstStyle/>
          <a:p>
            <a:pPr algn="l">
              <a:buClr>
                <a:schemeClr val="dk1"/>
              </a:buClr>
              <a:buSzPts val="2000"/>
            </a:pPr>
            <a:r>
              <a:rPr lang="en-US" sz="2000" dirty="0">
                <a:cs typeface="Calibri" panose="020F0502020204030204"/>
              </a:rPr>
              <a:t>The knowledge </a:t>
            </a:r>
            <a:r>
              <a:rPr lang="en-US" sz="2000" dirty="0" err="1">
                <a:cs typeface="Calibri" panose="020F0502020204030204"/>
              </a:rPr>
              <a:t>organiser</a:t>
            </a:r>
            <a:r>
              <a:rPr lang="en-US" sz="2000" dirty="0">
                <a:cs typeface="Calibri" panose="020F0502020204030204"/>
              </a:rPr>
              <a:t> outlines the minimum </a:t>
            </a:r>
            <a:r>
              <a:rPr lang="en-US" sz="2000" b="1" dirty="0">
                <a:cs typeface="Calibri" panose="020F0502020204030204"/>
              </a:rPr>
              <a:t>substantive knowledge </a:t>
            </a:r>
            <a:r>
              <a:rPr lang="en-US" sz="2000" dirty="0">
                <a:cs typeface="Calibri" panose="020F0502020204030204"/>
              </a:rPr>
              <a:t>expectations, this is the subject knowledge and explicit vocabulary used for finding out about the world around us.</a:t>
            </a:r>
            <a:endParaRPr lang="en-US" dirty="0"/>
          </a:p>
          <a:p>
            <a:pPr algn="l">
              <a:lnSpc>
                <a:spcPct val="100000"/>
              </a:lnSpc>
              <a:spcBef>
                <a:spcPts val="400"/>
              </a:spcBef>
              <a:buSzPts val="2000"/>
            </a:pPr>
            <a:endParaRPr lang="en-US" sz="2000" dirty="0">
              <a:cs typeface="Calibri" panose="020F0502020204030204"/>
            </a:endParaRPr>
          </a:p>
        </p:txBody>
      </p:sp>
      <p:sp>
        <p:nvSpPr>
          <p:cNvPr id="6" name="Google Shape;86;p1">
            <a:extLst>
              <a:ext uri="{FF2B5EF4-FFF2-40B4-BE49-F238E27FC236}">
                <a16:creationId xmlns:a16="http://schemas.microsoft.com/office/drawing/2014/main" xmlns="" id="{58602E39-170F-4CA8-B270-80098F1CA1B6}"/>
              </a:ext>
            </a:extLst>
          </p:cNvPr>
          <p:cNvSpPr/>
          <p:nvPr/>
        </p:nvSpPr>
        <p:spPr>
          <a:xfrm>
            <a:off x="110353" y="143691"/>
            <a:ext cx="141364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7" name="Picture 6"/>
          <p:cNvPicPr>
            <a:picLocks noChangeAspect="1"/>
          </p:cNvPicPr>
          <p:nvPr/>
        </p:nvPicPr>
        <p:blipFill>
          <a:blip r:embed="rId2"/>
          <a:stretch>
            <a:fillRect/>
          </a:stretch>
        </p:blipFill>
        <p:spPr>
          <a:xfrm>
            <a:off x="119062" y="246986"/>
            <a:ext cx="1285875" cy="638175"/>
          </a:xfrm>
          <a:prstGeom prst="rect">
            <a:avLst/>
          </a:prstGeom>
        </p:spPr>
      </p:pic>
      <p:sp>
        <p:nvSpPr>
          <p:cNvPr id="8" name="Google Shape;88;p1">
            <a:extLst>
              <a:ext uri="{FF2B5EF4-FFF2-40B4-BE49-F238E27FC236}">
                <a16:creationId xmlns:a16="http://schemas.microsoft.com/office/drawing/2014/main" xmlns="" id="{B18823BC-265A-9783-5955-7F9563931954}"/>
              </a:ext>
            </a:extLst>
          </p:cNvPr>
          <p:cNvSpPr txBox="1"/>
          <p:nvPr/>
        </p:nvSpPr>
        <p:spPr>
          <a:xfrm rot="16200000">
            <a:off x="-810487" y="3679282"/>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3" name="Picture 8" descr="Diagram&#10;&#10;Description automatically generated">
            <a:extLst>
              <a:ext uri="{FF2B5EF4-FFF2-40B4-BE49-F238E27FC236}">
                <a16:creationId xmlns:a16="http://schemas.microsoft.com/office/drawing/2014/main" xmlns="" id="{869A06F4-8E83-212C-8956-31F09E6FD75C}"/>
              </a:ext>
            </a:extLst>
          </p:cNvPr>
          <p:cNvPicPr>
            <a:picLocks noChangeAspect="1"/>
          </p:cNvPicPr>
          <p:nvPr/>
        </p:nvPicPr>
        <p:blipFill>
          <a:blip r:embed="rId3"/>
          <a:stretch>
            <a:fillRect/>
          </a:stretch>
        </p:blipFill>
        <p:spPr>
          <a:xfrm>
            <a:off x="8826795" y="2235100"/>
            <a:ext cx="2867246" cy="4159893"/>
          </a:xfrm>
          <a:prstGeom prst="rect">
            <a:avLst/>
          </a:prstGeom>
        </p:spPr>
      </p:pic>
      <p:sp>
        <p:nvSpPr>
          <p:cNvPr id="10" name="TextBox 9">
            <a:extLst>
              <a:ext uri="{FF2B5EF4-FFF2-40B4-BE49-F238E27FC236}">
                <a16:creationId xmlns:a16="http://schemas.microsoft.com/office/drawing/2014/main" xmlns="" id="{3E147048-13F9-2F05-8FAD-DA5D1571D620}"/>
              </a:ext>
            </a:extLst>
          </p:cNvPr>
          <p:cNvSpPr txBox="1"/>
          <p:nvPr/>
        </p:nvSpPr>
        <p:spPr>
          <a:xfrm>
            <a:off x="6911068" y="2203438"/>
            <a:ext cx="1215690" cy="830997"/>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Year 2 Knowledge </a:t>
            </a:r>
            <a:r>
              <a:rPr lang="en-US" sz="1600" dirty="0" err="1"/>
              <a:t>Organiser</a:t>
            </a:r>
            <a:endParaRPr lang="en-US" sz="1600">
              <a:cs typeface="Calibri"/>
            </a:endParaRPr>
          </a:p>
        </p:txBody>
      </p:sp>
      <p:pic>
        <p:nvPicPr>
          <p:cNvPr id="11" name="Picture 11" descr="Diagram&#10;&#10;Description automatically generated">
            <a:extLst>
              <a:ext uri="{FF2B5EF4-FFF2-40B4-BE49-F238E27FC236}">
                <a16:creationId xmlns:a16="http://schemas.microsoft.com/office/drawing/2014/main" xmlns="" id="{B4B31A3E-CE63-3FA1-D2BF-F0CF2D5B3F0B}"/>
              </a:ext>
            </a:extLst>
          </p:cNvPr>
          <p:cNvPicPr>
            <a:picLocks noChangeAspect="1"/>
          </p:cNvPicPr>
          <p:nvPr/>
        </p:nvPicPr>
        <p:blipFill>
          <a:blip r:embed="rId4"/>
          <a:stretch>
            <a:fillRect/>
          </a:stretch>
        </p:blipFill>
        <p:spPr>
          <a:xfrm>
            <a:off x="2190307" y="2432432"/>
            <a:ext cx="2867246" cy="4128507"/>
          </a:xfrm>
          <a:prstGeom prst="rect">
            <a:avLst/>
          </a:prstGeom>
        </p:spPr>
      </p:pic>
      <p:cxnSp>
        <p:nvCxnSpPr>
          <p:cNvPr id="12" name="Straight Arrow Connector 11">
            <a:extLst>
              <a:ext uri="{FF2B5EF4-FFF2-40B4-BE49-F238E27FC236}">
                <a16:creationId xmlns:a16="http://schemas.microsoft.com/office/drawing/2014/main" xmlns="" id="{05188617-94FE-B794-2C8F-15BB026A2B0E}"/>
              </a:ext>
            </a:extLst>
          </p:cNvPr>
          <p:cNvCxnSpPr/>
          <p:nvPr/>
        </p:nvCxnSpPr>
        <p:spPr>
          <a:xfrm>
            <a:off x="7889358" y="3078125"/>
            <a:ext cx="719470" cy="86123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xmlns="" id="{1B11801D-733F-F899-4A22-838588784634}"/>
              </a:ext>
            </a:extLst>
          </p:cNvPr>
          <p:cNvSpPr txBox="1"/>
          <p:nvPr/>
        </p:nvSpPr>
        <p:spPr>
          <a:xfrm>
            <a:off x="5271881" y="3257833"/>
            <a:ext cx="1233411" cy="830997"/>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Year 1 </a:t>
            </a:r>
            <a:endParaRPr lang="en-US" sz="1600" dirty="0">
              <a:cs typeface="Calibri"/>
            </a:endParaRPr>
          </a:p>
          <a:p>
            <a:r>
              <a:rPr lang="en-US" sz="1600" dirty="0"/>
              <a:t>Knowledge </a:t>
            </a:r>
            <a:r>
              <a:rPr lang="en-US" sz="1600" dirty="0" err="1"/>
              <a:t>Organiser</a:t>
            </a:r>
            <a:endParaRPr lang="en-US" sz="1600">
              <a:cs typeface="Calibri"/>
            </a:endParaRPr>
          </a:p>
        </p:txBody>
      </p:sp>
      <p:cxnSp>
        <p:nvCxnSpPr>
          <p:cNvPr id="14" name="Straight Arrow Connector 13">
            <a:extLst>
              <a:ext uri="{FF2B5EF4-FFF2-40B4-BE49-F238E27FC236}">
                <a16:creationId xmlns:a16="http://schemas.microsoft.com/office/drawing/2014/main" xmlns="" id="{C616C34A-0683-2E74-9BC2-1074784A93AC}"/>
              </a:ext>
            </a:extLst>
          </p:cNvPr>
          <p:cNvCxnSpPr>
            <a:cxnSpLocks/>
          </p:cNvCxnSpPr>
          <p:nvPr/>
        </p:nvCxnSpPr>
        <p:spPr>
          <a:xfrm flipH="1">
            <a:off x="5179827" y="4221124"/>
            <a:ext cx="547576" cy="54226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9326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51482" y="0"/>
            <a:ext cx="9144000" cy="879475"/>
          </a:xfrm>
        </p:spPr>
        <p:txBody>
          <a:bodyPr>
            <a:normAutofit/>
          </a:bodyPr>
          <a:lstStyle/>
          <a:p>
            <a:r>
              <a:rPr lang="en-US" sz="4400" b="1" dirty="0">
                <a:latin typeface="Calibri"/>
                <a:cs typeface="Calibri"/>
              </a:rPr>
              <a:t>Disciplinary Knowledge</a:t>
            </a:r>
            <a:endParaRPr lang="en-GB" sz="4400" dirty="0"/>
          </a:p>
        </p:txBody>
      </p:sp>
      <p:sp>
        <p:nvSpPr>
          <p:cNvPr id="4" name="Google Shape;86;p1">
            <a:extLst>
              <a:ext uri="{FF2B5EF4-FFF2-40B4-BE49-F238E27FC236}">
                <a16:creationId xmlns:a16="http://schemas.microsoft.com/office/drawing/2014/main" xmlns=""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5" name="Picture 4"/>
          <p:cNvPicPr>
            <a:picLocks noChangeAspect="1"/>
          </p:cNvPicPr>
          <p:nvPr/>
        </p:nvPicPr>
        <p:blipFill>
          <a:blip r:embed="rId2"/>
          <a:stretch>
            <a:fillRect/>
          </a:stretch>
        </p:blipFill>
        <p:spPr>
          <a:xfrm>
            <a:off x="399125" y="325363"/>
            <a:ext cx="1285875" cy="638175"/>
          </a:xfrm>
          <a:prstGeom prst="rect">
            <a:avLst/>
          </a:prstGeom>
        </p:spPr>
      </p:pic>
      <p:sp>
        <p:nvSpPr>
          <p:cNvPr id="6" name="Google Shape;88;p1">
            <a:extLst>
              <a:ext uri="{FF2B5EF4-FFF2-40B4-BE49-F238E27FC236}">
                <a16:creationId xmlns:a16="http://schemas.microsoft.com/office/drawing/2014/main" xmlns="" id="{B18823BC-265A-9783-5955-7F9563931954}"/>
              </a:ext>
            </a:extLst>
          </p:cNvPr>
          <p:cNvSpPr txBox="1"/>
          <p:nvPr/>
        </p:nvSpPr>
        <p:spPr>
          <a:xfrm rot="162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7" name="Google Shape;112;p3"/>
          <p:cNvSpPr txBox="1">
            <a:spLocks noGrp="1"/>
          </p:cNvSpPr>
          <p:nvPr>
            <p:ph type="subTitle" idx="1"/>
          </p:nvPr>
        </p:nvSpPr>
        <p:spPr>
          <a:xfrm>
            <a:off x="2551482" y="879475"/>
            <a:ext cx="9144000" cy="5350742"/>
          </a:xfrm>
          <a:prstGeom prst="rect">
            <a:avLst/>
          </a:prstGeom>
          <a:noFill/>
          <a:ln>
            <a:noFill/>
          </a:ln>
        </p:spPr>
        <p:txBody>
          <a:bodyPr spcFirstLastPara="1" wrap="square" lIns="91425" tIns="45700" rIns="91425" bIns="45700" anchor="t" anchorCtr="0">
            <a:noAutofit/>
          </a:bodyPr>
          <a:lstStyle/>
          <a:p>
            <a:pPr algn="l"/>
            <a:r>
              <a:rPr lang="en-US" sz="2000" dirty="0">
                <a:ea typeface="+mn-lt"/>
                <a:cs typeface="+mn-lt"/>
              </a:rPr>
              <a:t>T</a:t>
            </a:r>
            <a:r>
              <a:rPr lang="en-US" sz="1800" dirty="0">
                <a:ea typeface="+mn-lt"/>
                <a:cs typeface="+mn-lt"/>
              </a:rPr>
              <a:t>o help children make sense of the substantive knowledge, teachers use disciplinary knowledge tasks. Children are taught to think as a scientist and work scientifically, children are challenged to think hard about the content, creating a coherent long-term memory.</a:t>
            </a:r>
            <a:endParaRPr lang="en-US" sz="1800" dirty="0">
              <a:cs typeface="Calibri"/>
            </a:endParaRPr>
          </a:p>
          <a:p>
            <a:pPr algn="l">
              <a:spcBef>
                <a:spcPts val="400"/>
              </a:spcBef>
            </a:pPr>
            <a:r>
              <a:rPr lang="en-US" sz="1800" dirty="0">
                <a:solidFill>
                  <a:srgbClr val="000000"/>
                </a:solidFill>
                <a:ea typeface="+mn-lt"/>
                <a:cs typeface="+mn-lt"/>
              </a:rPr>
              <a:t>Each knowledge note has a learning question that gives children the opportunity to attempt and apply their understanding of the substantive knowledge (what children know) in a disciplinary way (what children do). These culminate towards a more expert understanding of the big idea. </a:t>
            </a:r>
            <a:endParaRPr lang="en-US">
              <a:cs typeface="Calibri"/>
            </a:endParaRPr>
          </a:p>
          <a:p>
            <a:pPr algn="l"/>
            <a:endParaRPr lang="en-US" sz="1800" dirty="0">
              <a:solidFill>
                <a:srgbClr val="000000"/>
              </a:solidFill>
              <a:cs typeface="Calibri"/>
            </a:endParaRPr>
          </a:p>
          <a:p>
            <a:pPr algn="l"/>
            <a:r>
              <a:rPr lang="en-US" sz="1800" b="1" dirty="0">
                <a:ea typeface="+mn-lt"/>
                <a:cs typeface="+mn-lt"/>
              </a:rPr>
              <a:t>Working Scientifically</a:t>
            </a:r>
            <a:endParaRPr lang="en-US" dirty="0">
              <a:ea typeface="+mn-lt"/>
              <a:cs typeface="+mn-lt"/>
            </a:endParaRPr>
          </a:p>
          <a:p>
            <a:pPr algn="l"/>
            <a:r>
              <a:rPr lang="en-US" sz="1800" dirty="0">
                <a:ea typeface="+mn-lt"/>
                <a:cs typeface="+mn-lt"/>
              </a:rPr>
              <a:t>At Springfield Infants children will gradually build on their scientific skills throughout the Key Stages based on National Curriculum expectations.</a:t>
            </a:r>
            <a:endParaRPr lang="en-US" dirty="0">
              <a:ea typeface="+mn-lt"/>
              <a:cs typeface="+mn-lt"/>
            </a:endParaRPr>
          </a:p>
          <a:p>
            <a:pPr algn="l"/>
            <a:r>
              <a:rPr lang="en-US" sz="1800" dirty="0">
                <a:ea typeface="+mn-lt"/>
                <a:cs typeface="+mn-lt"/>
              </a:rPr>
              <a:t> </a:t>
            </a:r>
            <a:r>
              <a:rPr lang="en-US" sz="1800" b="1" u="sng" dirty="0">
                <a:ea typeface="+mn-lt"/>
                <a:cs typeface="+mn-lt"/>
              </a:rPr>
              <a:t>Key Stage 1: </a:t>
            </a:r>
            <a:endParaRPr lang="en-US" dirty="0">
              <a:ea typeface="+mn-lt"/>
              <a:cs typeface="+mn-lt"/>
            </a:endParaRPr>
          </a:p>
          <a:p>
            <a:pPr algn="l"/>
            <a:r>
              <a:rPr lang="en-US" sz="1800" dirty="0">
                <a:ea typeface="+mn-lt"/>
                <a:cs typeface="+mn-lt"/>
              </a:rPr>
              <a:t>• Asking simple questions and </a:t>
            </a:r>
            <a:r>
              <a:rPr lang="en-US" sz="1800" dirty="0" err="1">
                <a:ea typeface="+mn-lt"/>
                <a:cs typeface="+mn-lt"/>
              </a:rPr>
              <a:t>recognising</a:t>
            </a:r>
            <a:r>
              <a:rPr lang="en-US" sz="1800" dirty="0">
                <a:ea typeface="+mn-lt"/>
                <a:cs typeface="+mn-lt"/>
              </a:rPr>
              <a:t> that they can be answered in different ways. </a:t>
            </a:r>
            <a:endParaRPr lang="en-US" dirty="0">
              <a:ea typeface="+mn-lt"/>
              <a:cs typeface="+mn-lt"/>
            </a:endParaRPr>
          </a:p>
          <a:p>
            <a:pPr algn="l"/>
            <a:r>
              <a:rPr lang="en-US" sz="1800" dirty="0">
                <a:ea typeface="+mn-lt"/>
                <a:cs typeface="+mn-lt"/>
              </a:rPr>
              <a:t>• Observing closely, using simple equipment.</a:t>
            </a:r>
            <a:endParaRPr lang="en-US" dirty="0">
              <a:ea typeface="+mn-lt"/>
              <a:cs typeface="+mn-lt"/>
            </a:endParaRPr>
          </a:p>
          <a:p>
            <a:pPr algn="l"/>
            <a:r>
              <a:rPr lang="en-US" sz="1800" dirty="0">
                <a:ea typeface="+mn-lt"/>
                <a:cs typeface="+mn-lt"/>
              </a:rPr>
              <a:t>• Performing simple tests. </a:t>
            </a:r>
            <a:endParaRPr lang="en-US" dirty="0">
              <a:ea typeface="+mn-lt"/>
              <a:cs typeface="+mn-lt"/>
            </a:endParaRPr>
          </a:p>
          <a:p>
            <a:pPr algn="l"/>
            <a:r>
              <a:rPr lang="en-US" sz="1800" dirty="0">
                <a:ea typeface="+mn-lt"/>
                <a:cs typeface="+mn-lt"/>
              </a:rPr>
              <a:t>• Identifying and classifying. </a:t>
            </a:r>
            <a:endParaRPr lang="en-US" dirty="0">
              <a:ea typeface="+mn-lt"/>
              <a:cs typeface="+mn-lt"/>
            </a:endParaRPr>
          </a:p>
          <a:p>
            <a:pPr algn="l"/>
            <a:r>
              <a:rPr lang="en-US" sz="1800" dirty="0">
                <a:ea typeface="+mn-lt"/>
                <a:cs typeface="+mn-lt"/>
              </a:rPr>
              <a:t>• Using their observations and ideas to suggest answers to questions. </a:t>
            </a:r>
            <a:endParaRPr lang="en-US" dirty="0">
              <a:ea typeface="+mn-lt"/>
              <a:cs typeface="+mn-lt"/>
            </a:endParaRPr>
          </a:p>
          <a:p>
            <a:pPr algn="l"/>
            <a:r>
              <a:rPr lang="en-US" sz="1800" dirty="0">
                <a:ea typeface="+mn-lt"/>
                <a:cs typeface="+mn-lt"/>
              </a:rPr>
              <a:t>• Gathering and recording data to help in answering questions. </a:t>
            </a:r>
            <a:endParaRPr lang="en-US" dirty="0">
              <a:ea typeface="+mn-lt"/>
              <a:cs typeface="+mn-lt"/>
            </a:endParaRPr>
          </a:p>
          <a:p>
            <a:pPr algn="l"/>
            <a:endParaRPr lang="en-US" sz="1800" dirty="0">
              <a:solidFill>
                <a:srgbClr val="000000"/>
              </a:solidFill>
              <a:cs typeface="Calibri"/>
            </a:endParaRPr>
          </a:p>
          <a:p>
            <a:pPr algn="l"/>
            <a:endParaRPr lang="en-US" sz="1800" dirty="0">
              <a:solidFill>
                <a:srgbClr val="000000"/>
              </a:solidFill>
              <a:cs typeface="Calibri"/>
            </a:endParaRPr>
          </a:p>
          <a:p>
            <a:pPr algn="l">
              <a:spcBef>
                <a:spcPts val="400"/>
              </a:spcBef>
            </a:pPr>
            <a:endParaRPr lang="en-US" sz="2000" dirty="0">
              <a:solidFill>
                <a:srgbClr val="000000"/>
              </a:solidFill>
              <a:cs typeface="Calibri"/>
            </a:endParaRPr>
          </a:p>
          <a:p>
            <a:pPr marL="342900" algn="l">
              <a:spcBef>
                <a:spcPts val="400"/>
              </a:spcBef>
            </a:pPr>
            <a:endParaRPr lang="en-US" sz="2000" dirty="0">
              <a:solidFill>
                <a:srgbClr val="000000"/>
              </a:solidFill>
              <a:cs typeface="Calibri"/>
            </a:endParaRPr>
          </a:p>
        </p:txBody>
      </p:sp>
    </p:spTree>
    <p:extLst>
      <p:ext uri="{BB962C8B-B14F-4D97-AF65-F5344CB8AC3E}">
        <p14:creationId xmlns:p14="http://schemas.microsoft.com/office/powerpoint/2010/main" val="41870311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51482" y="0"/>
            <a:ext cx="9144000" cy="879475"/>
          </a:xfrm>
        </p:spPr>
        <p:txBody>
          <a:bodyPr>
            <a:normAutofit/>
          </a:bodyPr>
          <a:lstStyle/>
          <a:p>
            <a:r>
              <a:rPr lang="en-US" sz="4400" b="1" dirty="0">
                <a:latin typeface="Calibri"/>
                <a:cs typeface="Calibri"/>
              </a:rPr>
              <a:t>Development of Scientific Skills</a:t>
            </a:r>
            <a:endParaRPr lang="en-GB" sz="4400" dirty="0"/>
          </a:p>
        </p:txBody>
      </p:sp>
      <p:sp>
        <p:nvSpPr>
          <p:cNvPr id="4" name="Google Shape;86;p1">
            <a:extLst>
              <a:ext uri="{FF2B5EF4-FFF2-40B4-BE49-F238E27FC236}">
                <a16:creationId xmlns:a16="http://schemas.microsoft.com/office/drawing/2014/main" xmlns=""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5" name="Picture 4"/>
          <p:cNvPicPr>
            <a:picLocks noChangeAspect="1"/>
          </p:cNvPicPr>
          <p:nvPr/>
        </p:nvPicPr>
        <p:blipFill>
          <a:blip r:embed="rId2"/>
          <a:stretch>
            <a:fillRect/>
          </a:stretch>
        </p:blipFill>
        <p:spPr>
          <a:xfrm>
            <a:off x="399125" y="325363"/>
            <a:ext cx="1285875" cy="638175"/>
          </a:xfrm>
          <a:prstGeom prst="rect">
            <a:avLst/>
          </a:prstGeom>
        </p:spPr>
      </p:pic>
      <p:sp>
        <p:nvSpPr>
          <p:cNvPr id="6" name="Google Shape;88;p1">
            <a:extLst>
              <a:ext uri="{FF2B5EF4-FFF2-40B4-BE49-F238E27FC236}">
                <a16:creationId xmlns:a16="http://schemas.microsoft.com/office/drawing/2014/main" xmlns="" id="{B18823BC-265A-9783-5955-7F9563931954}"/>
              </a:ext>
            </a:extLst>
          </p:cNvPr>
          <p:cNvSpPr txBox="1"/>
          <p:nvPr/>
        </p:nvSpPr>
        <p:spPr>
          <a:xfrm rot="162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7" name="Google Shape;112;p3"/>
          <p:cNvSpPr txBox="1">
            <a:spLocks noGrp="1"/>
          </p:cNvSpPr>
          <p:nvPr>
            <p:ph type="subTitle" idx="1"/>
          </p:nvPr>
        </p:nvSpPr>
        <p:spPr>
          <a:xfrm>
            <a:off x="2551482" y="879475"/>
            <a:ext cx="9144000" cy="2719686"/>
          </a:xfrm>
          <a:prstGeom prst="rect">
            <a:avLst/>
          </a:prstGeom>
          <a:noFill/>
          <a:ln>
            <a:noFill/>
          </a:ln>
        </p:spPr>
        <p:txBody>
          <a:bodyPr spcFirstLastPara="1" wrap="square" lIns="91425" tIns="45700" rIns="91425" bIns="45700" anchor="t" anchorCtr="0">
            <a:noAutofit/>
          </a:bodyPr>
          <a:lstStyle/>
          <a:p>
            <a:pPr algn="l"/>
            <a:endParaRPr lang="en-US" sz="2000" dirty="0">
              <a:ea typeface="+mn-lt"/>
              <a:cs typeface="+mn-lt"/>
            </a:endParaRPr>
          </a:p>
          <a:p>
            <a:pPr algn="l"/>
            <a:r>
              <a:rPr lang="en-US" sz="2000" dirty="0">
                <a:ea typeface="+mn-lt"/>
                <a:cs typeface="+mn-lt"/>
              </a:rPr>
              <a:t>As well as ensuring pupils are taught key knowledge, each module is designed to offer pupils the opportunity to undertake scientific enquiries and develop their skills as a Scientist in asking questions, planning and carrying out experiments, collecting and </a:t>
            </a:r>
            <a:r>
              <a:rPr lang="en-US" sz="2000" dirty="0" err="1">
                <a:ea typeface="+mn-lt"/>
                <a:cs typeface="+mn-lt"/>
              </a:rPr>
              <a:t>analysing</a:t>
            </a:r>
            <a:r>
              <a:rPr lang="en-US" sz="2000" dirty="0">
                <a:ea typeface="+mn-lt"/>
                <a:cs typeface="+mn-lt"/>
              </a:rPr>
              <a:t> information and drawing conclusions. At Springfield Infants, the working scientifically objectives are clearly displayed in each of our science learning sequences. It is clear which of the objectives are being taught throughout a specific module which ensures full coverage and allows for skills to be built upon.</a:t>
            </a:r>
            <a:endParaRPr lang="en-US">
              <a:cs typeface="Calibri"/>
            </a:endParaRPr>
          </a:p>
          <a:p>
            <a:pPr algn="l">
              <a:spcBef>
                <a:spcPts val="400"/>
              </a:spcBef>
            </a:pPr>
            <a:endParaRPr lang="en-US" sz="2000" dirty="0">
              <a:solidFill>
                <a:srgbClr val="000000"/>
              </a:solidFill>
              <a:cs typeface="Calibri"/>
            </a:endParaRPr>
          </a:p>
          <a:p>
            <a:pPr marL="342900" algn="l">
              <a:spcBef>
                <a:spcPts val="400"/>
              </a:spcBef>
            </a:pPr>
            <a:endParaRPr lang="en-US" sz="2000" dirty="0">
              <a:solidFill>
                <a:srgbClr val="000000"/>
              </a:solidFill>
              <a:cs typeface="Calibri"/>
            </a:endParaRPr>
          </a:p>
        </p:txBody>
      </p:sp>
      <p:pic>
        <p:nvPicPr>
          <p:cNvPr id="3" name="Picture 7" descr="A picture containing diagram&#10;&#10;Description automatically generated">
            <a:extLst>
              <a:ext uri="{FF2B5EF4-FFF2-40B4-BE49-F238E27FC236}">
                <a16:creationId xmlns:a16="http://schemas.microsoft.com/office/drawing/2014/main" xmlns="" id="{ADF55075-9DF3-F34B-19C3-8C408B0E5408}"/>
              </a:ext>
            </a:extLst>
          </p:cNvPr>
          <p:cNvPicPr>
            <a:picLocks noChangeAspect="1"/>
          </p:cNvPicPr>
          <p:nvPr/>
        </p:nvPicPr>
        <p:blipFill>
          <a:blip r:embed="rId3"/>
          <a:stretch>
            <a:fillRect/>
          </a:stretch>
        </p:blipFill>
        <p:spPr>
          <a:xfrm>
            <a:off x="3473570" y="3695318"/>
            <a:ext cx="7027652" cy="2385968"/>
          </a:xfrm>
          <a:prstGeom prst="rect">
            <a:avLst/>
          </a:prstGeom>
        </p:spPr>
      </p:pic>
    </p:spTree>
    <p:extLst>
      <p:ext uri="{BB962C8B-B14F-4D97-AF65-F5344CB8AC3E}">
        <p14:creationId xmlns:p14="http://schemas.microsoft.com/office/powerpoint/2010/main" val="3958413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xmlns="" id="{5DC349D4-E82D-4F3F-B574-7E1BFA622E2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xmlns=""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endParaRPr lang="en-US" sz="6000" b="1" dirty="0">
              <a:solidFill>
                <a:schemeClr val="lt1"/>
              </a:solidFill>
              <a:latin typeface="Calibri"/>
              <a:ea typeface="Calibri"/>
              <a:cs typeface="Calibri"/>
            </a:endParaRPr>
          </a:p>
        </p:txBody>
      </p:sp>
      <p:sp>
        <p:nvSpPr>
          <p:cNvPr id="3" name="TextBox 2">
            <a:extLst>
              <a:ext uri="{FF2B5EF4-FFF2-40B4-BE49-F238E27FC236}">
                <a16:creationId xmlns:a16="http://schemas.microsoft.com/office/drawing/2014/main" xmlns=""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11"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rgbClr val="FF0000"/>
                </a:solidFill>
                <a:latin typeface="Calibri"/>
                <a:ea typeface="Calibri"/>
                <a:cs typeface="Calibri"/>
                <a:sym typeface="Calibri"/>
              </a:rPr>
              <a:t>Science</a:t>
            </a:r>
          </a:p>
          <a:p>
            <a:pPr algn="ctr">
              <a:lnSpc>
                <a:spcPct val="90000"/>
              </a:lnSpc>
            </a:pPr>
            <a:r>
              <a:rPr lang="en-US" sz="12000" b="1" dirty="0">
                <a:latin typeface="Calibri"/>
                <a:ea typeface="Calibri"/>
                <a:cs typeface="Calibri"/>
              </a:rPr>
              <a:t/>
            </a:r>
            <a:br>
              <a:rPr lang="en-US" sz="12000" b="1" dirty="0">
                <a:latin typeface="Calibri"/>
                <a:ea typeface="Calibri"/>
                <a:cs typeface="Calibri"/>
              </a:rPr>
            </a:br>
            <a:r>
              <a:rPr lang="en-US" sz="6600" b="1" dirty="0">
                <a:solidFill>
                  <a:schemeClr val="dk1"/>
                </a:solidFill>
                <a:latin typeface="Calibri"/>
                <a:ea typeface="Calibri"/>
                <a:cs typeface="Calibri"/>
                <a:sym typeface="Calibri"/>
              </a:rPr>
              <a:t>Impact</a:t>
            </a:r>
            <a:endParaRPr lang="en-US" sz="6600" b="1" dirty="0">
              <a:solidFill>
                <a:schemeClr val="dk1"/>
              </a:solidFill>
              <a:latin typeface="Calibri"/>
              <a:ea typeface="Calibri"/>
              <a:cs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1993045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xmlns=""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xmlns=""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endParaRPr lang="en-US" sz="6000" b="1" dirty="0">
              <a:solidFill>
                <a:schemeClr val="lt1"/>
              </a:solidFill>
              <a:latin typeface="Calibri"/>
              <a:ea typeface="Calibri"/>
              <a:cs typeface="Calibri"/>
            </a:endParaRPr>
          </a:p>
        </p:txBody>
      </p:sp>
      <p:sp>
        <p:nvSpPr>
          <p:cNvPr id="3" name="TextBox 2">
            <a:extLst>
              <a:ext uri="{FF2B5EF4-FFF2-40B4-BE49-F238E27FC236}">
                <a16:creationId xmlns:a16="http://schemas.microsoft.com/office/drawing/2014/main" xmlns=""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2" name="TextBox 1">
            <a:extLst>
              <a:ext uri="{FF2B5EF4-FFF2-40B4-BE49-F238E27FC236}">
                <a16:creationId xmlns:a16="http://schemas.microsoft.com/office/drawing/2014/main" xmlns="" id="{3AF77BEC-2549-4D57-8FF1-A5C384CFFC8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dirty="0">
              <a:cs typeface="Calibri"/>
            </a:endParaRPr>
          </a:p>
        </p:txBody>
      </p:sp>
      <p:sp>
        <p:nvSpPr>
          <p:cNvPr id="4" name="TextBox 3">
            <a:extLst>
              <a:ext uri="{FF2B5EF4-FFF2-40B4-BE49-F238E27FC236}">
                <a16:creationId xmlns:a16="http://schemas.microsoft.com/office/drawing/2014/main" xmlns="" id="{38A844F4-F871-493E-B2DB-E55D089AC80A}"/>
              </a:ext>
            </a:extLst>
          </p:cNvPr>
          <p:cNvSpPr txBox="1"/>
          <p:nvPr/>
        </p:nvSpPr>
        <p:spPr>
          <a:xfrm>
            <a:off x="2700643" y="361916"/>
            <a:ext cx="9097992" cy="54476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Assessment</a:t>
            </a:r>
          </a:p>
          <a:p>
            <a:r>
              <a:rPr lang="en-US" sz="2400" dirty="0">
                <a:cs typeface="Calibri"/>
              </a:rPr>
              <a:t>At the end of each block, teachers assess children’s knowledge and understanding against specific criteria. Knowledge is revisited at the beginning of subsequent lessons through a spaced practice approach to support retention. </a:t>
            </a:r>
          </a:p>
          <a:p>
            <a:endParaRPr lang="en-US" sz="2800" b="1" dirty="0">
              <a:cs typeface="Calibri"/>
            </a:endParaRPr>
          </a:p>
          <a:p>
            <a:r>
              <a:rPr lang="en-US" sz="2800" b="1" dirty="0">
                <a:cs typeface="Calibri"/>
              </a:rPr>
              <a:t>Pupil book study</a:t>
            </a:r>
          </a:p>
          <a:p>
            <a:r>
              <a:rPr lang="en-US" sz="2400" dirty="0">
                <a:cs typeface="Calibri"/>
              </a:rPr>
              <a:t>Subject leaders undertake pupil book studies to monitor the effectiveness of teaching and learning. This includes learning impact discussions with small groups of children using questioning to check and ensure vocabulary and knowledge has been learnt and understood. Subject leaders complete a report to inform teaching staff on areas of strength and those requiring improvement. This feedback informs future planning. </a:t>
            </a: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6588328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e1494969-7668-4851-b818-1408f8ffed6b" xsi:nil="true"/>
    <lcf76f155ced4ddcb4097134ff3c332f xmlns="09fafca4-5d65-4675-8dad-8451999cb132">
      <Terms xmlns="http://schemas.microsoft.com/office/infopath/2007/PartnerControls"/>
    </lcf76f155ced4ddcb4097134ff3c332f>
    <s6e2 xmlns="09fafca4-5d65-4675-8dad-8451999cb13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80762BD2C4280469CFE5665FF4F9756" ma:contentTypeVersion="21" ma:contentTypeDescription="Create a new document." ma:contentTypeScope="" ma:versionID="50efc6784d4ecbf9fd4407764860f5f6">
  <xsd:schema xmlns:xsd="http://www.w3.org/2001/XMLSchema" xmlns:xs="http://www.w3.org/2001/XMLSchema" xmlns:p="http://schemas.microsoft.com/office/2006/metadata/properties" xmlns:ns2="09fafca4-5d65-4675-8dad-8451999cb132" xmlns:ns3="e1494969-7668-4851-b818-1408f8ffed6b" targetNamespace="http://schemas.microsoft.com/office/2006/metadata/properties" ma:root="true" ma:fieldsID="ac957ec94cfe7eb3f62754d88425dbeb" ns2:_="" ns3:_="">
    <xsd:import namespace="09fafca4-5d65-4675-8dad-8451999cb132"/>
    <xsd:import namespace="e1494969-7668-4851-b818-1408f8ffed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s6e2" minOccurs="0"/>
                <xsd:element ref="ns2:MediaLengthInSeconds" minOccurs="0"/>
                <xsd:element ref="ns3:TaxCatchAll"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fafca4-5d65-4675-8dad-8451999cb1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s6e2" ma:index="20" nillable="true" ma:displayName="Text" ma:internalName="s6e2">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2d8efc91-ae7b-468c-84ff-eff0d6a7e81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e1494969-7668-4851-b818-1408f8ffed6b"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9b4ba345-55c1-4d0c-9a46-9f8de95f27d8}" ma:internalName="TaxCatchAll" ma:showField="CatchAllData" ma:web="e1494969-7668-4851-b818-1408f8ffed6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87FAD3D-C0CA-4925-AB2D-27A90746EDF7}">
  <ds:schemaRefs>
    <ds:schemaRef ds:uri="http://schemas.microsoft.com/sharepoint/v3/contenttype/forms"/>
  </ds:schemaRefs>
</ds:datastoreItem>
</file>

<file path=customXml/itemProps2.xml><?xml version="1.0" encoding="utf-8"?>
<ds:datastoreItem xmlns:ds="http://schemas.openxmlformats.org/officeDocument/2006/customXml" ds:itemID="{0A57A23C-C3AB-4899-8325-EB9460CB139D}">
  <ds:schemaRefs>
    <ds:schemaRef ds:uri="http://purl.org/dc/elements/1.1/"/>
    <ds:schemaRef ds:uri="http://schemas.microsoft.com/office/2006/metadata/properties"/>
    <ds:schemaRef ds:uri="http://schemas.openxmlformats.org/package/2006/metadata/core-properties"/>
    <ds:schemaRef ds:uri="e1494969-7668-4851-b818-1408f8ffed6b"/>
    <ds:schemaRef ds:uri="http://schemas.microsoft.com/office/infopath/2007/PartnerControls"/>
    <ds:schemaRef ds:uri="http://purl.org/dc/terms/"/>
    <ds:schemaRef ds:uri="http://schemas.microsoft.com/office/2006/documentManagement/types"/>
    <ds:schemaRef ds:uri="09fafca4-5d65-4675-8dad-8451999cb132"/>
    <ds:schemaRef ds:uri="http://www.w3.org/XML/1998/namespace"/>
    <ds:schemaRef ds:uri="http://purl.org/dc/dcmitype/"/>
  </ds:schemaRefs>
</ds:datastoreItem>
</file>

<file path=customXml/itemProps3.xml><?xml version="1.0" encoding="utf-8"?>
<ds:datastoreItem xmlns:ds="http://schemas.openxmlformats.org/officeDocument/2006/customXml" ds:itemID="{5C8CA812-F444-4F81-9BC9-5424734106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fafca4-5d65-4675-8dad-8451999cb132"/>
    <ds:schemaRef ds:uri="e1494969-7668-4851-b818-1408f8ffed6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3583</TotalTime>
  <Words>1374</Words>
  <Application>Microsoft Office PowerPoint</Application>
  <PresentationFormat>Widescreen</PresentationFormat>
  <Paragraphs>246</Paragraphs>
  <Slides>19</Slides>
  <Notes>15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Sassoon Penpals Joined</vt:lpstr>
      <vt:lpstr>Symbol</vt:lpstr>
      <vt:lpstr>Times New Roman</vt:lpstr>
      <vt:lpstr>Office Theme</vt:lpstr>
      <vt:lpstr>  </vt:lpstr>
      <vt:lpstr>Science</vt:lpstr>
      <vt:lpstr>Science</vt:lpstr>
      <vt:lpstr>Science</vt:lpstr>
      <vt:lpstr>PowerPoint Presentation</vt:lpstr>
      <vt:lpstr>PowerPoint Presentation</vt:lpstr>
      <vt:lpstr>Year 1 &amp; 2 Overview</vt:lpstr>
      <vt:lpstr>Year 1 &amp; 2 Progression Map</vt:lpstr>
      <vt:lpstr>PowerPoint Presentation</vt:lpstr>
      <vt:lpstr>PowerPoint Presentation</vt:lpstr>
      <vt:lpstr>PowerPoint Presentation</vt:lpstr>
      <vt:lpstr>PowerPoint Presentation</vt:lpstr>
      <vt:lpstr>PowerPoint Presentation</vt:lpstr>
      <vt:lpstr>PowerPoint Presentation</vt:lpstr>
      <vt:lpstr>Substantive Knowledge</vt:lpstr>
      <vt:lpstr>Disciplinary Knowledge</vt:lpstr>
      <vt:lpstr>Development of Scientific Skills</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Intent</dc:title>
  <dc:creator>Fran Hart</dc:creator>
  <cp:lastModifiedBy>Katie Beckinsale</cp:lastModifiedBy>
  <cp:revision>892</cp:revision>
  <cp:lastPrinted>2022-09-28T10:05:14Z</cp:lastPrinted>
  <dcterms:created xsi:type="dcterms:W3CDTF">2021-01-26T21:26:53Z</dcterms:created>
  <dcterms:modified xsi:type="dcterms:W3CDTF">2023-02-21T11:56:20Z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0x010100580762BD2C4280469CFE5665FF4F9756</vt:lpwstr>
  </property>
  <property fmtid="{D5CDD505-2E9C-101B-9397-08002B2CF9AE}" pid="3" name="MediaServiceImageTags">
    <vt:lpwstr/>
  </property>
</Properties>
</file>