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84" r:id="rId4"/>
  </p:sldMasterIdLst>
  <p:notesMasterIdLst>
    <p:notesMasterId r:id="rId31"/>
  </p:notesMasterIdLst>
  <p:handoutMasterIdLst>
    <p:handoutMasterId r:id="rId32"/>
  </p:handoutMasterIdLst>
  <p:sldIdLst>
    <p:sldId id="256" r:id="rId5"/>
    <p:sldId id="365" r:id="rId6"/>
    <p:sldId id="359" r:id="rId7"/>
    <p:sldId id="257" r:id="rId8"/>
    <p:sldId id="258" r:id="rId9"/>
    <p:sldId id="354" r:id="rId10"/>
    <p:sldId id="324" r:id="rId11"/>
    <p:sldId id="353" r:id="rId12"/>
    <p:sldId id="355" r:id="rId13"/>
    <p:sldId id="356" r:id="rId14"/>
    <p:sldId id="357" r:id="rId15"/>
    <p:sldId id="270" r:id="rId16"/>
    <p:sldId id="271" r:id="rId17"/>
    <p:sldId id="342" r:id="rId18"/>
    <p:sldId id="343" r:id="rId19"/>
    <p:sldId id="352" r:id="rId20"/>
    <p:sldId id="332" r:id="rId21"/>
    <p:sldId id="333" r:id="rId22"/>
    <p:sldId id="369" r:id="rId23"/>
    <p:sldId id="364" r:id="rId24"/>
    <p:sldId id="370" r:id="rId25"/>
    <p:sldId id="360" r:id="rId26"/>
    <p:sldId id="366" r:id="rId27"/>
    <p:sldId id="361" r:id="rId28"/>
    <p:sldId id="362" r:id="rId29"/>
    <p:sldId id="363" r:id="rId30"/>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58" roundtripDataSignature="AMtx7mgkybcRNci5vzFGHvr2R3gTAhQHC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92F1F"/>
    <a:srgbClr val="DC1506"/>
    <a:srgbClr val="E8160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B0B42A07-84C1-4659-B30F-697C2D0D7F8F}">
  <a:tblStyle styleId="{B0B42A07-84C1-4659-B30F-697C2D0D7F8F}"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167" autoAdjust="0"/>
    <p:restoredTop sz="94696"/>
  </p:normalViewPr>
  <p:slideViewPr>
    <p:cSldViewPr snapToGrid="0">
      <p:cViewPr varScale="1">
        <p:scale>
          <a:sx n="78" d="100"/>
          <a:sy n="78" d="100"/>
        </p:scale>
        <p:origin x="643"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63"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59"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handoutMaster" Target="handoutMasters/handoutMaster1.xml"/><Relationship Id="rId58" Type="http://customschemas.google.com/relationships/presentationmetadata" Target="meta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61"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esha Clarke" userId="3da5aefd-8f93-4254-ac09-ed57009ee510" providerId="ADAL" clId="{27001F7A-879F-4664-9DCB-46AC8F672A2D}"/>
    <pc:docChg chg="custSel modSld">
      <pc:chgData name="Alesha Clarke" userId="3da5aefd-8f93-4254-ac09-ed57009ee510" providerId="ADAL" clId="{27001F7A-879F-4664-9DCB-46AC8F672A2D}" dt="2026-01-19T22:00:21.955" v="39" actId="478"/>
      <pc:docMkLst>
        <pc:docMk/>
      </pc:docMkLst>
      <pc:sldChg chg="delSp mod">
        <pc:chgData name="Alesha Clarke" userId="3da5aefd-8f93-4254-ac09-ed57009ee510" providerId="ADAL" clId="{27001F7A-879F-4664-9DCB-46AC8F672A2D}" dt="2026-01-19T21:56:00.854" v="3" actId="478"/>
        <pc:sldMkLst>
          <pc:docMk/>
          <pc:sldMk cId="0" sldId="271"/>
        </pc:sldMkLst>
        <pc:picChg chg="del">
          <ac:chgData name="Alesha Clarke" userId="3da5aefd-8f93-4254-ac09-ed57009ee510" providerId="ADAL" clId="{27001F7A-879F-4664-9DCB-46AC8F672A2D}" dt="2026-01-19T21:55:58.238" v="1" actId="478"/>
          <ac:picMkLst>
            <pc:docMk/>
            <pc:sldMk cId="0" sldId="271"/>
            <ac:picMk id="3" creationId="{3561D3CB-16F7-BC10-B144-44E196F82E28}"/>
          </ac:picMkLst>
        </pc:picChg>
        <pc:picChg chg="del">
          <ac:chgData name="Alesha Clarke" userId="3da5aefd-8f93-4254-ac09-ed57009ee510" providerId="ADAL" clId="{27001F7A-879F-4664-9DCB-46AC8F672A2D}" dt="2026-01-19T21:55:56.721" v="0" actId="478"/>
          <ac:picMkLst>
            <pc:docMk/>
            <pc:sldMk cId="0" sldId="271"/>
            <ac:picMk id="5" creationId="{DDAE0350-5A00-9578-B61D-543AA66C66FB}"/>
          </ac:picMkLst>
        </pc:picChg>
        <pc:picChg chg="del">
          <ac:chgData name="Alesha Clarke" userId="3da5aefd-8f93-4254-ac09-ed57009ee510" providerId="ADAL" clId="{27001F7A-879F-4664-9DCB-46AC8F672A2D}" dt="2026-01-19T21:56:00.854" v="3" actId="478"/>
          <ac:picMkLst>
            <pc:docMk/>
            <pc:sldMk cId="0" sldId="271"/>
            <ac:picMk id="10" creationId="{100BE219-9CDC-376C-7BD2-BAB66E29AF1E}"/>
          </ac:picMkLst>
        </pc:picChg>
        <pc:picChg chg="del">
          <ac:chgData name="Alesha Clarke" userId="3da5aefd-8f93-4254-ac09-ed57009ee510" providerId="ADAL" clId="{27001F7A-879F-4664-9DCB-46AC8F672A2D}" dt="2026-01-19T21:55:59.470" v="2" actId="478"/>
          <ac:picMkLst>
            <pc:docMk/>
            <pc:sldMk cId="0" sldId="271"/>
            <ac:picMk id="12" creationId="{8B948D51-65BF-D99A-2D48-489A6F41875A}"/>
          </ac:picMkLst>
        </pc:picChg>
      </pc:sldChg>
      <pc:sldChg chg="delSp mod">
        <pc:chgData name="Alesha Clarke" userId="3da5aefd-8f93-4254-ac09-ed57009ee510" providerId="ADAL" clId="{27001F7A-879F-4664-9DCB-46AC8F672A2D}" dt="2026-01-19T21:56:40.265" v="15" actId="478"/>
        <pc:sldMkLst>
          <pc:docMk/>
          <pc:sldMk cId="1658832836" sldId="333"/>
        </pc:sldMkLst>
        <pc:picChg chg="del">
          <ac:chgData name="Alesha Clarke" userId="3da5aefd-8f93-4254-ac09-ed57009ee510" providerId="ADAL" clId="{27001F7A-879F-4664-9DCB-46AC8F672A2D}" dt="2026-01-19T21:56:36.375" v="12" actId="478"/>
          <ac:picMkLst>
            <pc:docMk/>
            <pc:sldMk cId="1658832836" sldId="333"/>
            <ac:picMk id="6" creationId="{FF663B36-B7A3-8F00-5C69-3BF97B6CA1EA}"/>
          </ac:picMkLst>
        </pc:picChg>
        <pc:picChg chg="del">
          <ac:chgData name="Alesha Clarke" userId="3da5aefd-8f93-4254-ac09-ed57009ee510" providerId="ADAL" clId="{27001F7A-879F-4664-9DCB-46AC8F672A2D}" dt="2026-01-19T21:56:37.456" v="13" actId="478"/>
          <ac:picMkLst>
            <pc:docMk/>
            <pc:sldMk cId="1658832836" sldId="333"/>
            <ac:picMk id="9" creationId="{0EA9DD12-49B0-F7D3-7266-EE9F1E939161}"/>
          </ac:picMkLst>
        </pc:picChg>
        <pc:picChg chg="del">
          <ac:chgData name="Alesha Clarke" userId="3da5aefd-8f93-4254-ac09-ed57009ee510" providerId="ADAL" clId="{27001F7A-879F-4664-9DCB-46AC8F672A2D}" dt="2026-01-19T21:56:38.676" v="14" actId="478"/>
          <ac:picMkLst>
            <pc:docMk/>
            <pc:sldMk cId="1658832836" sldId="333"/>
            <ac:picMk id="10" creationId="{177352A2-A884-C4D0-B3F0-D049D91F7151}"/>
          </ac:picMkLst>
        </pc:picChg>
        <pc:picChg chg="del">
          <ac:chgData name="Alesha Clarke" userId="3da5aefd-8f93-4254-ac09-ed57009ee510" providerId="ADAL" clId="{27001F7A-879F-4664-9DCB-46AC8F672A2D}" dt="2026-01-19T21:56:40.265" v="15" actId="478"/>
          <ac:picMkLst>
            <pc:docMk/>
            <pc:sldMk cId="1658832836" sldId="333"/>
            <ac:picMk id="12" creationId="{7FCC90B7-DDE1-1CC9-0CBF-B933B28BFCCD}"/>
          </ac:picMkLst>
        </pc:picChg>
      </pc:sldChg>
      <pc:sldChg chg="delSp mod">
        <pc:chgData name="Alesha Clarke" userId="3da5aefd-8f93-4254-ac09-ed57009ee510" providerId="ADAL" clId="{27001F7A-879F-4664-9DCB-46AC8F672A2D}" dt="2026-01-19T21:56:19.673" v="7" actId="478"/>
        <pc:sldMkLst>
          <pc:docMk/>
          <pc:sldMk cId="2882732657" sldId="342"/>
        </pc:sldMkLst>
        <pc:picChg chg="del">
          <ac:chgData name="Alesha Clarke" userId="3da5aefd-8f93-4254-ac09-ed57009ee510" providerId="ADAL" clId="{27001F7A-879F-4664-9DCB-46AC8F672A2D}" dt="2026-01-19T21:56:15.743" v="4" actId="478"/>
          <ac:picMkLst>
            <pc:docMk/>
            <pc:sldMk cId="2882732657" sldId="342"/>
            <ac:picMk id="2" creationId="{8F7BEEC2-D88E-73FE-1509-A8A27437789C}"/>
          </ac:picMkLst>
        </pc:picChg>
        <pc:picChg chg="del">
          <ac:chgData name="Alesha Clarke" userId="3da5aefd-8f93-4254-ac09-ed57009ee510" providerId="ADAL" clId="{27001F7A-879F-4664-9DCB-46AC8F672A2D}" dt="2026-01-19T21:56:17.107" v="5" actId="478"/>
          <ac:picMkLst>
            <pc:docMk/>
            <pc:sldMk cId="2882732657" sldId="342"/>
            <ac:picMk id="3" creationId="{D5302513-B14D-751D-9DC8-AA19437C6ABD}"/>
          </ac:picMkLst>
        </pc:picChg>
        <pc:picChg chg="del">
          <ac:chgData name="Alesha Clarke" userId="3da5aefd-8f93-4254-ac09-ed57009ee510" providerId="ADAL" clId="{27001F7A-879F-4664-9DCB-46AC8F672A2D}" dt="2026-01-19T21:56:18.358" v="6" actId="478"/>
          <ac:picMkLst>
            <pc:docMk/>
            <pc:sldMk cId="2882732657" sldId="342"/>
            <ac:picMk id="6" creationId="{E194E3DA-3E2E-A206-5F37-8296F4DF75CE}"/>
          </ac:picMkLst>
        </pc:picChg>
        <pc:picChg chg="del">
          <ac:chgData name="Alesha Clarke" userId="3da5aefd-8f93-4254-ac09-ed57009ee510" providerId="ADAL" clId="{27001F7A-879F-4664-9DCB-46AC8F672A2D}" dt="2026-01-19T21:56:19.673" v="7" actId="478"/>
          <ac:picMkLst>
            <pc:docMk/>
            <pc:sldMk cId="2882732657" sldId="342"/>
            <ac:picMk id="9" creationId="{32052849-A18C-451F-7F3B-9CB5DFB7BB9A}"/>
          </ac:picMkLst>
        </pc:picChg>
      </pc:sldChg>
      <pc:sldChg chg="delSp mod">
        <pc:chgData name="Alesha Clarke" userId="3da5aefd-8f93-4254-ac09-ed57009ee510" providerId="ADAL" clId="{27001F7A-879F-4664-9DCB-46AC8F672A2D}" dt="2026-01-19T21:56:30.160" v="11" actId="478"/>
        <pc:sldMkLst>
          <pc:docMk/>
          <pc:sldMk cId="1630641847" sldId="343"/>
        </pc:sldMkLst>
        <pc:picChg chg="del">
          <ac:chgData name="Alesha Clarke" userId="3da5aefd-8f93-4254-ac09-ed57009ee510" providerId="ADAL" clId="{27001F7A-879F-4664-9DCB-46AC8F672A2D}" dt="2026-01-19T21:56:26.205" v="8" actId="478"/>
          <ac:picMkLst>
            <pc:docMk/>
            <pc:sldMk cId="1630641847" sldId="343"/>
            <ac:picMk id="2" creationId="{D77F69FE-D574-CB8B-08E8-7906EA947CA8}"/>
          </ac:picMkLst>
        </pc:picChg>
        <pc:picChg chg="del">
          <ac:chgData name="Alesha Clarke" userId="3da5aefd-8f93-4254-ac09-ed57009ee510" providerId="ADAL" clId="{27001F7A-879F-4664-9DCB-46AC8F672A2D}" dt="2026-01-19T21:56:27.582" v="9" actId="478"/>
          <ac:picMkLst>
            <pc:docMk/>
            <pc:sldMk cId="1630641847" sldId="343"/>
            <ac:picMk id="3" creationId="{EFAE512C-10E1-1DB6-BE07-87B1F96BB78B}"/>
          </ac:picMkLst>
        </pc:picChg>
        <pc:picChg chg="del">
          <ac:chgData name="Alesha Clarke" userId="3da5aefd-8f93-4254-ac09-ed57009ee510" providerId="ADAL" clId="{27001F7A-879F-4664-9DCB-46AC8F672A2D}" dt="2026-01-19T21:56:28.914" v="10" actId="478"/>
          <ac:picMkLst>
            <pc:docMk/>
            <pc:sldMk cId="1630641847" sldId="343"/>
            <ac:picMk id="6" creationId="{A9ABD7AD-98CC-D700-98F2-C1FCD1EE25ED}"/>
          </ac:picMkLst>
        </pc:picChg>
        <pc:picChg chg="del">
          <ac:chgData name="Alesha Clarke" userId="3da5aefd-8f93-4254-ac09-ed57009ee510" providerId="ADAL" clId="{27001F7A-879F-4664-9DCB-46AC8F672A2D}" dt="2026-01-19T21:56:30.160" v="11" actId="478"/>
          <ac:picMkLst>
            <pc:docMk/>
            <pc:sldMk cId="1630641847" sldId="343"/>
            <ac:picMk id="9" creationId="{D120BCDC-22AB-39EF-E5A8-D505276A9555}"/>
          </ac:picMkLst>
        </pc:picChg>
      </pc:sldChg>
      <pc:sldChg chg="delSp modSp mod">
        <pc:chgData name="Alesha Clarke" userId="3da5aefd-8f93-4254-ac09-ed57009ee510" providerId="ADAL" clId="{27001F7A-879F-4664-9DCB-46AC8F672A2D}" dt="2026-01-19T22:00:21.955" v="39" actId="478"/>
        <pc:sldMkLst>
          <pc:docMk/>
          <pc:sldMk cId="3706325584" sldId="360"/>
        </pc:sldMkLst>
        <pc:picChg chg="del mod">
          <ac:chgData name="Alesha Clarke" userId="3da5aefd-8f93-4254-ac09-ed57009ee510" providerId="ADAL" clId="{27001F7A-879F-4664-9DCB-46AC8F672A2D}" dt="2026-01-19T22:00:21.955" v="39" actId="478"/>
          <ac:picMkLst>
            <pc:docMk/>
            <pc:sldMk cId="3706325584" sldId="360"/>
            <ac:picMk id="8" creationId="{ED6DB2F9-4A5A-FE02-7C0D-16A9476AE866}"/>
          </ac:picMkLst>
        </pc:picChg>
        <pc:picChg chg="del">
          <ac:chgData name="Alesha Clarke" userId="3da5aefd-8f93-4254-ac09-ed57009ee510" providerId="ADAL" clId="{27001F7A-879F-4664-9DCB-46AC8F672A2D}" dt="2026-01-19T21:58:22.864" v="20" actId="478"/>
          <ac:picMkLst>
            <pc:docMk/>
            <pc:sldMk cId="3706325584" sldId="360"/>
            <ac:picMk id="9" creationId="{0CA49227-99B1-6B7D-BC7D-51EF5BD70A85}"/>
          </ac:picMkLst>
        </pc:picChg>
        <pc:picChg chg="del">
          <ac:chgData name="Alesha Clarke" userId="3da5aefd-8f93-4254-ac09-ed57009ee510" providerId="ADAL" clId="{27001F7A-879F-4664-9DCB-46AC8F672A2D}" dt="2026-01-19T21:58:19.518" v="19" actId="478"/>
          <ac:picMkLst>
            <pc:docMk/>
            <pc:sldMk cId="3706325584" sldId="360"/>
            <ac:picMk id="10" creationId="{A8BBEEB7-1BF7-0DAE-85B4-FB61F7EF2B8B}"/>
          </ac:picMkLst>
        </pc:picChg>
      </pc:sldChg>
      <pc:sldChg chg="delSp modSp mod">
        <pc:chgData name="Alesha Clarke" userId="3da5aefd-8f93-4254-ac09-ed57009ee510" providerId="ADAL" clId="{27001F7A-879F-4664-9DCB-46AC8F672A2D}" dt="2026-01-19T22:00:15.274" v="37" actId="478"/>
        <pc:sldMkLst>
          <pc:docMk/>
          <pc:sldMk cId="2863751006" sldId="361"/>
        </pc:sldMkLst>
        <pc:picChg chg="del mod">
          <ac:chgData name="Alesha Clarke" userId="3da5aefd-8f93-4254-ac09-ed57009ee510" providerId="ADAL" clId="{27001F7A-879F-4664-9DCB-46AC8F672A2D}" dt="2026-01-19T22:00:14.249" v="36" actId="478"/>
          <ac:picMkLst>
            <pc:docMk/>
            <pc:sldMk cId="2863751006" sldId="361"/>
            <ac:picMk id="6" creationId="{25A1D088-322F-3CA4-E3C0-9324F08405E6}"/>
          </ac:picMkLst>
        </pc:picChg>
        <pc:picChg chg="del mod">
          <ac:chgData name="Alesha Clarke" userId="3da5aefd-8f93-4254-ac09-ed57009ee510" providerId="ADAL" clId="{27001F7A-879F-4664-9DCB-46AC8F672A2D}" dt="2026-01-19T22:00:15.274" v="37" actId="478"/>
          <ac:picMkLst>
            <pc:docMk/>
            <pc:sldMk cId="2863751006" sldId="361"/>
            <ac:picMk id="8" creationId="{979346B8-779F-B54D-675C-580D2E3E263B}"/>
          </ac:picMkLst>
        </pc:picChg>
        <pc:picChg chg="del">
          <ac:chgData name="Alesha Clarke" userId="3da5aefd-8f93-4254-ac09-ed57009ee510" providerId="ADAL" clId="{27001F7A-879F-4664-9DCB-46AC8F672A2D}" dt="2026-01-19T21:58:56.105" v="25" actId="478"/>
          <ac:picMkLst>
            <pc:docMk/>
            <pc:sldMk cId="2863751006" sldId="361"/>
            <ac:picMk id="10" creationId="{4E29A30B-6C70-B677-9A71-0D64EE05DCF5}"/>
          </ac:picMkLst>
        </pc:picChg>
      </pc:sldChg>
      <pc:sldChg chg="delSp modSp mod">
        <pc:chgData name="Alesha Clarke" userId="3da5aefd-8f93-4254-ac09-ed57009ee510" providerId="ADAL" clId="{27001F7A-879F-4664-9DCB-46AC8F672A2D}" dt="2026-01-19T22:00:11.926" v="35" actId="478"/>
        <pc:sldMkLst>
          <pc:docMk/>
          <pc:sldMk cId="523583020" sldId="362"/>
        </pc:sldMkLst>
        <pc:picChg chg="del mod">
          <ac:chgData name="Alesha Clarke" userId="3da5aefd-8f93-4254-ac09-ed57009ee510" providerId="ADAL" clId="{27001F7A-879F-4664-9DCB-46AC8F672A2D}" dt="2026-01-19T22:00:11.926" v="35" actId="478"/>
          <ac:picMkLst>
            <pc:docMk/>
            <pc:sldMk cId="523583020" sldId="362"/>
            <ac:picMk id="4" creationId="{42E590CC-F4EF-6262-F76D-8B0F99592CA5}"/>
          </ac:picMkLst>
        </pc:picChg>
        <pc:picChg chg="del mod">
          <ac:chgData name="Alesha Clarke" userId="3da5aefd-8f93-4254-ac09-ed57009ee510" providerId="ADAL" clId="{27001F7A-879F-4664-9DCB-46AC8F672A2D}" dt="2026-01-19T22:00:10.823" v="34" actId="478"/>
          <ac:picMkLst>
            <pc:docMk/>
            <pc:sldMk cId="523583020" sldId="362"/>
            <ac:picMk id="6" creationId="{FB295CF0-8B57-307B-7056-231BBA1F307C}"/>
          </ac:picMkLst>
        </pc:picChg>
        <pc:picChg chg="del">
          <ac:chgData name="Alesha Clarke" userId="3da5aefd-8f93-4254-ac09-ed57009ee510" providerId="ADAL" clId="{27001F7A-879F-4664-9DCB-46AC8F672A2D}" dt="2026-01-19T21:59:10.664" v="28" actId="478"/>
          <ac:picMkLst>
            <pc:docMk/>
            <pc:sldMk cId="523583020" sldId="362"/>
            <ac:picMk id="10" creationId="{975920BF-CF79-9825-97D5-97F9F7C963D4}"/>
          </ac:picMkLst>
        </pc:picChg>
      </pc:sldChg>
      <pc:sldChg chg="delSp mod">
        <pc:chgData name="Alesha Clarke" userId="3da5aefd-8f93-4254-ac09-ed57009ee510" providerId="ADAL" clId="{27001F7A-879F-4664-9DCB-46AC8F672A2D}" dt="2026-01-19T22:00:08.498" v="33" actId="478"/>
        <pc:sldMkLst>
          <pc:docMk/>
          <pc:sldMk cId="3428034316" sldId="363"/>
        </pc:sldMkLst>
        <pc:picChg chg="del">
          <ac:chgData name="Alesha Clarke" userId="3da5aefd-8f93-4254-ac09-ed57009ee510" providerId="ADAL" clId="{27001F7A-879F-4664-9DCB-46AC8F672A2D}" dt="2026-01-19T22:00:08.498" v="33" actId="478"/>
          <ac:picMkLst>
            <pc:docMk/>
            <pc:sldMk cId="3428034316" sldId="363"/>
            <ac:picMk id="6" creationId="{519CC6C9-814B-8988-CFF3-BEAA3D80C241}"/>
          </ac:picMkLst>
        </pc:picChg>
        <pc:picChg chg="del">
          <ac:chgData name="Alesha Clarke" userId="3da5aefd-8f93-4254-ac09-ed57009ee510" providerId="ADAL" clId="{27001F7A-879F-4664-9DCB-46AC8F672A2D}" dt="2026-01-19T21:59:18.478" v="31" actId="478"/>
          <ac:picMkLst>
            <pc:docMk/>
            <pc:sldMk cId="3428034316" sldId="363"/>
            <ac:picMk id="8" creationId="{C8E9A1D2-0046-2EDD-D522-AF24387FE681}"/>
          </ac:picMkLst>
        </pc:picChg>
        <pc:picChg chg="del">
          <ac:chgData name="Alesha Clarke" userId="3da5aefd-8f93-4254-ac09-ed57009ee510" providerId="ADAL" clId="{27001F7A-879F-4664-9DCB-46AC8F672A2D}" dt="2026-01-19T21:59:20.539" v="32" actId="478"/>
          <ac:picMkLst>
            <pc:docMk/>
            <pc:sldMk cId="3428034316" sldId="363"/>
            <ac:picMk id="9" creationId="{CC63CF02-7508-CA36-30F6-D6511E48C691}"/>
          </ac:picMkLst>
        </pc:picChg>
      </pc:sldChg>
      <pc:sldChg chg="delSp modSp mod">
        <pc:chgData name="Alesha Clarke" userId="3da5aefd-8f93-4254-ac09-ed57009ee510" providerId="ADAL" clId="{27001F7A-879F-4664-9DCB-46AC8F672A2D}" dt="2026-01-19T22:00:17.356" v="38" actId="478"/>
        <pc:sldMkLst>
          <pc:docMk/>
          <pc:sldMk cId="1154969292" sldId="366"/>
        </pc:sldMkLst>
        <pc:picChg chg="del mod">
          <ac:chgData name="Alesha Clarke" userId="3da5aefd-8f93-4254-ac09-ed57009ee510" providerId="ADAL" clId="{27001F7A-879F-4664-9DCB-46AC8F672A2D}" dt="2026-01-19T22:00:17.356" v="38" actId="478"/>
          <ac:picMkLst>
            <pc:docMk/>
            <pc:sldMk cId="1154969292" sldId="366"/>
            <ac:picMk id="6" creationId="{83B897A6-4491-519A-3523-DD04395132B3}"/>
          </ac:picMkLst>
        </pc:picChg>
        <pc:picChg chg="del">
          <ac:chgData name="Alesha Clarke" userId="3da5aefd-8f93-4254-ac09-ed57009ee510" providerId="ADAL" clId="{27001F7A-879F-4664-9DCB-46AC8F672A2D}" dt="2026-01-19T21:58:30.312" v="22" actId="478"/>
          <ac:picMkLst>
            <pc:docMk/>
            <pc:sldMk cId="1154969292" sldId="366"/>
            <ac:picMk id="8" creationId="{1B74ED21-6F32-3828-6678-F5AD19764D56}"/>
          </ac:picMkLst>
        </pc:picChg>
        <pc:picChg chg="del">
          <ac:chgData name="Alesha Clarke" userId="3da5aefd-8f93-4254-ac09-ed57009ee510" providerId="ADAL" clId="{27001F7A-879F-4664-9DCB-46AC8F672A2D}" dt="2026-01-19T21:58:33.108" v="23" actId="478"/>
          <ac:picMkLst>
            <pc:docMk/>
            <pc:sldMk cId="1154969292" sldId="366"/>
            <ac:picMk id="9" creationId="{08882365-2196-C0B1-8607-D676DBC5663D}"/>
          </ac:picMkLst>
        </pc:picChg>
      </pc:sldChg>
      <pc:sldChg chg="delSp mod">
        <pc:chgData name="Alesha Clarke" userId="3da5aefd-8f93-4254-ac09-ed57009ee510" providerId="ADAL" clId="{27001F7A-879F-4664-9DCB-46AC8F672A2D}" dt="2026-01-19T21:56:46.521" v="18" actId="478"/>
        <pc:sldMkLst>
          <pc:docMk/>
          <pc:sldMk cId="743789459" sldId="369"/>
        </pc:sldMkLst>
        <pc:picChg chg="del">
          <ac:chgData name="Alesha Clarke" userId="3da5aefd-8f93-4254-ac09-ed57009ee510" providerId="ADAL" clId="{27001F7A-879F-4664-9DCB-46AC8F672A2D}" dt="2026-01-19T21:56:44.281" v="16" actId="478"/>
          <ac:picMkLst>
            <pc:docMk/>
            <pc:sldMk cId="743789459" sldId="369"/>
            <ac:picMk id="6" creationId="{DB13232D-ACE3-A707-4C8F-391EA2C37F53}"/>
          </ac:picMkLst>
        </pc:picChg>
        <pc:picChg chg="del">
          <ac:chgData name="Alesha Clarke" userId="3da5aefd-8f93-4254-ac09-ed57009ee510" providerId="ADAL" clId="{27001F7A-879F-4664-9DCB-46AC8F672A2D}" dt="2026-01-19T21:56:45.391" v="17" actId="478"/>
          <ac:picMkLst>
            <pc:docMk/>
            <pc:sldMk cId="743789459" sldId="369"/>
            <ac:picMk id="9" creationId="{1BB7CF05-87CF-5282-F122-81E5124BD2BF}"/>
          </ac:picMkLst>
        </pc:picChg>
        <pc:picChg chg="del">
          <ac:chgData name="Alesha Clarke" userId="3da5aefd-8f93-4254-ac09-ed57009ee510" providerId="ADAL" clId="{27001F7A-879F-4664-9DCB-46AC8F672A2D}" dt="2026-01-19T21:56:46.521" v="18" actId="478"/>
          <ac:picMkLst>
            <pc:docMk/>
            <pc:sldMk cId="743789459" sldId="369"/>
            <ac:picMk id="10" creationId="{5E90B9B4-6891-374F-2C6A-F0414136FE54}"/>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43B1695B-A9DF-428A-9524-FE3329F98B66}" type="datetimeFigureOut">
              <a:rPr lang="en-GB" smtClean="0"/>
              <a:t>19/01/2026</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87A4342F-4042-4234-9F97-41D105858FBF}" type="slidenum">
              <a:rPr lang="en-GB" smtClean="0"/>
              <a:t>‹#›</a:t>
            </a:fld>
            <a:endParaRPr lang="en-GB"/>
          </a:p>
        </p:txBody>
      </p:sp>
    </p:spTree>
    <p:extLst>
      <p:ext uri="{BB962C8B-B14F-4D97-AF65-F5344CB8AC3E}">
        <p14:creationId xmlns:p14="http://schemas.microsoft.com/office/powerpoint/2010/main" val="23806081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92075" y="744538"/>
            <a:ext cx="6615113"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3448132573"/>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430330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a:extLst>
            <a:ext uri="{FF2B5EF4-FFF2-40B4-BE49-F238E27FC236}">
              <a16:creationId xmlns:a16="http://schemas.microsoft.com/office/drawing/2014/main" id="{F5434330-EF0D-638D-D0A2-91A88A6D8F74}"/>
            </a:ext>
          </a:extLst>
        </p:cNvPr>
        <p:cNvGrpSpPr/>
        <p:nvPr/>
      </p:nvGrpSpPr>
      <p:grpSpPr>
        <a:xfrm>
          <a:off x="0" y="0"/>
          <a:ext cx="0" cy="0"/>
          <a:chOff x="0" y="0"/>
          <a:chExt cx="0" cy="0"/>
        </a:xfrm>
      </p:grpSpPr>
      <p:sp>
        <p:nvSpPr>
          <p:cNvPr id="81" name="Google Shape;81;p1:notes">
            <a:extLst>
              <a:ext uri="{FF2B5EF4-FFF2-40B4-BE49-F238E27FC236}">
                <a16:creationId xmlns:a16="http://schemas.microsoft.com/office/drawing/2014/main" id="{9186F9D4-312B-9A14-58EB-AA5072F7D237}"/>
              </a:ext>
            </a:extLst>
          </p:cNvPr>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a:extLst>
              <a:ext uri="{FF2B5EF4-FFF2-40B4-BE49-F238E27FC236}">
                <a16:creationId xmlns:a16="http://schemas.microsoft.com/office/drawing/2014/main" id="{05EF7518-DC9D-E298-A9DC-7BABF79363AE}"/>
              </a:ext>
            </a:extLst>
          </p:cNvPr>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658869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a:extLst>
            <a:ext uri="{FF2B5EF4-FFF2-40B4-BE49-F238E27FC236}">
              <a16:creationId xmlns:a16="http://schemas.microsoft.com/office/drawing/2014/main" id="{C1BA730B-0DFC-F135-CE1F-89F6366EE3E7}"/>
            </a:ext>
          </a:extLst>
        </p:cNvPr>
        <p:cNvGrpSpPr/>
        <p:nvPr/>
      </p:nvGrpSpPr>
      <p:grpSpPr>
        <a:xfrm>
          <a:off x="0" y="0"/>
          <a:ext cx="0" cy="0"/>
          <a:chOff x="0" y="0"/>
          <a:chExt cx="0" cy="0"/>
        </a:xfrm>
      </p:grpSpPr>
      <p:sp>
        <p:nvSpPr>
          <p:cNvPr id="103" name="Google Shape;103;p3:notes">
            <a:extLst>
              <a:ext uri="{FF2B5EF4-FFF2-40B4-BE49-F238E27FC236}">
                <a16:creationId xmlns:a16="http://schemas.microsoft.com/office/drawing/2014/main" id="{9A48259D-2CD4-FE2C-92E3-EA37B6F1EFD7}"/>
              </a:ext>
            </a:extLst>
          </p:cNvPr>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4" name="Google Shape;104;p3:notes">
            <a:extLst>
              <a:ext uri="{FF2B5EF4-FFF2-40B4-BE49-F238E27FC236}">
                <a16:creationId xmlns:a16="http://schemas.microsoft.com/office/drawing/2014/main" id="{079F8E1A-C71A-A3F8-912B-CEB9251A1051}"/>
              </a:ext>
            </a:extLst>
          </p:cNvPr>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902696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p2: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3" name="Google Shape;93;p2: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117627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3: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4" name="Google Shape;104;p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229191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a:extLst>
            <a:ext uri="{FF2B5EF4-FFF2-40B4-BE49-F238E27FC236}">
              <a16:creationId xmlns:a16="http://schemas.microsoft.com/office/drawing/2014/main" id="{602A00BF-0DDD-19C5-BA72-C906EC733E29}"/>
            </a:ext>
          </a:extLst>
        </p:cNvPr>
        <p:cNvGrpSpPr/>
        <p:nvPr/>
      </p:nvGrpSpPr>
      <p:grpSpPr>
        <a:xfrm>
          <a:off x="0" y="0"/>
          <a:ext cx="0" cy="0"/>
          <a:chOff x="0" y="0"/>
          <a:chExt cx="0" cy="0"/>
        </a:xfrm>
      </p:grpSpPr>
      <p:sp>
        <p:nvSpPr>
          <p:cNvPr id="103" name="Google Shape;103;p3:notes">
            <a:extLst>
              <a:ext uri="{FF2B5EF4-FFF2-40B4-BE49-F238E27FC236}">
                <a16:creationId xmlns:a16="http://schemas.microsoft.com/office/drawing/2014/main" id="{866D8A42-0C04-9144-140D-5BDFFA3B5D3A}"/>
              </a:ext>
            </a:extLst>
          </p:cNvPr>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4" name="Google Shape;104;p3:notes">
            <a:extLst>
              <a:ext uri="{FF2B5EF4-FFF2-40B4-BE49-F238E27FC236}">
                <a16:creationId xmlns:a16="http://schemas.microsoft.com/office/drawing/2014/main" id="{2C411AB5-FB3D-C57A-8B65-2E73F99B5ECF}"/>
              </a:ext>
            </a:extLst>
          </p:cNvPr>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439447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3: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4" name="Google Shape;104;p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256033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a:extLst>
            <a:ext uri="{FF2B5EF4-FFF2-40B4-BE49-F238E27FC236}">
              <a16:creationId xmlns:a16="http://schemas.microsoft.com/office/drawing/2014/main" id="{DB15AFAE-0BC0-5A2C-F986-37682D1E4053}"/>
            </a:ext>
          </a:extLst>
        </p:cNvPr>
        <p:cNvGrpSpPr/>
        <p:nvPr/>
      </p:nvGrpSpPr>
      <p:grpSpPr>
        <a:xfrm>
          <a:off x="0" y="0"/>
          <a:ext cx="0" cy="0"/>
          <a:chOff x="0" y="0"/>
          <a:chExt cx="0" cy="0"/>
        </a:xfrm>
      </p:grpSpPr>
      <p:sp>
        <p:nvSpPr>
          <p:cNvPr id="103" name="Google Shape;103;p3:notes">
            <a:extLst>
              <a:ext uri="{FF2B5EF4-FFF2-40B4-BE49-F238E27FC236}">
                <a16:creationId xmlns:a16="http://schemas.microsoft.com/office/drawing/2014/main" id="{4556B64F-CB84-693E-D143-1039E51AA0AB}"/>
              </a:ext>
            </a:extLst>
          </p:cNvPr>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4" name="Google Shape;104;p3:notes">
            <a:extLst>
              <a:ext uri="{FF2B5EF4-FFF2-40B4-BE49-F238E27FC236}">
                <a16:creationId xmlns:a16="http://schemas.microsoft.com/office/drawing/2014/main" id="{D96815C1-B98D-8037-33DD-8A5A9AE26864}"/>
              </a:ext>
            </a:extLst>
          </p:cNvPr>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320647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a:extLst>
            <a:ext uri="{FF2B5EF4-FFF2-40B4-BE49-F238E27FC236}">
              <a16:creationId xmlns:a16="http://schemas.microsoft.com/office/drawing/2014/main" id="{FB2BD97B-D3C3-60D1-72A8-D06605D5BBA6}"/>
            </a:ext>
          </a:extLst>
        </p:cNvPr>
        <p:cNvGrpSpPr/>
        <p:nvPr/>
      </p:nvGrpSpPr>
      <p:grpSpPr>
        <a:xfrm>
          <a:off x="0" y="0"/>
          <a:ext cx="0" cy="0"/>
          <a:chOff x="0" y="0"/>
          <a:chExt cx="0" cy="0"/>
        </a:xfrm>
      </p:grpSpPr>
      <p:sp>
        <p:nvSpPr>
          <p:cNvPr id="103" name="Google Shape;103;p3:notes">
            <a:extLst>
              <a:ext uri="{FF2B5EF4-FFF2-40B4-BE49-F238E27FC236}">
                <a16:creationId xmlns:a16="http://schemas.microsoft.com/office/drawing/2014/main" id="{69187935-BD72-562B-9F32-D4085C99C8B6}"/>
              </a:ext>
            </a:extLst>
          </p:cNvPr>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4" name="Google Shape;104;p3:notes">
            <a:extLst>
              <a:ext uri="{FF2B5EF4-FFF2-40B4-BE49-F238E27FC236}">
                <a16:creationId xmlns:a16="http://schemas.microsoft.com/office/drawing/2014/main" id="{A52EAF0E-4A90-3A08-A727-6D719EB1571D}"/>
              </a:ext>
            </a:extLst>
          </p:cNvPr>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338691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a:extLst>
            <a:ext uri="{FF2B5EF4-FFF2-40B4-BE49-F238E27FC236}">
              <a16:creationId xmlns:a16="http://schemas.microsoft.com/office/drawing/2014/main" id="{1D901E54-3ED3-87A2-2252-1DB1A43D380E}"/>
            </a:ext>
          </a:extLst>
        </p:cNvPr>
        <p:cNvGrpSpPr/>
        <p:nvPr/>
      </p:nvGrpSpPr>
      <p:grpSpPr>
        <a:xfrm>
          <a:off x="0" y="0"/>
          <a:ext cx="0" cy="0"/>
          <a:chOff x="0" y="0"/>
          <a:chExt cx="0" cy="0"/>
        </a:xfrm>
      </p:grpSpPr>
      <p:sp>
        <p:nvSpPr>
          <p:cNvPr id="103" name="Google Shape;103;p3:notes">
            <a:extLst>
              <a:ext uri="{FF2B5EF4-FFF2-40B4-BE49-F238E27FC236}">
                <a16:creationId xmlns:a16="http://schemas.microsoft.com/office/drawing/2014/main" id="{86A7727F-96E0-BFE8-4F24-061BB777E868}"/>
              </a:ext>
            </a:extLst>
          </p:cNvPr>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4" name="Google Shape;104;p3:notes">
            <a:extLst>
              <a:ext uri="{FF2B5EF4-FFF2-40B4-BE49-F238E27FC236}">
                <a16:creationId xmlns:a16="http://schemas.microsoft.com/office/drawing/2014/main" id="{55E71AE1-2A43-511E-5D2E-2DD9E2F3AB14}"/>
              </a:ext>
            </a:extLst>
          </p:cNvPr>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087002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a:extLst>
            <a:ext uri="{FF2B5EF4-FFF2-40B4-BE49-F238E27FC236}">
              <a16:creationId xmlns:a16="http://schemas.microsoft.com/office/drawing/2014/main" id="{22C1E51C-0273-A1C5-F868-708E221C240D}"/>
            </a:ext>
          </a:extLst>
        </p:cNvPr>
        <p:cNvGrpSpPr/>
        <p:nvPr/>
      </p:nvGrpSpPr>
      <p:grpSpPr>
        <a:xfrm>
          <a:off x="0" y="0"/>
          <a:ext cx="0" cy="0"/>
          <a:chOff x="0" y="0"/>
          <a:chExt cx="0" cy="0"/>
        </a:xfrm>
      </p:grpSpPr>
      <p:sp>
        <p:nvSpPr>
          <p:cNvPr id="103" name="Google Shape;103;p3:notes">
            <a:extLst>
              <a:ext uri="{FF2B5EF4-FFF2-40B4-BE49-F238E27FC236}">
                <a16:creationId xmlns:a16="http://schemas.microsoft.com/office/drawing/2014/main" id="{A3B09F84-711A-3A45-21D5-C8AD5A17335A}"/>
              </a:ext>
            </a:extLst>
          </p:cNvPr>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4" name="Google Shape;104;p3:notes">
            <a:extLst>
              <a:ext uri="{FF2B5EF4-FFF2-40B4-BE49-F238E27FC236}">
                <a16:creationId xmlns:a16="http://schemas.microsoft.com/office/drawing/2014/main" id="{2A3EF683-042C-15A2-C1EE-0C5A53BA62E7}"/>
              </a:ext>
            </a:extLst>
          </p:cNvPr>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777064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p15: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9" name="Google Shape;239;p1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981392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4711425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870424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415918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3: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4" name="Google Shape;104;p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0156255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843088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8967283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a:extLst>
            <a:ext uri="{FF2B5EF4-FFF2-40B4-BE49-F238E27FC236}">
              <a16:creationId xmlns:a16="http://schemas.microsoft.com/office/drawing/2014/main" id="{57FF8762-1570-F4A8-05F0-CF36944B2E70}"/>
            </a:ext>
          </a:extLst>
        </p:cNvPr>
        <p:cNvGrpSpPr/>
        <p:nvPr/>
      </p:nvGrpSpPr>
      <p:grpSpPr>
        <a:xfrm>
          <a:off x="0" y="0"/>
          <a:ext cx="0" cy="0"/>
          <a:chOff x="0" y="0"/>
          <a:chExt cx="0" cy="0"/>
        </a:xfrm>
      </p:grpSpPr>
      <p:sp>
        <p:nvSpPr>
          <p:cNvPr id="248" name="Google Shape;248;p16:notes">
            <a:extLst>
              <a:ext uri="{FF2B5EF4-FFF2-40B4-BE49-F238E27FC236}">
                <a16:creationId xmlns:a16="http://schemas.microsoft.com/office/drawing/2014/main" id="{8AC1A122-F128-D3CF-C85C-90B648214015}"/>
              </a:ext>
            </a:extLst>
          </p:cNvPr>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a:extLst>
              <a:ext uri="{FF2B5EF4-FFF2-40B4-BE49-F238E27FC236}">
                <a16:creationId xmlns:a16="http://schemas.microsoft.com/office/drawing/2014/main" id="{E2E48AD5-EDD3-DD45-6DB0-028C4E75A1CC}"/>
              </a:ext>
            </a:extLst>
          </p:cNvPr>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6801773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a:extLst>
            <a:ext uri="{FF2B5EF4-FFF2-40B4-BE49-F238E27FC236}">
              <a16:creationId xmlns:a16="http://schemas.microsoft.com/office/drawing/2014/main" id="{848917C4-C187-4675-C9C6-5BD44F2A8EDA}"/>
            </a:ext>
          </a:extLst>
        </p:cNvPr>
        <p:cNvGrpSpPr/>
        <p:nvPr/>
      </p:nvGrpSpPr>
      <p:grpSpPr>
        <a:xfrm>
          <a:off x="0" y="0"/>
          <a:ext cx="0" cy="0"/>
          <a:chOff x="0" y="0"/>
          <a:chExt cx="0" cy="0"/>
        </a:xfrm>
      </p:grpSpPr>
      <p:sp>
        <p:nvSpPr>
          <p:cNvPr id="248" name="Google Shape;248;p16:notes">
            <a:extLst>
              <a:ext uri="{FF2B5EF4-FFF2-40B4-BE49-F238E27FC236}">
                <a16:creationId xmlns:a16="http://schemas.microsoft.com/office/drawing/2014/main" id="{E7698574-1084-E657-5C96-ABECD01B5A67}"/>
              </a:ext>
            </a:extLst>
          </p:cNvPr>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a:extLst>
              <a:ext uri="{FF2B5EF4-FFF2-40B4-BE49-F238E27FC236}">
                <a16:creationId xmlns:a16="http://schemas.microsoft.com/office/drawing/2014/main" id="{475E6C71-7DD5-792E-069A-1016C2FF34F7}"/>
              </a:ext>
            </a:extLst>
          </p:cNvPr>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170973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a:extLst>
            <a:ext uri="{FF2B5EF4-FFF2-40B4-BE49-F238E27FC236}">
              <a16:creationId xmlns:a16="http://schemas.microsoft.com/office/drawing/2014/main" id="{535F9FC9-56AB-72DA-6B49-F381EE4CD059}"/>
            </a:ext>
          </a:extLst>
        </p:cNvPr>
        <p:cNvGrpSpPr/>
        <p:nvPr/>
      </p:nvGrpSpPr>
      <p:grpSpPr>
        <a:xfrm>
          <a:off x="0" y="0"/>
          <a:ext cx="0" cy="0"/>
          <a:chOff x="0" y="0"/>
          <a:chExt cx="0" cy="0"/>
        </a:xfrm>
      </p:grpSpPr>
      <p:sp>
        <p:nvSpPr>
          <p:cNvPr id="248" name="Google Shape;248;p16:notes">
            <a:extLst>
              <a:ext uri="{FF2B5EF4-FFF2-40B4-BE49-F238E27FC236}">
                <a16:creationId xmlns:a16="http://schemas.microsoft.com/office/drawing/2014/main" id="{8B38918A-DFB6-DF92-85D8-A86ECBDCF703}"/>
              </a:ext>
            </a:extLst>
          </p:cNvPr>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a:extLst>
              <a:ext uri="{FF2B5EF4-FFF2-40B4-BE49-F238E27FC236}">
                <a16:creationId xmlns:a16="http://schemas.microsoft.com/office/drawing/2014/main" id="{B4F3EB3A-39D6-15BD-AD03-D603CF85EE45}"/>
              </a:ext>
            </a:extLst>
          </p:cNvPr>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1472976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a:extLst>
            <a:ext uri="{FF2B5EF4-FFF2-40B4-BE49-F238E27FC236}">
              <a16:creationId xmlns:a16="http://schemas.microsoft.com/office/drawing/2014/main" id="{69FBBDAE-E27B-F6FD-4A8C-2FDDAD8D502E}"/>
            </a:ext>
          </a:extLst>
        </p:cNvPr>
        <p:cNvGrpSpPr/>
        <p:nvPr/>
      </p:nvGrpSpPr>
      <p:grpSpPr>
        <a:xfrm>
          <a:off x="0" y="0"/>
          <a:ext cx="0" cy="0"/>
          <a:chOff x="0" y="0"/>
          <a:chExt cx="0" cy="0"/>
        </a:xfrm>
      </p:grpSpPr>
      <p:sp>
        <p:nvSpPr>
          <p:cNvPr id="248" name="Google Shape;248;p16:notes">
            <a:extLst>
              <a:ext uri="{FF2B5EF4-FFF2-40B4-BE49-F238E27FC236}">
                <a16:creationId xmlns:a16="http://schemas.microsoft.com/office/drawing/2014/main" id="{E2FB3E4E-28E0-BFC6-E939-4C30E87032D9}"/>
              </a:ext>
            </a:extLst>
          </p:cNvPr>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a:extLst>
              <a:ext uri="{FF2B5EF4-FFF2-40B4-BE49-F238E27FC236}">
                <a16:creationId xmlns:a16="http://schemas.microsoft.com/office/drawing/2014/main" id="{0889130C-2543-B6A4-8CD7-4729D597664B}"/>
              </a:ext>
            </a:extLst>
          </p:cNvPr>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2629694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a:extLst>
            <a:ext uri="{FF2B5EF4-FFF2-40B4-BE49-F238E27FC236}">
              <a16:creationId xmlns:a16="http://schemas.microsoft.com/office/drawing/2014/main" id="{2084C284-3FBB-7796-70A8-AD2318D7D89A}"/>
            </a:ext>
          </a:extLst>
        </p:cNvPr>
        <p:cNvGrpSpPr/>
        <p:nvPr/>
      </p:nvGrpSpPr>
      <p:grpSpPr>
        <a:xfrm>
          <a:off x="0" y="0"/>
          <a:ext cx="0" cy="0"/>
          <a:chOff x="0" y="0"/>
          <a:chExt cx="0" cy="0"/>
        </a:xfrm>
      </p:grpSpPr>
      <p:sp>
        <p:nvSpPr>
          <p:cNvPr id="248" name="Google Shape;248;p16:notes">
            <a:extLst>
              <a:ext uri="{FF2B5EF4-FFF2-40B4-BE49-F238E27FC236}">
                <a16:creationId xmlns:a16="http://schemas.microsoft.com/office/drawing/2014/main" id="{12D636EF-D5A2-6BD5-23B3-E330B1305C46}"/>
              </a:ext>
            </a:extLst>
          </p:cNvPr>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a:extLst>
              <a:ext uri="{FF2B5EF4-FFF2-40B4-BE49-F238E27FC236}">
                <a16:creationId xmlns:a16="http://schemas.microsoft.com/office/drawing/2014/main" id="{B12A2DA0-CE77-795F-B310-5EDF20BF4501}"/>
              </a:ext>
            </a:extLst>
          </p:cNvPr>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1045224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a:extLst>
            <a:ext uri="{FF2B5EF4-FFF2-40B4-BE49-F238E27FC236}">
              <a16:creationId xmlns:a16="http://schemas.microsoft.com/office/drawing/2014/main" id="{FCDAA8E5-02E5-BFBC-D08E-DBCDABE37C05}"/>
            </a:ext>
          </a:extLst>
        </p:cNvPr>
        <p:cNvGrpSpPr/>
        <p:nvPr/>
      </p:nvGrpSpPr>
      <p:grpSpPr>
        <a:xfrm>
          <a:off x="0" y="0"/>
          <a:ext cx="0" cy="0"/>
          <a:chOff x="0" y="0"/>
          <a:chExt cx="0" cy="0"/>
        </a:xfrm>
      </p:grpSpPr>
      <p:sp>
        <p:nvSpPr>
          <p:cNvPr id="248" name="Google Shape;248;p16:notes">
            <a:extLst>
              <a:ext uri="{FF2B5EF4-FFF2-40B4-BE49-F238E27FC236}">
                <a16:creationId xmlns:a16="http://schemas.microsoft.com/office/drawing/2014/main" id="{9B04EEA2-E6F6-5EB4-242A-7AE39D414E69}"/>
              </a:ext>
            </a:extLst>
          </p:cNvPr>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a:extLst>
              <a:ext uri="{FF2B5EF4-FFF2-40B4-BE49-F238E27FC236}">
                <a16:creationId xmlns:a16="http://schemas.microsoft.com/office/drawing/2014/main" id="{5D601847-67EE-E44E-ED80-7803EB6A8912}"/>
              </a:ext>
            </a:extLst>
          </p:cNvPr>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0076320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a:extLst>
            <a:ext uri="{FF2B5EF4-FFF2-40B4-BE49-F238E27FC236}">
              <a16:creationId xmlns:a16="http://schemas.microsoft.com/office/drawing/2014/main" id="{CDD729D2-28F2-0217-AA9C-74E7ED70E1CB}"/>
            </a:ext>
          </a:extLst>
        </p:cNvPr>
        <p:cNvGrpSpPr/>
        <p:nvPr/>
      </p:nvGrpSpPr>
      <p:grpSpPr>
        <a:xfrm>
          <a:off x="0" y="0"/>
          <a:ext cx="0" cy="0"/>
          <a:chOff x="0" y="0"/>
          <a:chExt cx="0" cy="0"/>
        </a:xfrm>
      </p:grpSpPr>
      <p:sp>
        <p:nvSpPr>
          <p:cNvPr id="248" name="Google Shape;248;p16:notes">
            <a:extLst>
              <a:ext uri="{FF2B5EF4-FFF2-40B4-BE49-F238E27FC236}">
                <a16:creationId xmlns:a16="http://schemas.microsoft.com/office/drawing/2014/main" id="{F0BBA15B-3D6E-B8B7-739B-6D9B12862756}"/>
              </a:ext>
            </a:extLst>
          </p:cNvPr>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a:extLst>
              <a:ext uri="{FF2B5EF4-FFF2-40B4-BE49-F238E27FC236}">
                <a16:creationId xmlns:a16="http://schemas.microsoft.com/office/drawing/2014/main" id="{E429BB54-5FB3-301B-6931-26B2DF1B8676}"/>
              </a:ext>
            </a:extLst>
          </p:cNvPr>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4509778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a:extLst>
            <a:ext uri="{FF2B5EF4-FFF2-40B4-BE49-F238E27FC236}">
              <a16:creationId xmlns:a16="http://schemas.microsoft.com/office/drawing/2014/main" id="{41F5F929-C126-4DD1-3ACB-EFE9E21573D8}"/>
            </a:ext>
          </a:extLst>
        </p:cNvPr>
        <p:cNvGrpSpPr/>
        <p:nvPr/>
      </p:nvGrpSpPr>
      <p:grpSpPr>
        <a:xfrm>
          <a:off x="0" y="0"/>
          <a:ext cx="0" cy="0"/>
          <a:chOff x="0" y="0"/>
          <a:chExt cx="0" cy="0"/>
        </a:xfrm>
      </p:grpSpPr>
      <p:sp>
        <p:nvSpPr>
          <p:cNvPr id="248" name="Google Shape;248;p16:notes">
            <a:extLst>
              <a:ext uri="{FF2B5EF4-FFF2-40B4-BE49-F238E27FC236}">
                <a16:creationId xmlns:a16="http://schemas.microsoft.com/office/drawing/2014/main" id="{2E8D83F1-28A5-C99E-898B-7A7E4E406FF1}"/>
              </a:ext>
            </a:extLst>
          </p:cNvPr>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a:extLst>
              <a:ext uri="{FF2B5EF4-FFF2-40B4-BE49-F238E27FC236}">
                <a16:creationId xmlns:a16="http://schemas.microsoft.com/office/drawing/2014/main" id="{914AEFB5-690F-180F-EDA4-62B24DEC1ED6}"/>
              </a:ext>
            </a:extLst>
          </p:cNvPr>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180634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1/19/2026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38957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1/19/2026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2715996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1/19/2026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765264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1/19/2026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486576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1/19/2026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6475751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1/19/2026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9537930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1/19/2026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510662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1/19/2026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008224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1/19/2026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9721970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1/19/2026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2963203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1/19/2026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5812401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A87A34-81AB-432B-8DAE-1953F412C126}" type="datetimeFigureOut">
              <a:rPr lang="en-US" smtClean="0"/>
              <a:pPr/>
              <a:t>1/19/2026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73545158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s://www.youtube.com/watch?v=8b2vC-ecUuU"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6" name="Google Shape;86;p1"/>
          <p:cNvSpPr/>
          <p:nvPr/>
        </p:nvSpPr>
        <p:spPr>
          <a:xfrm>
            <a:off x="0" y="0"/>
            <a:ext cx="2152357" cy="6858000"/>
          </a:xfrm>
          <a:prstGeom prst="rect">
            <a:avLst/>
          </a:prstGeom>
          <a:solidFill>
            <a:srgbClr val="DC1506"/>
          </a:solidFill>
          <a:ln w="12700" cap="flat" cmpd="sng">
            <a:solidFill>
              <a:schemeClr val="accent2">
                <a:lumMod val="60000"/>
                <a:lumOff val="40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7" name="Title 6">
            <a:extLst>
              <a:ext uri="{FF2B5EF4-FFF2-40B4-BE49-F238E27FC236}">
                <a16:creationId xmlns:a16="http://schemas.microsoft.com/office/drawing/2014/main" id="{F4F5730E-852E-4AE3-A09B-543386252DB8}"/>
              </a:ext>
            </a:extLst>
          </p:cNvPr>
          <p:cNvSpPr>
            <a:spLocks noGrp="1"/>
          </p:cNvSpPr>
          <p:nvPr>
            <p:ph type="ctrTitle"/>
          </p:nvPr>
        </p:nvSpPr>
        <p:spPr>
          <a:xfrm>
            <a:off x="2487283" y="4472288"/>
            <a:ext cx="9144000" cy="2387600"/>
          </a:xfrm>
        </p:spPr>
        <p:txBody>
          <a:bodyPr>
            <a:normAutofit/>
          </a:bodyPr>
          <a:lstStyle/>
          <a:p>
            <a:br>
              <a:rPr lang="en-US" dirty="0"/>
            </a:br>
            <a:endParaRPr lang="en-US" sz="1400" dirty="0"/>
          </a:p>
          <a:p>
            <a:endParaRPr lang="en-US" sz="1400" dirty="0"/>
          </a:p>
        </p:txBody>
      </p:sp>
      <p:sp>
        <p:nvSpPr>
          <p:cNvPr id="8" name="Google Shape;96;p2">
            <a:extLst>
              <a:ext uri="{FF2B5EF4-FFF2-40B4-BE49-F238E27FC236}">
                <a16:creationId xmlns:a16="http://schemas.microsoft.com/office/drawing/2014/main" id="{CDCDB4F8-74F1-4CBC-8594-846C98F0C5D3}"/>
              </a:ext>
            </a:extLst>
          </p:cNvPr>
          <p:cNvSpPr txBox="1">
            <a:spLocks/>
          </p:cNvSpPr>
          <p:nvPr/>
        </p:nvSpPr>
        <p:spPr>
          <a:xfrm>
            <a:off x="2487283" y="3654533"/>
            <a:ext cx="9144000" cy="3587261"/>
          </a:xfrm>
          <a:prstGeom prst="rect">
            <a:avLst/>
          </a:prstGeom>
          <a:noFill/>
          <a:ln>
            <a:noFill/>
          </a:ln>
        </p:spPr>
        <p:txBody>
          <a:bodyPr spcFirstLastPara="1" wrap="square" lIns="91425" tIns="45700" rIns="91425" bIns="45700" anchor="b" anchorCtr="0">
            <a:norm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lang="en-US" sz="9600" dirty="0"/>
          </a:p>
          <a:p>
            <a:endParaRPr lang="en-US" sz="6400" b="1" dirty="0"/>
          </a:p>
          <a:p>
            <a:endParaRPr lang="en-US" sz="16600" dirty="0">
              <a:latin typeface="Sassoon Penpals Joined" panose="02000400000000000000" pitchFamily="50" charset="0"/>
            </a:endParaRPr>
          </a:p>
        </p:txBody>
      </p:sp>
      <p:pic>
        <p:nvPicPr>
          <p:cNvPr id="3" name="Picture 2"/>
          <p:cNvPicPr>
            <a:picLocks noChangeAspect="1"/>
          </p:cNvPicPr>
          <p:nvPr/>
        </p:nvPicPr>
        <p:blipFill>
          <a:blip r:embed="rId3"/>
          <a:stretch>
            <a:fillRect/>
          </a:stretch>
        </p:blipFill>
        <p:spPr>
          <a:xfrm>
            <a:off x="455017" y="325363"/>
            <a:ext cx="1285875" cy="638175"/>
          </a:xfrm>
          <a:prstGeom prst="rect">
            <a:avLst/>
          </a:prstGeom>
        </p:spPr>
      </p:pic>
      <p:sp>
        <p:nvSpPr>
          <p:cNvPr id="9" name="Google Shape;245;p15"/>
          <p:cNvSpPr txBox="1"/>
          <p:nvPr/>
        </p:nvSpPr>
        <p:spPr>
          <a:xfrm>
            <a:off x="2487283" y="969992"/>
            <a:ext cx="9172754" cy="4918015"/>
          </a:xfrm>
          <a:prstGeom prst="rect">
            <a:avLst/>
          </a:prstGeom>
          <a:noFill/>
          <a:ln>
            <a:noFill/>
          </a:ln>
        </p:spPr>
        <p:txBody>
          <a:bodyPr spcFirstLastPara="1" wrap="square" lIns="91425" tIns="45700" rIns="91425" bIns="45700" anchor="b" anchorCtr="0">
            <a:normAutofit fontScale="97500"/>
          </a:bodyPr>
          <a:lstStyle/>
          <a:p>
            <a:pPr algn="ctr">
              <a:lnSpc>
                <a:spcPct val="90000"/>
              </a:lnSpc>
            </a:pPr>
            <a:r>
              <a:rPr lang="en-US" sz="9200" b="1" dirty="0">
                <a:solidFill>
                  <a:schemeClr val="dk1"/>
                </a:solidFill>
                <a:latin typeface="Century Gothic" panose="020B0502020202020204" pitchFamily="34" charset="0"/>
                <a:ea typeface="Calibri"/>
                <a:cs typeface="Calibri"/>
              </a:rPr>
              <a:t>Forest Schools</a:t>
            </a:r>
            <a:r>
              <a:rPr lang="en-US" sz="6600" b="1" dirty="0">
                <a:solidFill>
                  <a:schemeClr val="dk1"/>
                </a:solidFill>
                <a:latin typeface="Century Gothic" panose="020B0502020202020204" pitchFamily="34" charset="0"/>
                <a:ea typeface="Calibri"/>
                <a:cs typeface="Calibri"/>
              </a:rPr>
              <a:t> </a:t>
            </a:r>
          </a:p>
          <a:p>
            <a:pPr algn="ctr">
              <a:lnSpc>
                <a:spcPct val="90000"/>
              </a:lnSpc>
            </a:pPr>
            <a:r>
              <a:rPr lang="en-US" sz="6600" b="1" dirty="0">
                <a:solidFill>
                  <a:schemeClr val="dk1"/>
                </a:solidFill>
                <a:latin typeface="Century Gothic" panose="020B0502020202020204" pitchFamily="34" charset="0"/>
                <a:ea typeface="Calibri"/>
                <a:cs typeface="Calibri"/>
              </a:rPr>
              <a:t>at Springfield Infant School and Nursery</a:t>
            </a:r>
          </a:p>
          <a:p>
            <a:pPr algn="ctr">
              <a:lnSpc>
                <a:spcPct val="90000"/>
              </a:lnSpc>
            </a:pPr>
            <a:endParaRPr lang="en-US" sz="9200" b="1" dirty="0">
              <a:solidFill>
                <a:schemeClr val="dk1"/>
              </a:solidFill>
              <a:latin typeface="Century Gothic" panose="020B0502020202020204" pitchFamily="34" charset="0"/>
              <a:ea typeface="Calibri"/>
              <a:cs typeface="Calibri"/>
              <a:sym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3">
          <a:extLst>
            <a:ext uri="{FF2B5EF4-FFF2-40B4-BE49-F238E27FC236}">
              <a16:creationId xmlns:a16="http://schemas.microsoft.com/office/drawing/2014/main" id="{56BE0282-C9FC-6D06-2ABA-C004301B8C12}"/>
            </a:ext>
          </a:extLst>
        </p:cNvPr>
        <p:cNvGrpSpPr/>
        <p:nvPr/>
      </p:nvGrpSpPr>
      <p:grpSpPr>
        <a:xfrm>
          <a:off x="0" y="0"/>
          <a:ext cx="0" cy="0"/>
          <a:chOff x="0" y="0"/>
          <a:chExt cx="0" cy="0"/>
        </a:xfrm>
      </p:grpSpPr>
      <p:sp>
        <p:nvSpPr>
          <p:cNvPr id="86" name="Google Shape;86;p1">
            <a:extLst>
              <a:ext uri="{FF2B5EF4-FFF2-40B4-BE49-F238E27FC236}">
                <a16:creationId xmlns:a16="http://schemas.microsoft.com/office/drawing/2014/main" id="{4697C5DE-D72F-DFBB-E066-6808764C668E}"/>
              </a:ext>
            </a:extLst>
          </p:cNvPr>
          <p:cNvSpPr/>
          <p:nvPr/>
        </p:nvSpPr>
        <p:spPr>
          <a:xfrm>
            <a:off x="0" y="0"/>
            <a:ext cx="2152357" cy="6858000"/>
          </a:xfrm>
          <a:prstGeom prst="rect">
            <a:avLst/>
          </a:prstGeom>
          <a:solidFill>
            <a:srgbClr val="DC1506"/>
          </a:solidFill>
          <a:ln w="12700" cap="flat" cmpd="sng">
            <a:solidFill>
              <a:schemeClr val="accent2">
                <a:lumMod val="60000"/>
                <a:lumOff val="40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88" name="Google Shape;88;p1">
            <a:extLst>
              <a:ext uri="{FF2B5EF4-FFF2-40B4-BE49-F238E27FC236}">
                <a16:creationId xmlns:a16="http://schemas.microsoft.com/office/drawing/2014/main" id="{3E93D2ED-B012-346E-A5BF-1C52A48D6B3E}"/>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dirty="0">
                <a:solidFill>
                  <a:schemeClr val="lt1"/>
                </a:solidFill>
                <a:latin typeface="Calibri"/>
                <a:ea typeface="Calibri"/>
                <a:cs typeface="Calibri"/>
                <a:sym typeface="Calibri"/>
              </a:rPr>
              <a:t>Intent</a:t>
            </a:r>
            <a:endParaRPr sz="8800" b="1" dirty="0">
              <a:solidFill>
                <a:schemeClr val="lt1"/>
              </a:solidFill>
              <a:latin typeface="Calibri"/>
              <a:ea typeface="Calibri"/>
              <a:cs typeface="Calibri"/>
              <a:sym typeface="Calibri"/>
            </a:endParaRPr>
          </a:p>
        </p:txBody>
      </p:sp>
      <p:sp>
        <p:nvSpPr>
          <p:cNvPr id="7" name="Title 6">
            <a:extLst>
              <a:ext uri="{FF2B5EF4-FFF2-40B4-BE49-F238E27FC236}">
                <a16:creationId xmlns:a16="http://schemas.microsoft.com/office/drawing/2014/main" id="{570DB727-D299-5D17-A763-B22491C110AB}"/>
              </a:ext>
            </a:extLst>
          </p:cNvPr>
          <p:cNvSpPr>
            <a:spLocks noGrp="1"/>
          </p:cNvSpPr>
          <p:nvPr>
            <p:ph type="ctrTitle"/>
          </p:nvPr>
        </p:nvSpPr>
        <p:spPr>
          <a:xfrm>
            <a:off x="2487283" y="4472288"/>
            <a:ext cx="9144000" cy="2387600"/>
          </a:xfrm>
        </p:spPr>
        <p:txBody>
          <a:bodyPr>
            <a:normAutofit/>
          </a:bodyPr>
          <a:lstStyle/>
          <a:p>
            <a:br>
              <a:rPr lang="en-US" dirty="0"/>
            </a:br>
            <a:endParaRPr lang="en-US" sz="1400" dirty="0"/>
          </a:p>
          <a:p>
            <a:endParaRPr lang="en-US" sz="1400" dirty="0"/>
          </a:p>
        </p:txBody>
      </p:sp>
      <p:sp>
        <p:nvSpPr>
          <p:cNvPr id="8" name="Google Shape;96;p2">
            <a:extLst>
              <a:ext uri="{FF2B5EF4-FFF2-40B4-BE49-F238E27FC236}">
                <a16:creationId xmlns:a16="http://schemas.microsoft.com/office/drawing/2014/main" id="{DCF67533-D575-AFA4-0FC2-8D5AB2784200}"/>
              </a:ext>
            </a:extLst>
          </p:cNvPr>
          <p:cNvSpPr txBox="1">
            <a:spLocks/>
          </p:cNvSpPr>
          <p:nvPr/>
        </p:nvSpPr>
        <p:spPr>
          <a:xfrm>
            <a:off x="2487283" y="3654533"/>
            <a:ext cx="9144000" cy="3587261"/>
          </a:xfrm>
          <a:prstGeom prst="rect">
            <a:avLst/>
          </a:prstGeom>
          <a:noFill/>
          <a:ln>
            <a:noFill/>
          </a:ln>
        </p:spPr>
        <p:txBody>
          <a:bodyPr spcFirstLastPara="1" wrap="square" lIns="91425" tIns="45700" rIns="91425" bIns="45700" anchor="b" anchorCtr="0">
            <a:norm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lang="en-US" sz="9600" dirty="0"/>
          </a:p>
          <a:p>
            <a:endParaRPr lang="en-US" sz="6400" b="1" dirty="0"/>
          </a:p>
          <a:p>
            <a:endParaRPr lang="en-US" sz="16600" dirty="0">
              <a:latin typeface="Sassoon Penpals Joined" panose="02000400000000000000" pitchFamily="50" charset="0"/>
            </a:endParaRPr>
          </a:p>
        </p:txBody>
      </p:sp>
      <p:pic>
        <p:nvPicPr>
          <p:cNvPr id="3" name="Picture 2">
            <a:extLst>
              <a:ext uri="{FF2B5EF4-FFF2-40B4-BE49-F238E27FC236}">
                <a16:creationId xmlns:a16="http://schemas.microsoft.com/office/drawing/2014/main" id="{FB1F92D5-B083-84F2-EA0D-8586C5F53827}"/>
              </a:ext>
            </a:extLst>
          </p:cNvPr>
          <p:cNvPicPr>
            <a:picLocks noChangeAspect="1"/>
          </p:cNvPicPr>
          <p:nvPr/>
        </p:nvPicPr>
        <p:blipFill>
          <a:blip r:embed="rId3"/>
          <a:stretch>
            <a:fillRect/>
          </a:stretch>
        </p:blipFill>
        <p:spPr>
          <a:xfrm>
            <a:off x="455017" y="325363"/>
            <a:ext cx="1285875" cy="638175"/>
          </a:xfrm>
          <a:prstGeom prst="rect">
            <a:avLst/>
          </a:prstGeom>
        </p:spPr>
      </p:pic>
      <p:sp>
        <p:nvSpPr>
          <p:cNvPr id="9" name="Google Shape;245;p15">
            <a:extLst>
              <a:ext uri="{FF2B5EF4-FFF2-40B4-BE49-F238E27FC236}">
                <a16:creationId xmlns:a16="http://schemas.microsoft.com/office/drawing/2014/main" id="{1E788199-1257-E597-7E2F-829A7A3B03E9}"/>
              </a:ext>
            </a:extLst>
          </p:cNvPr>
          <p:cNvSpPr txBox="1"/>
          <p:nvPr/>
        </p:nvSpPr>
        <p:spPr>
          <a:xfrm>
            <a:off x="2487283" y="744459"/>
            <a:ext cx="9172754" cy="4918015"/>
          </a:xfrm>
          <a:prstGeom prst="rect">
            <a:avLst/>
          </a:prstGeom>
          <a:noFill/>
          <a:ln>
            <a:noFill/>
          </a:ln>
        </p:spPr>
        <p:txBody>
          <a:bodyPr spcFirstLastPara="1" wrap="square" lIns="91425" tIns="45700" rIns="91425" bIns="45700" anchor="b" anchorCtr="0">
            <a:normAutofit fontScale="97500"/>
          </a:bodyPr>
          <a:lstStyle/>
          <a:p>
            <a:pPr algn="ctr">
              <a:lnSpc>
                <a:spcPct val="90000"/>
              </a:lnSpc>
            </a:pPr>
            <a:r>
              <a:rPr lang="en-US" sz="9200" b="1" dirty="0">
                <a:solidFill>
                  <a:schemeClr val="dk1"/>
                </a:solidFill>
                <a:latin typeface="Century Gothic" panose="020B0502020202020204" pitchFamily="34" charset="0"/>
                <a:ea typeface="Calibri"/>
                <a:cs typeface="Calibri"/>
              </a:rPr>
              <a:t>Forest Schools</a:t>
            </a:r>
            <a:endParaRPr lang="en-US" sz="9200" b="1" dirty="0">
              <a:solidFill>
                <a:schemeClr val="dk1"/>
              </a:solidFill>
              <a:latin typeface="Century Gothic" panose="020B0502020202020204" pitchFamily="34" charset="0"/>
              <a:ea typeface="Calibri"/>
              <a:cs typeface="Calibri"/>
              <a:sym typeface="Calibri"/>
            </a:endParaRPr>
          </a:p>
          <a:p>
            <a:pPr algn="ctr">
              <a:lnSpc>
                <a:spcPct val="90000"/>
              </a:lnSpc>
            </a:pPr>
            <a:br>
              <a:rPr lang="en-US" sz="12000" b="1" dirty="0">
                <a:latin typeface="Century Gothic" panose="020B0502020202020204" pitchFamily="34" charset="0"/>
                <a:ea typeface="Calibri"/>
                <a:cs typeface="Calibri"/>
              </a:rPr>
            </a:br>
            <a:r>
              <a:rPr lang="en-US" sz="6600" b="1" dirty="0">
                <a:solidFill>
                  <a:schemeClr val="dk1"/>
                </a:solidFill>
                <a:latin typeface="Century Gothic" panose="020B0502020202020204" pitchFamily="34" charset="0"/>
                <a:ea typeface="Calibri"/>
                <a:cs typeface="Calibri"/>
                <a:sym typeface="Calibri"/>
              </a:rPr>
              <a:t>Intent</a:t>
            </a:r>
            <a:endParaRPr lang="en-US" sz="6600" b="1" dirty="0">
              <a:solidFill>
                <a:schemeClr val="dk1"/>
              </a:solidFill>
              <a:latin typeface="Century Gothic" panose="020B0502020202020204" pitchFamily="34" charset="0"/>
              <a:ea typeface="Calibri"/>
              <a:cs typeface="Calibri"/>
            </a:endParaRPr>
          </a:p>
        </p:txBody>
      </p:sp>
    </p:spTree>
    <p:extLst>
      <p:ext uri="{BB962C8B-B14F-4D97-AF65-F5344CB8AC3E}">
        <p14:creationId xmlns:p14="http://schemas.microsoft.com/office/powerpoint/2010/main" val="6579535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5">
          <a:extLst>
            <a:ext uri="{FF2B5EF4-FFF2-40B4-BE49-F238E27FC236}">
              <a16:creationId xmlns:a16="http://schemas.microsoft.com/office/drawing/2014/main" id="{4C88010F-FD87-1616-CF54-780D090CD6F3}"/>
            </a:ext>
          </a:extLst>
        </p:cNvPr>
        <p:cNvGrpSpPr/>
        <p:nvPr/>
      </p:nvGrpSpPr>
      <p:grpSpPr>
        <a:xfrm>
          <a:off x="0" y="0"/>
          <a:ext cx="0" cy="0"/>
          <a:chOff x="0" y="0"/>
          <a:chExt cx="0" cy="0"/>
        </a:xfrm>
      </p:grpSpPr>
      <p:sp>
        <p:nvSpPr>
          <p:cNvPr id="10" name="Google Shape;86;p1">
            <a:extLst>
              <a:ext uri="{FF2B5EF4-FFF2-40B4-BE49-F238E27FC236}">
                <a16:creationId xmlns:a16="http://schemas.microsoft.com/office/drawing/2014/main" id="{1CB889E0-8684-A50F-71E7-2F20795A05FF}"/>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id="{A87C1385-50C2-6A75-EE6C-A0CC3BCCEDFD}"/>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9" name="Picture 8">
            <a:extLst>
              <a:ext uri="{FF2B5EF4-FFF2-40B4-BE49-F238E27FC236}">
                <a16:creationId xmlns:a16="http://schemas.microsoft.com/office/drawing/2014/main" id="{048DE7D6-8038-4C41-C010-1B80AF22227E}"/>
              </a:ext>
            </a:extLst>
          </p:cNvPr>
          <p:cNvPicPr>
            <a:picLocks noChangeAspect="1"/>
          </p:cNvPicPr>
          <p:nvPr/>
        </p:nvPicPr>
        <p:blipFill>
          <a:blip r:embed="rId3"/>
          <a:stretch>
            <a:fillRect/>
          </a:stretch>
        </p:blipFill>
        <p:spPr>
          <a:xfrm>
            <a:off x="399125" y="325363"/>
            <a:ext cx="1285875" cy="638175"/>
          </a:xfrm>
          <a:prstGeom prst="rect">
            <a:avLst/>
          </a:prstGeom>
        </p:spPr>
      </p:pic>
      <p:sp>
        <p:nvSpPr>
          <p:cNvPr id="3" name="Subtitle 2">
            <a:extLst>
              <a:ext uri="{FF2B5EF4-FFF2-40B4-BE49-F238E27FC236}">
                <a16:creationId xmlns:a16="http://schemas.microsoft.com/office/drawing/2014/main" id="{F67C1ACA-476F-BB42-0423-A792DED7AB54}"/>
              </a:ext>
            </a:extLst>
          </p:cNvPr>
          <p:cNvSpPr>
            <a:spLocks noGrp="1"/>
          </p:cNvSpPr>
          <p:nvPr>
            <p:ph type="subTitle" idx="1"/>
          </p:nvPr>
        </p:nvSpPr>
        <p:spPr>
          <a:xfrm>
            <a:off x="2689235" y="4654075"/>
            <a:ext cx="9144000" cy="1655762"/>
          </a:xfrm>
        </p:spPr>
        <p:txBody>
          <a:bodyPr/>
          <a:lstStyle/>
          <a:p>
            <a:r>
              <a:rPr lang="en-GB" dirty="0"/>
              <a:t>Click to watch this short clip from The Forest School Association</a:t>
            </a:r>
            <a:endParaRPr lang="en-GB" dirty="0">
              <a:hlinkClick r:id="rId4"/>
            </a:endParaRPr>
          </a:p>
          <a:p>
            <a:r>
              <a:rPr lang="en-GB" dirty="0">
                <a:hlinkClick r:id="rId4"/>
              </a:rPr>
              <a:t>https://www.youtube.com/watch?v=8b2vC-ecUuU</a:t>
            </a:r>
            <a:r>
              <a:rPr lang="en-GB" dirty="0"/>
              <a:t> </a:t>
            </a:r>
          </a:p>
        </p:txBody>
      </p:sp>
      <p:pic>
        <p:nvPicPr>
          <p:cNvPr id="5" name="Picture 4">
            <a:extLst>
              <a:ext uri="{FF2B5EF4-FFF2-40B4-BE49-F238E27FC236}">
                <a16:creationId xmlns:a16="http://schemas.microsoft.com/office/drawing/2014/main" id="{649D7A42-7893-230B-89FB-9FE468BAF058}"/>
              </a:ext>
            </a:extLst>
          </p:cNvPr>
          <p:cNvPicPr>
            <a:picLocks noChangeAspect="1"/>
          </p:cNvPicPr>
          <p:nvPr/>
        </p:nvPicPr>
        <p:blipFill>
          <a:blip r:embed="rId5"/>
          <a:stretch>
            <a:fillRect/>
          </a:stretch>
        </p:blipFill>
        <p:spPr>
          <a:xfrm>
            <a:off x="3274210" y="548163"/>
            <a:ext cx="7795936" cy="3673158"/>
          </a:xfrm>
          <a:prstGeom prst="rect">
            <a:avLst/>
          </a:prstGeom>
        </p:spPr>
      </p:pic>
    </p:spTree>
    <p:extLst>
      <p:ext uri="{BB962C8B-B14F-4D97-AF65-F5344CB8AC3E}">
        <p14:creationId xmlns:p14="http://schemas.microsoft.com/office/powerpoint/2010/main" val="15613233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6" name="Google Shape;96;p2"/>
          <p:cNvSpPr txBox="1">
            <a:spLocks noGrp="1"/>
          </p:cNvSpPr>
          <p:nvPr>
            <p:ph type="ctrTitle"/>
          </p:nvPr>
        </p:nvSpPr>
        <p:spPr>
          <a:xfrm>
            <a:off x="2222090" y="229111"/>
            <a:ext cx="9435674" cy="1045397"/>
          </a:xfrm>
          <a:prstGeom prst="rect">
            <a:avLst/>
          </a:prstGeom>
          <a:noFill/>
          <a:ln>
            <a:noFill/>
          </a:ln>
        </p:spPr>
        <p:txBody>
          <a:bodyPr spcFirstLastPara="1" wrap="square" lIns="91425" tIns="45700" rIns="91425" bIns="45700" anchor="b" anchorCtr="0">
            <a:normAutofit fontScale="90000"/>
          </a:bodyPr>
          <a:lstStyle/>
          <a:p>
            <a:pPr>
              <a:spcBef>
                <a:spcPts val="0"/>
              </a:spcBef>
            </a:pPr>
            <a:r>
              <a:rPr lang="en-US" sz="3100" b="1" dirty="0">
                <a:latin typeface="Century Gothic" panose="020B0502020202020204" pitchFamily="34" charset="0"/>
                <a:cs typeface="Calibri"/>
              </a:rPr>
              <a:t>Forest Schools at Springfield Infant School &amp; Nursery </a:t>
            </a:r>
            <a:r>
              <a:rPr lang="en-US" dirty="0">
                <a:latin typeface="Century Gothic" panose="020B0502020202020204" pitchFamily="34" charset="0"/>
                <a:cs typeface="Calibri"/>
              </a:rPr>
              <a:t> </a:t>
            </a:r>
          </a:p>
        </p:txBody>
      </p:sp>
      <p:sp>
        <p:nvSpPr>
          <p:cNvPr id="101" name="Google Shape;101;p2"/>
          <p:cNvSpPr txBox="1">
            <a:spLocks noGrp="1"/>
          </p:cNvSpPr>
          <p:nvPr>
            <p:ph type="subTitle" idx="1"/>
          </p:nvPr>
        </p:nvSpPr>
        <p:spPr>
          <a:xfrm>
            <a:off x="2511122" y="1274508"/>
            <a:ext cx="9554805" cy="5102229"/>
          </a:xfrm>
          <a:prstGeom prst="rect">
            <a:avLst/>
          </a:prstGeom>
          <a:noFill/>
          <a:ln>
            <a:noFill/>
          </a:ln>
        </p:spPr>
        <p:txBody>
          <a:bodyPr spcFirstLastPara="1" wrap="square" lIns="91425" tIns="45700" rIns="91425" bIns="45700" anchor="t" anchorCtr="0">
            <a:noAutofit/>
          </a:bodyPr>
          <a:lstStyle/>
          <a:p>
            <a:pPr algn="l">
              <a:lnSpc>
                <a:spcPct val="100000"/>
              </a:lnSpc>
            </a:pPr>
            <a:r>
              <a:rPr lang="en-US" sz="2000" dirty="0">
                <a:latin typeface="Century Gothic" panose="020B0502020202020204" pitchFamily="34" charset="0"/>
                <a:ea typeface="+mn-lt"/>
                <a:cs typeface="+mn-lt"/>
              </a:rPr>
              <a:t>It is our intent that all children will experience some regular forest school sessions during their time at our school. We have a dedicated wildlife area on site with a pond and polytunnel to fulfil many exciting learning opportunities. Forest Schools is based on a fundamental respect for children and their capacity to investigate, test and maintain curiosity in the world around them…</a:t>
            </a:r>
          </a:p>
          <a:p>
            <a:pPr marL="342900" indent="-342900" algn="l">
              <a:lnSpc>
                <a:spcPct val="100000"/>
              </a:lnSpc>
              <a:buFont typeface="Arial" panose="020B0604020202020204" pitchFamily="34" charset="0"/>
              <a:buChar char="•"/>
            </a:pPr>
            <a:r>
              <a:rPr lang="en-US" sz="2000" dirty="0">
                <a:latin typeface="Century Gothic" panose="020B0502020202020204" pitchFamily="34" charset="0"/>
                <a:ea typeface="+mn-lt"/>
                <a:cs typeface="+mn-lt"/>
              </a:rPr>
              <a:t>It believes in children’s right to play; </a:t>
            </a:r>
          </a:p>
          <a:p>
            <a:pPr marL="342900" indent="-342900" algn="l">
              <a:lnSpc>
                <a:spcPct val="100000"/>
              </a:lnSpc>
              <a:buFont typeface="Arial" panose="020B0604020202020204" pitchFamily="34" charset="0"/>
              <a:buChar char="•"/>
            </a:pPr>
            <a:r>
              <a:rPr lang="en-US" sz="2000" dirty="0">
                <a:latin typeface="Century Gothic" panose="020B0502020202020204" pitchFamily="34" charset="0"/>
                <a:ea typeface="+mn-lt"/>
                <a:cs typeface="+mn-lt"/>
              </a:rPr>
              <a:t>The right to access the outdoors, in particular a woodland environment; </a:t>
            </a:r>
          </a:p>
          <a:p>
            <a:pPr marL="342900" indent="-342900" algn="l">
              <a:lnSpc>
                <a:spcPct val="100000"/>
              </a:lnSpc>
              <a:buFont typeface="Arial" panose="020B0604020202020204" pitchFamily="34" charset="0"/>
              <a:buChar char="•"/>
            </a:pPr>
            <a:r>
              <a:rPr lang="en-US" sz="2000" dirty="0">
                <a:latin typeface="Century Gothic" panose="020B0502020202020204" pitchFamily="34" charset="0"/>
                <a:ea typeface="+mn-lt"/>
                <a:cs typeface="+mn-lt"/>
              </a:rPr>
              <a:t>The right to access risk and the vibrant reality of the natural world; </a:t>
            </a:r>
          </a:p>
          <a:p>
            <a:pPr marL="342900" indent="-342900" algn="l">
              <a:lnSpc>
                <a:spcPct val="100000"/>
              </a:lnSpc>
              <a:buFont typeface="Arial" panose="020B0604020202020204" pitchFamily="34" charset="0"/>
              <a:buChar char="•"/>
            </a:pPr>
            <a:r>
              <a:rPr lang="en-US" sz="2000" dirty="0">
                <a:latin typeface="Century Gothic" panose="020B0502020202020204" pitchFamily="34" charset="0"/>
                <a:ea typeface="+mn-lt"/>
                <a:cs typeface="+mn-lt"/>
              </a:rPr>
              <a:t>The right to experience a healthy range of emotions, through all the challenges of social interaction, </a:t>
            </a:r>
          </a:p>
          <a:p>
            <a:pPr marL="342900" indent="-342900" algn="l">
              <a:lnSpc>
                <a:spcPct val="100000"/>
              </a:lnSpc>
              <a:buFont typeface="Arial" panose="020B0604020202020204" pitchFamily="34" charset="0"/>
              <a:buChar char="•"/>
            </a:pPr>
            <a:r>
              <a:rPr lang="en-US" sz="2000" dirty="0">
                <a:latin typeface="Century Gothic" panose="020B0502020202020204" pitchFamily="34" charset="0"/>
                <a:ea typeface="+mn-lt"/>
                <a:cs typeface="+mn-lt"/>
              </a:rPr>
              <a:t>To build resilience that will enable continued and creative engagement with their peers to reach their full potential. </a:t>
            </a:r>
            <a:endParaRPr lang="en-US" sz="2000" dirty="0">
              <a:latin typeface="Century Gothic" panose="020B0502020202020204" pitchFamily="34" charset="0"/>
            </a:endParaRPr>
          </a:p>
        </p:txBody>
      </p:sp>
      <p:sp>
        <p:nvSpPr>
          <p:cNvPr id="9" name="Google Shape;86;p1">
            <a:extLst>
              <a:ext uri="{FF2B5EF4-FFF2-40B4-BE49-F238E27FC236}">
                <a16:creationId xmlns:a16="http://schemas.microsoft.com/office/drawing/2014/main" id="{4A8FB25F-9371-479B-9CC2-2A164654F418}"/>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0" name="Google Shape;88;p1">
            <a:extLst>
              <a:ext uri="{FF2B5EF4-FFF2-40B4-BE49-F238E27FC236}">
                <a16:creationId xmlns:a16="http://schemas.microsoft.com/office/drawing/2014/main" id="{329414A7-93A6-4DE1-BF58-7B7D04797C35}"/>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8" name="Picture 7"/>
          <p:cNvPicPr>
            <a:picLocks noChangeAspect="1"/>
          </p:cNvPicPr>
          <p:nvPr/>
        </p:nvPicPr>
        <p:blipFill>
          <a:blip r:embed="rId3"/>
          <a:stretch>
            <a:fillRect/>
          </a:stretch>
        </p:blipFill>
        <p:spPr>
          <a:xfrm>
            <a:off x="399125" y="325363"/>
            <a:ext cx="1285875" cy="638175"/>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12" name="Google Shape;112;p3"/>
          <p:cNvSpPr txBox="1">
            <a:spLocks noGrp="1"/>
          </p:cNvSpPr>
          <p:nvPr>
            <p:ph type="subTitle" idx="1"/>
          </p:nvPr>
        </p:nvSpPr>
        <p:spPr>
          <a:xfrm>
            <a:off x="2308340" y="325363"/>
            <a:ext cx="9727676" cy="6171695"/>
          </a:xfrm>
          <a:prstGeom prst="rect">
            <a:avLst/>
          </a:prstGeom>
          <a:noFill/>
          <a:ln>
            <a:noFill/>
          </a:ln>
        </p:spPr>
        <p:txBody>
          <a:bodyPr spcFirstLastPara="1" wrap="square" lIns="91425" tIns="45700" rIns="91425" bIns="45700" anchor="t" anchorCtr="0">
            <a:noAutofit/>
          </a:bodyPr>
          <a:lstStyle/>
          <a:p>
            <a:pPr algn="l"/>
            <a:r>
              <a:rPr lang="en-US" sz="2800" b="1" i="0" u="none" strike="noStrike" baseline="0" dirty="0">
                <a:latin typeface="Century Gothic" panose="020B0502020202020204" pitchFamily="34" charset="0"/>
              </a:rPr>
              <a:t>What is Forest School?</a:t>
            </a:r>
          </a:p>
          <a:p>
            <a:pPr algn="l"/>
            <a:r>
              <a:rPr lang="en-US" sz="2000" b="0" i="0" u="none" strike="noStrike" baseline="0" dirty="0">
                <a:latin typeface="Century Gothic" panose="020B0502020202020204" pitchFamily="34" charset="0"/>
              </a:rPr>
              <a:t>We aim to follow the six basic Forest School Principles that shape and govern our ethos:</a:t>
            </a:r>
          </a:p>
          <a:p>
            <a:pPr algn="l"/>
            <a:r>
              <a:rPr lang="en-US" sz="2000" b="1" i="0" u="none" strike="noStrike" baseline="0" dirty="0">
                <a:latin typeface="Century Gothic" panose="020B0502020202020204" pitchFamily="34" charset="0"/>
              </a:rPr>
              <a:t>Principle 1</a:t>
            </a:r>
            <a:r>
              <a:rPr lang="en-US" sz="2000" b="0" i="0" u="none" strike="noStrike" baseline="0" dirty="0">
                <a:latin typeface="Century Gothic" panose="020B0502020202020204" pitchFamily="34" charset="0"/>
              </a:rPr>
              <a:t>: Forest School is a long-term process of frequent and regular sessions in a woodland or natural environment, rather than a one-off visit.</a:t>
            </a:r>
          </a:p>
          <a:p>
            <a:pPr algn="l"/>
            <a:r>
              <a:rPr lang="en-US" sz="2000" b="1" i="0" u="none" strike="noStrike" baseline="0" dirty="0">
                <a:latin typeface="Century Gothic" panose="020B0502020202020204" pitchFamily="34" charset="0"/>
              </a:rPr>
              <a:t>Principle 2</a:t>
            </a:r>
            <a:r>
              <a:rPr lang="en-US" sz="2000" b="0" i="0" u="none" strike="noStrike" baseline="0" dirty="0">
                <a:latin typeface="Century Gothic" panose="020B0502020202020204" pitchFamily="34" charset="0"/>
              </a:rPr>
              <a:t>: Forest School takes place in a woodland or natural environment (with trees where possible) to support the development of a relationship between the learner and the natural world.</a:t>
            </a:r>
          </a:p>
          <a:p>
            <a:pPr algn="l"/>
            <a:r>
              <a:rPr lang="en-US" sz="2000" b="1" i="0" u="none" strike="noStrike" baseline="0" dirty="0">
                <a:latin typeface="Century Gothic" panose="020B0502020202020204" pitchFamily="34" charset="0"/>
              </a:rPr>
              <a:t>Principle 3: </a:t>
            </a:r>
            <a:r>
              <a:rPr lang="en-US" sz="2000" b="0" i="0" u="none" strike="noStrike" baseline="0" dirty="0">
                <a:latin typeface="Century Gothic" panose="020B0502020202020204" pitchFamily="34" charset="0"/>
              </a:rPr>
              <a:t>Forest School aims to promote the holistic development of all those involved, fostering resilient, confident, independent and creative learners.</a:t>
            </a:r>
          </a:p>
          <a:p>
            <a:pPr algn="l"/>
            <a:r>
              <a:rPr lang="en-US" sz="2000" b="1" i="0" u="none" strike="noStrike" baseline="0" dirty="0">
                <a:latin typeface="Century Gothic" panose="020B0502020202020204" pitchFamily="34" charset="0"/>
              </a:rPr>
              <a:t>Principle 4: </a:t>
            </a:r>
            <a:r>
              <a:rPr lang="en-US" sz="2000" b="0" i="0" u="none" strike="noStrike" baseline="0" dirty="0">
                <a:latin typeface="Century Gothic" panose="020B0502020202020204" pitchFamily="34" charset="0"/>
              </a:rPr>
              <a:t>Forest School offers learners the opportunity to take supported risks appropriate to the environment and to themselves.</a:t>
            </a:r>
          </a:p>
          <a:p>
            <a:pPr algn="l"/>
            <a:r>
              <a:rPr lang="en-US" sz="2000" b="1" i="0" u="none" strike="noStrike" baseline="0" dirty="0">
                <a:latin typeface="Century Gothic" panose="020B0502020202020204" pitchFamily="34" charset="0"/>
              </a:rPr>
              <a:t>Principle 5: </a:t>
            </a:r>
            <a:r>
              <a:rPr lang="en-US" sz="2000" b="0" i="0" u="none" strike="noStrike" baseline="0" dirty="0">
                <a:latin typeface="Century Gothic" panose="020B0502020202020204" pitchFamily="34" charset="0"/>
              </a:rPr>
              <a:t>Forest School is run by qualified Forest School practitioners who continuously maintain and develop their professional practice.</a:t>
            </a:r>
          </a:p>
          <a:p>
            <a:pPr algn="l"/>
            <a:r>
              <a:rPr lang="en-US" sz="2000" b="1" i="0" u="none" strike="noStrike" baseline="0" dirty="0">
                <a:latin typeface="Century Gothic" panose="020B0502020202020204" pitchFamily="34" charset="0"/>
              </a:rPr>
              <a:t>Principle 6</a:t>
            </a:r>
            <a:r>
              <a:rPr lang="en-US" sz="2000" b="0" i="0" u="none" strike="noStrike" baseline="0" dirty="0">
                <a:latin typeface="Century Gothic" panose="020B0502020202020204" pitchFamily="34" charset="0"/>
              </a:rPr>
              <a:t>: Forest School uses a range of learner-</a:t>
            </a:r>
            <a:r>
              <a:rPr lang="en-US" sz="2000" b="0" i="0" u="none" strike="noStrike" baseline="0" dirty="0" err="1">
                <a:latin typeface="Century Gothic" panose="020B0502020202020204" pitchFamily="34" charset="0"/>
              </a:rPr>
              <a:t>centred</a:t>
            </a:r>
            <a:r>
              <a:rPr lang="en-US" sz="2000" b="0" i="0" u="none" strike="noStrike" baseline="0" dirty="0">
                <a:latin typeface="Century Gothic" panose="020B0502020202020204" pitchFamily="34" charset="0"/>
              </a:rPr>
              <a:t> processes to create a community for development and learning.</a:t>
            </a:r>
          </a:p>
          <a:p>
            <a:pPr algn="l">
              <a:lnSpc>
                <a:spcPct val="100000"/>
              </a:lnSpc>
              <a:spcBef>
                <a:spcPts val="0"/>
              </a:spcBef>
              <a:buSzPts val="2000"/>
            </a:pPr>
            <a:endParaRPr lang="en-US" sz="2000" b="1" dirty="0">
              <a:cs typeface="Arial"/>
            </a:endParaRPr>
          </a:p>
          <a:p>
            <a:pPr>
              <a:buClr>
                <a:schemeClr val="dk1"/>
              </a:buClr>
              <a:buSzPts val="2000"/>
            </a:pPr>
            <a:endParaRPr lang="en-US" sz="2000" dirty="0">
              <a:cs typeface="Calibri" panose="020F0502020204030204"/>
            </a:endParaRPr>
          </a:p>
        </p:txBody>
      </p:sp>
      <p:sp>
        <p:nvSpPr>
          <p:cNvPr id="10" name="Google Shape;86;p1">
            <a:extLst>
              <a:ext uri="{FF2B5EF4-FFF2-40B4-BE49-F238E27FC236}">
                <a16:creationId xmlns:a16="http://schemas.microsoft.com/office/drawing/2014/main" id="{58602E39-170F-4CA8-B270-80098F1CA1B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id="{9A1CFF53-4FC4-4006-A5B0-D77088441518}"/>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9" name="Picture 8"/>
          <p:cNvPicPr>
            <a:picLocks noChangeAspect="1"/>
          </p:cNvPicPr>
          <p:nvPr/>
        </p:nvPicPr>
        <p:blipFill>
          <a:blip r:embed="rId3"/>
          <a:stretch>
            <a:fillRect/>
          </a:stretch>
        </p:blipFill>
        <p:spPr>
          <a:xfrm>
            <a:off x="399125" y="325363"/>
            <a:ext cx="1285875" cy="638175"/>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05">
          <a:extLst>
            <a:ext uri="{FF2B5EF4-FFF2-40B4-BE49-F238E27FC236}">
              <a16:creationId xmlns:a16="http://schemas.microsoft.com/office/drawing/2014/main" id="{32AAF4D3-C235-9540-388E-715E1A796DCF}"/>
            </a:ext>
          </a:extLst>
        </p:cNvPr>
        <p:cNvGrpSpPr/>
        <p:nvPr/>
      </p:nvGrpSpPr>
      <p:grpSpPr>
        <a:xfrm>
          <a:off x="0" y="0"/>
          <a:ext cx="0" cy="0"/>
          <a:chOff x="0" y="0"/>
          <a:chExt cx="0" cy="0"/>
        </a:xfrm>
      </p:grpSpPr>
      <p:sp>
        <p:nvSpPr>
          <p:cNvPr id="10" name="Google Shape;86;p1">
            <a:extLst>
              <a:ext uri="{FF2B5EF4-FFF2-40B4-BE49-F238E27FC236}">
                <a16:creationId xmlns:a16="http://schemas.microsoft.com/office/drawing/2014/main" id="{B38123D8-0FC0-DBAC-E77D-1CC6ABD319A7}"/>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id="{E3D4A432-6BFA-17EC-88E4-62799A733528}"/>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9" name="Picture 8">
            <a:extLst>
              <a:ext uri="{FF2B5EF4-FFF2-40B4-BE49-F238E27FC236}">
                <a16:creationId xmlns:a16="http://schemas.microsoft.com/office/drawing/2014/main" id="{06901C71-B7B7-29AE-CE5C-232C39D8F6AA}"/>
              </a:ext>
            </a:extLst>
          </p:cNvPr>
          <p:cNvPicPr>
            <a:picLocks noChangeAspect="1"/>
          </p:cNvPicPr>
          <p:nvPr/>
        </p:nvPicPr>
        <p:blipFill>
          <a:blip r:embed="rId3"/>
          <a:stretch>
            <a:fillRect/>
          </a:stretch>
        </p:blipFill>
        <p:spPr>
          <a:xfrm>
            <a:off x="399125" y="325363"/>
            <a:ext cx="1285875" cy="638175"/>
          </a:xfrm>
          <a:prstGeom prst="rect">
            <a:avLst/>
          </a:prstGeom>
        </p:spPr>
      </p:pic>
      <p:graphicFrame>
        <p:nvGraphicFramePr>
          <p:cNvPr id="4" name="Table 3">
            <a:extLst>
              <a:ext uri="{FF2B5EF4-FFF2-40B4-BE49-F238E27FC236}">
                <a16:creationId xmlns:a16="http://schemas.microsoft.com/office/drawing/2014/main" id="{34EBC58B-AF9A-B288-5A6B-2F08F877E6E2}"/>
              </a:ext>
            </a:extLst>
          </p:cNvPr>
          <p:cNvGraphicFramePr>
            <a:graphicFrameLocks noGrp="1"/>
          </p:cNvGraphicFramePr>
          <p:nvPr/>
        </p:nvGraphicFramePr>
        <p:xfrm>
          <a:off x="2511121" y="1444518"/>
          <a:ext cx="9022118" cy="241065"/>
        </p:xfrm>
        <a:graphic>
          <a:graphicData uri="http://schemas.openxmlformats.org/drawingml/2006/table">
            <a:tbl>
              <a:tblPr firstRow="1" firstCol="1" bandRow="1">
                <a:tableStyleId>{B0B42A07-84C1-4659-B30F-697C2D0D7F8F}</a:tableStyleId>
              </a:tblPr>
              <a:tblGrid>
                <a:gridCol w="3014608">
                  <a:extLst>
                    <a:ext uri="{9D8B030D-6E8A-4147-A177-3AD203B41FA5}">
                      <a16:colId xmlns:a16="http://schemas.microsoft.com/office/drawing/2014/main" val="3983009009"/>
                    </a:ext>
                  </a:extLst>
                </a:gridCol>
                <a:gridCol w="3018503">
                  <a:extLst>
                    <a:ext uri="{9D8B030D-6E8A-4147-A177-3AD203B41FA5}">
                      <a16:colId xmlns:a16="http://schemas.microsoft.com/office/drawing/2014/main" val="2426362586"/>
                    </a:ext>
                  </a:extLst>
                </a:gridCol>
                <a:gridCol w="2989007">
                  <a:extLst>
                    <a:ext uri="{9D8B030D-6E8A-4147-A177-3AD203B41FA5}">
                      <a16:colId xmlns:a16="http://schemas.microsoft.com/office/drawing/2014/main" val="3189469895"/>
                    </a:ext>
                  </a:extLst>
                </a:gridCol>
              </a:tblGrid>
              <a:tr h="142438">
                <a:tc>
                  <a:txBody>
                    <a:bodyPr/>
                    <a:lstStyle/>
                    <a:p>
                      <a:pPr>
                        <a:lnSpc>
                          <a:spcPct val="107000"/>
                        </a:lnSpc>
                        <a:buNone/>
                      </a:pPr>
                      <a:endParaRPr lang="en-GB" sz="1200" kern="100" dirty="0">
                        <a:effectLst/>
                        <a:latin typeface="Calibri" panose="020F0502020204030204" pitchFamily="34" charset="0"/>
                        <a:cs typeface="Times New Roman" panose="02020603050405020304" pitchFamily="18" charset="0"/>
                      </a:endParaRPr>
                    </a:p>
                  </a:txBody>
                  <a:tcPr marL="26997" marR="26997" marT="26997" marB="26997"/>
                </a:tc>
                <a:tc>
                  <a:txBody>
                    <a:bodyPr/>
                    <a:lstStyle/>
                    <a:p>
                      <a:pPr algn="ctr">
                        <a:lnSpc>
                          <a:spcPct val="106000"/>
                        </a:lnSpc>
                        <a:spcAft>
                          <a:spcPts val="800"/>
                        </a:spcAft>
                        <a:buNone/>
                      </a:pPr>
                      <a:r>
                        <a:rPr lang="en-GB" sz="1200" kern="0" dirty="0">
                          <a:effectLst/>
                        </a:rPr>
                        <a:t>EYFS</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26997" marR="26997" marT="26997" marB="26997"/>
                </a:tc>
                <a:tc>
                  <a:txBody>
                    <a:bodyPr/>
                    <a:lstStyle/>
                    <a:p>
                      <a:pPr algn="ctr">
                        <a:lnSpc>
                          <a:spcPct val="106000"/>
                        </a:lnSpc>
                        <a:spcAft>
                          <a:spcPts val="800"/>
                        </a:spcAft>
                        <a:buNone/>
                      </a:pPr>
                      <a:r>
                        <a:rPr lang="en-GB" sz="1200" kern="0" dirty="0">
                          <a:effectLst/>
                        </a:rPr>
                        <a:t> KS1</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26997" marR="26997" marT="26997" marB="26997"/>
                </a:tc>
                <a:extLst>
                  <a:ext uri="{0D108BD9-81ED-4DB2-BD59-A6C34878D82A}">
                    <a16:rowId xmlns:a16="http://schemas.microsoft.com/office/drawing/2014/main" val="2466330334"/>
                  </a:ext>
                </a:extLst>
              </a:tr>
            </a:tbl>
          </a:graphicData>
        </a:graphic>
      </p:graphicFrame>
      <p:graphicFrame>
        <p:nvGraphicFramePr>
          <p:cNvPr id="3" name="Table 2">
            <a:extLst>
              <a:ext uri="{FF2B5EF4-FFF2-40B4-BE49-F238E27FC236}">
                <a16:creationId xmlns:a16="http://schemas.microsoft.com/office/drawing/2014/main" id="{752733A9-8E3A-1721-F404-722AB0A2EAED}"/>
              </a:ext>
            </a:extLst>
          </p:cNvPr>
          <p:cNvGraphicFramePr>
            <a:graphicFrameLocks noGrp="1"/>
          </p:cNvGraphicFramePr>
          <p:nvPr>
            <p:extLst>
              <p:ext uri="{D42A27DB-BD31-4B8C-83A1-F6EECF244321}">
                <p14:modId xmlns:p14="http://schemas.microsoft.com/office/powerpoint/2010/main" val="3816934321"/>
              </p:ext>
            </p:extLst>
          </p:nvPr>
        </p:nvGraphicFramePr>
        <p:xfrm>
          <a:off x="2511121" y="1685583"/>
          <a:ext cx="9012285" cy="4351338"/>
        </p:xfrm>
        <a:graphic>
          <a:graphicData uri="http://schemas.openxmlformats.org/drawingml/2006/table">
            <a:tbl>
              <a:tblPr firstRow="1" firstCol="1" bandRow="1">
                <a:tableStyleId>{B0B42A07-84C1-4659-B30F-697C2D0D7F8F}</a:tableStyleId>
              </a:tblPr>
              <a:tblGrid>
                <a:gridCol w="3014608">
                  <a:extLst>
                    <a:ext uri="{9D8B030D-6E8A-4147-A177-3AD203B41FA5}">
                      <a16:colId xmlns:a16="http://schemas.microsoft.com/office/drawing/2014/main" val="2770182727"/>
                    </a:ext>
                  </a:extLst>
                </a:gridCol>
                <a:gridCol w="3028336">
                  <a:extLst>
                    <a:ext uri="{9D8B030D-6E8A-4147-A177-3AD203B41FA5}">
                      <a16:colId xmlns:a16="http://schemas.microsoft.com/office/drawing/2014/main" val="306703850"/>
                    </a:ext>
                  </a:extLst>
                </a:gridCol>
                <a:gridCol w="2969341">
                  <a:extLst>
                    <a:ext uri="{9D8B030D-6E8A-4147-A177-3AD203B41FA5}">
                      <a16:colId xmlns:a16="http://schemas.microsoft.com/office/drawing/2014/main" val="2103328872"/>
                    </a:ext>
                  </a:extLst>
                </a:gridCol>
              </a:tblGrid>
              <a:tr h="2082518">
                <a:tc>
                  <a:txBody>
                    <a:bodyPr/>
                    <a:lstStyle/>
                    <a:p>
                      <a:pPr>
                        <a:lnSpc>
                          <a:spcPct val="106000"/>
                        </a:lnSpc>
                        <a:spcAft>
                          <a:spcPts val="800"/>
                        </a:spcAft>
                        <a:buNone/>
                      </a:pPr>
                      <a:r>
                        <a:rPr lang="en-GB" sz="1400" kern="0" dirty="0">
                          <a:solidFill>
                            <a:schemeClr val="tx1"/>
                          </a:solidFill>
                          <a:effectLst/>
                          <a:latin typeface="Century Gothic" panose="020B0502020202020204" pitchFamily="34" charset="0"/>
                          <a:ea typeface="Calibri" panose="020F0502020204030204" pitchFamily="34" charset="0"/>
                          <a:cs typeface="Calibri" panose="020F0502020204030204" pitchFamily="34" charset="0"/>
                        </a:rPr>
                        <a:t>Knots</a:t>
                      </a:r>
                      <a:endParaRPr lang="en-GB" sz="1400" kern="100" dirty="0">
                        <a:solidFill>
                          <a:schemeClr val="tx1"/>
                        </a:solidFill>
                        <a:effectLst/>
                        <a:latin typeface="Century Gothic" panose="020B0502020202020204" pitchFamily="34" charset="0"/>
                        <a:ea typeface="Calibri" panose="020F0502020204030204" pitchFamily="34" charset="0"/>
                        <a:cs typeface="Calibri" panose="020F0502020204030204" pitchFamily="34" charset="0"/>
                      </a:endParaRPr>
                    </a:p>
                  </a:txBody>
                  <a:tcPr marL="61023" marR="61023" marT="61023" marB="61023">
                    <a:solidFill>
                      <a:schemeClr val="accent1">
                        <a:lumMod val="60000"/>
                        <a:lumOff val="40000"/>
                      </a:schemeClr>
                    </a:solidFill>
                  </a:tcPr>
                </a:tc>
                <a:tc>
                  <a:txBody>
                    <a:bodyPr/>
                    <a:lstStyle/>
                    <a:p>
                      <a:pPr>
                        <a:lnSpc>
                          <a:spcPct val="106000"/>
                        </a:lnSpc>
                        <a:spcAft>
                          <a:spcPts val="800"/>
                        </a:spcAft>
                        <a:buNone/>
                      </a:pPr>
                      <a:r>
                        <a:rPr lang="en-GB" sz="1400" b="0" kern="0" dirty="0">
                          <a:solidFill>
                            <a:schemeClr val="tx1"/>
                          </a:solidFill>
                          <a:effectLst/>
                          <a:latin typeface="Century Gothic" panose="020B0502020202020204" pitchFamily="34" charset="0"/>
                          <a:ea typeface="Calibri" panose="020F0502020204030204" pitchFamily="34" charset="0"/>
                          <a:cs typeface="Calibri" panose="020F0502020204030204" pitchFamily="34" charset="0"/>
                        </a:rPr>
                        <a:t>I can tie a simple overhand knot.</a:t>
                      </a:r>
                      <a:endParaRPr lang="en-GB" sz="1400" b="0" kern="100" dirty="0">
                        <a:solidFill>
                          <a:schemeClr val="tx1"/>
                        </a:solidFill>
                        <a:effectLst/>
                        <a:latin typeface="Century Gothic" panose="020B0502020202020204" pitchFamily="34" charset="0"/>
                        <a:ea typeface="Calibri" panose="020F0502020204030204" pitchFamily="34" charset="0"/>
                        <a:cs typeface="Calibri" panose="020F0502020204030204" pitchFamily="34" charset="0"/>
                      </a:endParaRPr>
                    </a:p>
                    <a:p>
                      <a:pPr>
                        <a:lnSpc>
                          <a:spcPct val="106000"/>
                        </a:lnSpc>
                        <a:spcAft>
                          <a:spcPts val="800"/>
                        </a:spcAft>
                        <a:buNone/>
                      </a:pPr>
                      <a:r>
                        <a:rPr lang="en-GB" sz="1400" b="0" kern="0" dirty="0">
                          <a:solidFill>
                            <a:schemeClr val="tx1"/>
                          </a:solidFill>
                          <a:effectLst/>
                          <a:latin typeface="Century Gothic" panose="020B0502020202020204" pitchFamily="34" charset="0"/>
                          <a:ea typeface="Calibri" panose="020F0502020204030204" pitchFamily="34" charset="0"/>
                          <a:cs typeface="Calibri" panose="020F0502020204030204" pitchFamily="34" charset="0"/>
                        </a:rPr>
                        <a:t>I can thread a wood cookie with support.</a:t>
                      </a:r>
                      <a:endParaRPr lang="en-GB" sz="1400" b="0" kern="100" dirty="0">
                        <a:solidFill>
                          <a:schemeClr val="tx1"/>
                        </a:solidFill>
                        <a:effectLst/>
                        <a:latin typeface="Century Gothic" panose="020B0502020202020204" pitchFamily="34" charset="0"/>
                        <a:ea typeface="Calibri" panose="020F0502020204030204" pitchFamily="34" charset="0"/>
                        <a:cs typeface="Calibri" panose="020F0502020204030204" pitchFamily="34" charset="0"/>
                      </a:endParaRPr>
                    </a:p>
                    <a:p>
                      <a:pPr>
                        <a:lnSpc>
                          <a:spcPct val="106000"/>
                        </a:lnSpc>
                        <a:spcAft>
                          <a:spcPts val="800"/>
                        </a:spcAft>
                        <a:buNone/>
                      </a:pPr>
                      <a:r>
                        <a:rPr lang="en-GB" sz="1400" b="0" kern="0" dirty="0">
                          <a:solidFill>
                            <a:schemeClr val="tx1"/>
                          </a:solidFill>
                          <a:effectLst/>
                          <a:latin typeface="Century Gothic" panose="020B0502020202020204" pitchFamily="34" charset="0"/>
                          <a:ea typeface="Calibri" panose="020F0502020204030204" pitchFamily="34" charset="0"/>
                          <a:cs typeface="Calibri" panose="020F0502020204030204" pitchFamily="34" charset="0"/>
                        </a:rPr>
                        <a:t>I can wrap a stick independently.</a:t>
                      </a:r>
                      <a:endParaRPr lang="en-GB" sz="1400" b="0" kern="100" dirty="0">
                        <a:solidFill>
                          <a:schemeClr val="tx1"/>
                        </a:solidFill>
                        <a:effectLst/>
                        <a:latin typeface="Century Gothic" panose="020B0502020202020204" pitchFamily="34" charset="0"/>
                        <a:ea typeface="Calibri" panose="020F0502020204030204" pitchFamily="34" charset="0"/>
                        <a:cs typeface="Calibri" panose="020F0502020204030204" pitchFamily="34" charset="0"/>
                      </a:endParaRPr>
                    </a:p>
                  </a:txBody>
                  <a:tcPr marL="61023" marR="61023" marT="61023" marB="61023">
                    <a:solidFill>
                      <a:schemeClr val="accent1">
                        <a:lumMod val="60000"/>
                        <a:lumOff val="40000"/>
                      </a:schemeClr>
                    </a:solidFill>
                  </a:tcPr>
                </a:tc>
                <a:tc>
                  <a:txBody>
                    <a:bodyPr/>
                    <a:lstStyle/>
                    <a:p>
                      <a:pPr>
                        <a:lnSpc>
                          <a:spcPct val="106000"/>
                        </a:lnSpc>
                        <a:spcAft>
                          <a:spcPts val="800"/>
                        </a:spcAft>
                        <a:buNone/>
                      </a:pPr>
                      <a:r>
                        <a:rPr lang="en-GB" sz="1400" b="0" kern="0" dirty="0">
                          <a:solidFill>
                            <a:schemeClr val="tx1"/>
                          </a:solidFill>
                          <a:effectLst/>
                          <a:latin typeface="Century Gothic" panose="020B0502020202020204" pitchFamily="34" charset="0"/>
                          <a:ea typeface="Calibri" panose="020F0502020204030204" pitchFamily="34" charset="0"/>
                          <a:cs typeface="Calibri" panose="020F0502020204030204" pitchFamily="34" charset="0"/>
                        </a:rPr>
                        <a:t>I can tie a half hitch.</a:t>
                      </a:r>
                      <a:endParaRPr lang="en-GB" sz="1400" b="0" kern="100" dirty="0">
                        <a:solidFill>
                          <a:schemeClr val="tx1"/>
                        </a:solidFill>
                        <a:effectLst/>
                        <a:latin typeface="Century Gothic" panose="020B0502020202020204" pitchFamily="34" charset="0"/>
                        <a:ea typeface="Calibri" panose="020F0502020204030204" pitchFamily="34" charset="0"/>
                        <a:cs typeface="Calibri" panose="020F0502020204030204" pitchFamily="34" charset="0"/>
                      </a:endParaRPr>
                    </a:p>
                    <a:p>
                      <a:pPr>
                        <a:lnSpc>
                          <a:spcPct val="106000"/>
                        </a:lnSpc>
                        <a:spcAft>
                          <a:spcPts val="800"/>
                        </a:spcAft>
                        <a:buNone/>
                      </a:pPr>
                      <a:r>
                        <a:rPr lang="en-GB" sz="1400" b="0" kern="0" dirty="0">
                          <a:solidFill>
                            <a:schemeClr val="tx1"/>
                          </a:solidFill>
                          <a:effectLst/>
                          <a:latin typeface="Century Gothic" panose="020B0502020202020204" pitchFamily="34" charset="0"/>
                          <a:ea typeface="Calibri" panose="020F0502020204030204" pitchFamily="34" charset="0"/>
                          <a:cs typeface="Calibri" panose="020F0502020204030204" pitchFamily="34" charset="0"/>
                        </a:rPr>
                        <a:t>I can explain how to tie knots and teach my peers.</a:t>
                      </a:r>
                      <a:endParaRPr lang="en-GB" sz="1400" b="0" kern="100" dirty="0">
                        <a:solidFill>
                          <a:schemeClr val="tx1"/>
                        </a:solidFill>
                        <a:effectLst/>
                        <a:latin typeface="Century Gothic" panose="020B0502020202020204" pitchFamily="34" charset="0"/>
                        <a:ea typeface="Calibri" panose="020F0502020204030204" pitchFamily="34" charset="0"/>
                        <a:cs typeface="Calibri" panose="020F0502020204030204" pitchFamily="34" charset="0"/>
                      </a:endParaRPr>
                    </a:p>
                    <a:p>
                      <a:pPr>
                        <a:lnSpc>
                          <a:spcPct val="106000"/>
                        </a:lnSpc>
                        <a:spcAft>
                          <a:spcPts val="800"/>
                        </a:spcAft>
                        <a:buNone/>
                      </a:pPr>
                      <a:r>
                        <a:rPr lang="en-GB" sz="1400" b="0" kern="0" dirty="0">
                          <a:solidFill>
                            <a:schemeClr val="tx1"/>
                          </a:solidFill>
                          <a:effectLst/>
                          <a:latin typeface="Century Gothic" panose="020B0502020202020204" pitchFamily="34" charset="0"/>
                          <a:ea typeface="Calibri" panose="020F0502020204030204" pitchFamily="34" charset="0"/>
                          <a:cs typeface="Calibri" panose="020F0502020204030204" pitchFamily="34" charset="0"/>
                        </a:rPr>
                        <a:t>I can use simple knots to secure ropes and branches.</a:t>
                      </a:r>
                      <a:endParaRPr lang="en-GB" sz="1400" b="0" kern="100" dirty="0">
                        <a:solidFill>
                          <a:schemeClr val="tx1"/>
                        </a:solidFill>
                        <a:effectLst/>
                        <a:latin typeface="Century Gothic" panose="020B0502020202020204" pitchFamily="34" charset="0"/>
                        <a:ea typeface="Calibri" panose="020F0502020204030204" pitchFamily="34" charset="0"/>
                        <a:cs typeface="Calibri" panose="020F0502020204030204" pitchFamily="34" charset="0"/>
                      </a:endParaRPr>
                    </a:p>
                    <a:p>
                      <a:pPr>
                        <a:lnSpc>
                          <a:spcPct val="106000"/>
                        </a:lnSpc>
                        <a:spcAft>
                          <a:spcPts val="800"/>
                        </a:spcAft>
                        <a:buNone/>
                      </a:pPr>
                      <a:r>
                        <a:rPr lang="en-GB" sz="1400" b="0" kern="0" dirty="0">
                          <a:solidFill>
                            <a:schemeClr val="tx1"/>
                          </a:solidFill>
                          <a:effectLst/>
                          <a:latin typeface="Century Gothic" panose="020B0502020202020204" pitchFamily="34" charset="0"/>
                          <a:ea typeface="Calibri" panose="020F0502020204030204" pitchFamily="34" charset="0"/>
                          <a:cs typeface="Calibri" panose="020F0502020204030204" pitchFamily="34" charset="0"/>
                        </a:rPr>
                        <a:t>I can make a basic friendship bracelet.</a:t>
                      </a:r>
                      <a:endParaRPr lang="en-GB" sz="1400" b="0" kern="100" dirty="0">
                        <a:solidFill>
                          <a:schemeClr val="tx1"/>
                        </a:solidFill>
                        <a:effectLst/>
                        <a:latin typeface="Century Gothic" panose="020B0502020202020204" pitchFamily="34" charset="0"/>
                        <a:ea typeface="Calibri" panose="020F0502020204030204" pitchFamily="34" charset="0"/>
                        <a:cs typeface="Calibri" panose="020F0502020204030204" pitchFamily="34" charset="0"/>
                      </a:endParaRPr>
                    </a:p>
                  </a:txBody>
                  <a:tcPr marL="61023" marR="61023" marT="61023" marB="61023">
                    <a:solidFill>
                      <a:schemeClr val="accent1">
                        <a:lumMod val="60000"/>
                        <a:lumOff val="40000"/>
                      </a:schemeClr>
                    </a:solidFill>
                  </a:tcPr>
                </a:tc>
                <a:extLst>
                  <a:ext uri="{0D108BD9-81ED-4DB2-BD59-A6C34878D82A}">
                    <a16:rowId xmlns:a16="http://schemas.microsoft.com/office/drawing/2014/main" val="3151749021"/>
                  </a:ext>
                </a:extLst>
              </a:tr>
              <a:tr h="2268820">
                <a:tc>
                  <a:txBody>
                    <a:bodyPr/>
                    <a:lstStyle/>
                    <a:p>
                      <a:pPr>
                        <a:lnSpc>
                          <a:spcPct val="106000"/>
                        </a:lnSpc>
                        <a:spcAft>
                          <a:spcPts val="800"/>
                        </a:spcAft>
                        <a:buNone/>
                      </a:pPr>
                      <a:r>
                        <a:rPr lang="en-GB" sz="1400" kern="0" dirty="0">
                          <a:solidFill>
                            <a:schemeClr val="tx1"/>
                          </a:solidFill>
                          <a:effectLst/>
                          <a:latin typeface="Century Gothic" panose="020B0502020202020204" pitchFamily="34" charset="0"/>
                          <a:ea typeface="Calibri" panose="020F0502020204030204" pitchFamily="34" charset="0"/>
                          <a:cs typeface="Calibri" panose="020F0502020204030204" pitchFamily="34" charset="0"/>
                        </a:rPr>
                        <a:t>Shelters</a:t>
                      </a:r>
                      <a:endParaRPr lang="en-GB" sz="1400" kern="100" dirty="0">
                        <a:solidFill>
                          <a:schemeClr val="tx1"/>
                        </a:solidFill>
                        <a:effectLst/>
                        <a:latin typeface="Century Gothic" panose="020B0502020202020204" pitchFamily="34" charset="0"/>
                        <a:ea typeface="Calibri" panose="020F0502020204030204" pitchFamily="34" charset="0"/>
                        <a:cs typeface="Calibri" panose="020F0502020204030204" pitchFamily="34" charset="0"/>
                      </a:endParaRPr>
                    </a:p>
                  </a:txBody>
                  <a:tcPr marL="61023" marR="61023" marT="61023" marB="61023">
                    <a:solidFill>
                      <a:schemeClr val="accent1">
                        <a:lumMod val="60000"/>
                        <a:lumOff val="40000"/>
                      </a:schemeClr>
                    </a:solidFill>
                  </a:tcPr>
                </a:tc>
                <a:tc>
                  <a:txBody>
                    <a:bodyPr/>
                    <a:lstStyle/>
                    <a:p>
                      <a:pPr>
                        <a:lnSpc>
                          <a:spcPct val="106000"/>
                        </a:lnSpc>
                        <a:spcAft>
                          <a:spcPts val="800"/>
                        </a:spcAft>
                        <a:buNone/>
                      </a:pPr>
                      <a:r>
                        <a:rPr lang="en-GB" sz="1400" b="0" kern="0" dirty="0">
                          <a:solidFill>
                            <a:schemeClr val="tx1"/>
                          </a:solidFill>
                          <a:effectLst/>
                          <a:latin typeface="Century Gothic" panose="020B0502020202020204" pitchFamily="34" charset="0"/>
                          <a:ea typeface="Calibri" panose="020F0502020204030204" pitchFamily="34" charset="0"/>
                          <a:cs typeface="Calibri" panose="020F0502020204030204" pitchFamily="34" charset="0"/>
                        </a:rPr>
                        <a:t>I understand how to carry and use sticks/poles and ropes safely.</a:t>
                      </a:r>
                      <a:endParaRPr lang="en-GB" sz="1400" b="0" kern="100" dirty="0">
                        <a:solidFill>
                          <a:schemeClr val="tx1"/>
                        </a:solidFill>
                        <a:effectLst/>
                        <a:latin typeface="Century Gothic" panose="020B0502020202020204" pitchFamily="34" charset="0"/>
                        <a:ea typeface="Calibri" panose="020F0502020204030204" pitchFamily="34" charset="0"/>
                        <a:cs typeface="Calibri" panose="020F0502020204030204" pitchFamily="34" charset="0"/>
                      </a:endParaRPr>
                    </a:p>
                    <a:p>
                      <a:pPr>
                        <a:lnSpc>
                          <a:spcPct val="106000"/>
                        </a:lnSpc>
                        <a:spcAft>
                          <a:spcPts val="800"/>
                        </a:spcAft>
                        <a:buNone/>
                      </a:pPr>
                      <a:r>
                        <a:rPr lang="en-GB" sz="1400" b="0" kern="0" dirty="0">
                          <a:solidFill>
                            <a:schemeClr val="tx1"/>
                          </a:solidFill>
                          <a:effectLst/>
                          <a:latin typeface="Century Gothic" panose="020B0502020202020204" pitchFamily="34" charset="0"/>
                          <a:ea typeface="Calibri" panose="020F0502020204030204" pitchFamily="34" charset="0"/>
                          <a:cs typeface="Calibri" panose="020F0502020204030204" pitchFamily="34" charset="0"/>
                        </a:rPr>
                        <a:t>I can make a mini den/ shelter/ home for a toy animal.</a:t>
                      </a:r>
                      <a:endParaRPr lang="en-GB" sz="1400" b="0" kern="100" dirty="0">
                        <a:solidFill>
                          <a:schemeClr val="tx1"/>
                        </a:solidFill>
                        <a:effectLst/>
                        <a:latin typeface="Century Gothic" panose="020B0502020202020204" pitchFamily="34" charset="0"/>
                        <a:ea typeface="Calibri" panose="020F0502020204030204" pitchFamily="34" charset="0"/>
                        <a:cs typeface="Calibri" panose="020F0502020204030204" pitchFamily="34" charset="0"/>
                      </a:endParaRPr>
                    </a:p>
                  </a:txBody>
                  <a:tcPr marL="61023" marR="61023" marT="61023" marB="61023">
                    <a:solidFill>
                      <a:schemeClr val="accent1">
                        <a:lumMod val="60000"/>
                        <a:lumOff val="40000"/>
                      </a:schemeClr>
                    </a:solidFill>
                  </a:tcPr>
                </a:tc>
                <a:tc>
                  <a:txBody>
                    <a:bodyPr/>
                    <a:lstStyle/>
                    <a:p>
                      <a:pPr>
                        <a:lnSpc>
                          <a:spcPct val="106000"/>
                        </a:lnSpc>
                        <a:spcAft>
                          <a:spcPts val="800"/>
                        </a:spcAft>
                        <a:buNone/>
                      </a:pPr>
                      <a:r>
                        <a:rPr lang="en-GB" sz="1400" b="0" kern="0" dirty="0">
                          <a:solidFill>
                            <a:schemeClr val="tx1"/>
                          </a:solidFill>
                          <a:effectLst/>
                          <a:latin typeface="Century Gothic" panose="020B0502020202020204" pitchFamily="34" charset="0"/>
                          <a:ea typeface="Calibri" panose="020F0502020204030204" pitchFamily="34" charset="0"/>
                          <a:cs typeface="Calibri" panose="020F0502020204030204" pitchFamily="34" charset="0"/>
                        </a:rPr>
                        <a:t>I understand that a shelter provides protection from the wind/ rain/ sun and can be used to live in.</a:t>
                      </a:r>
                      <a:endParaRPr lang="en-GB" sz="1400" b="0" kern="100" dirty="0">
                        <a:solidFill>
                          <a:schemeClr val="tx1"/>
                        </a:solidFill>
                        <a:effectLst/>
                        <a:latin typeface="Century Gothic" panose="020B0502020202020204" pitchFamily="34" charset="0"/>
                        <a:ea typeface="Calibri" panose="020F0502020204030204" pitchFamily="34" charset="0"/>
                        <a:cs typeface="Calibri" panose="020F0502020204030204" pitchFamily="34" charset="0"/>
                      </a:endParaRPr>
                    </a:p>
                    <a:p>
                      <a:pPr>
                        <a:lnSpc>
                          <a:spcPct val="106000"/>
                        </a:lnSpc>
                        <a:spcAft>
                          <a:spcPts val="800"/>
                        </a:spcAft>
                        <a:buNone/>
                      </a:pPr>
                      <a:r>
                        <a:rPr lang="en-GB" sz="1400" b="0" kern="0" dirty="0">
                          <a:solidFill>
                            <a:schemeClr val="tx1"/>
                          </a:solidFill>
                          <a:effectLst/>
                          <a:latin typeface="Century Gothic" panose="020B0502020202020204" pitchFamily="34" charset="0"/>
                          <a:ea typeface="Calibri" panose="020F0502020204030204" pitchFamily="34" charset="0"/>
                          <a:cs typeface="Calibri" panose="020F0502020204030204" pitchFamily="34" charset="0"/>
                        </a:rPr>
                        <a:t>I can build a den.</a:t>
                      </a:r>
                      <a:endParaRPr lang="en-GB" sz="1400" b="0" kern="100" dirty="0">
                        <a:solidFill>
                          <a:schemeClr val="tx1"/>
                        </a:solidFill>
                        <a:effectLst/>
                        <a:latin typeface="Century Gothic" panose="020B0502020202020204" pitchFamily="34" charset="0"/>
                        <a:ea typeface="Calibri" panose="020F0502020204030204" pitchFamily="34" charset="0"/>
                        <a:cs typeface="Calibri" panose="020F0502020204030204" pitchFamily="34" charset="0"/>
                      </a:endParaRPr>
                    </a:p>
                    <a:p>
                      <a:pPr>
                        <a:lnSpc>
                          <a:spcPct val="106000"/>
                        </a:lnSpc>
                        <a:spcAft>
                          <a:spcPts val="800"/>
                        </a:spcAft>
                        <a:buNone/>
                      </a:pPr>
                      <a:r>
                        <a:rPr lang="en-GB" sz="1400" b="0" kern="0" dirty="0">
                          <a:solidFill>
                            <a:schemeClr val="tx1"/>
                          </a:solidFill>
                          <a:effectLst/>
                          <a:latin typeface="Century Gothic" panose="020B0502020202020204" pitchFamily="34" charset="0"/>
                          <a:ea typeface="Calibri" panose="020F0502020204030204" pitchFamily="34" charset="0"/>
                          <a:cs typeface="Calibri" panose="020F0502020204030204" pitchFamily="34" charset="0"/>
                        </a:rPr>
                        <a:t>I can build a ridge line shelter.</a:t>
                      </a:r>
                      <a:endParaRPr lang="en-GB" sz="1400" b="0" kern="100" dirty="0">
                        <a:solidFill>
                          <a:schemeClr val="tx1"/>
                        </a:solidFill>
                        <a:effectLst/>
                        <a:latin typeface="Century Gothic" panose="020B0502020202020204" pitchFamily="34" charset="0"/>
                        <a:ea typeface="Calibri" panose="020F0502020204030204" pitchFamily="34" charset="0"/>
                        <a:cs typeface="Calibri" panose="020F0502020204030204" pitchFamily="34" charset="0"/>
                      </a:endParaRPr>
                    </a:p>
                    <a:p>
                      <a:pPr>
                        <a:lnSpc>
                          <a:spcPct val="106000"/>
                        </a:lnSpc>
                        <a:spcAft>
                          <a:spcPts val="800"/>
                        </a:spcAft>
                        <a:buNone/>
                      </a:pPr>
                      <a:r>
                        <a:rPr lang="en-GB" sz="1400" b="0" kern="0" dirty="0">
                          <a:solidFill>
                            <a:schemeClr val="tx1"/>
                          </a:solidFill>
                          <a:effectLst/>
                          <a:latin typeface="Century Gothic" panose="020B0502020202020204" pitchFamily="34" charset="0"/>
                          <a:ea typeface="Calibri" panose="020F0502020204030204" pitchFamily="34" charset="0"/>
                          <a:cs typeface="Calibri" panose="020F0502020204030204" pitchFamily="34" charset="0"/>
                        </a:rPr>
                        <a:t>I can use a storm shelter.</a:t>
                      </a:r>
                      <a:endParaRPr lang="en-GB" sz="1400" b="0" kern="100" dirty="0">
                        <a:solidFill>
                          <a:schemeClr val="tx1"/>
                        </a:solidFill>
                        <a:effectLst/>
                        <a:latin typeface="Century Gothic" panose="020B0502020202020204" pitchFamily="34" charset="0"/>
                        <a:ea typeface="Calibri" panose="020F0502020204030204" pitchFamily="34" charset="0"/>
                        <a:cs typeface="Calibri" panose="020F0502020204030204" pitchFamily="34" charset="0"/>
                      </a:endParaRPr>
                    </a:p>
                  </a:txBody>
                  <a:tcPr marL="61023" marR="61023" marT="61023" marB="61023">
                    <a:solidFill>
                      <a:schemeClr val="accent1">
                        <a:lumMod val="60000"/>
                        <a:lumOff val="40000"/>
                      </a:schemeClr>
                    </a:solidFill>
                  </a:tcPr>
                </a:tc>
                <a:extLst>
                  <a:ext uri="{0D108BD9-81ED-4DB2-BD59-A6C34878D82A}">
                    <a16:rowId xmlns:a16="http://schemas.microsoft.com/office/drawing/2014/main" val="3009315586"/>
                  </a:ext>
                </a:extLst>
              </a:tr>
            </a:tbl>
          </a:graphicData>
        </a:graphic>
      </p:graphicFrame>
      <p:sp>
        <p:nvSpPr>
          <p:cNvPr id="8" name="Google Shape;96;p2">
            <a:extLst>
              <a:ext uri="{FF2B5EF4-FFF2-40B4-BE49-F238E27FC236}">
                <a16:creationId xmlns:a16="http://schemas.microsoft.com/office/drawing/2014/main" id="{11C964A4-43D5-FE62-600B-785DD553537B}"/>
              </a:ext>
            </a:extLst>
          </p:cNvPr>
          <p:cNvSpPr txBox="1">
            <a:spLocks noGrp="1"/>
          </p:cNvSpPr>
          <p:nvPr>
            <p:ph type="ctrTitle"/>
          </p:nvPr>
        </p:nvSpPr>
        <p:spPr>
          <a:xfrm>
            <a:off x="2152357" y="325363"/>
            <a:ext cx="9435674" cy="780642"/>
          </a:xfrm>
          <a:prstGeom prst="rect">
            <a:avLst/>
          </a:prstGeom>
          <a:noFill/>
          <a:ln>
            <a:noFill/>
          </a:ln>
        </p:spPr>
        <p:txBody>
          <a:bodyPr spcFirstLastPara="1" wrap="square" lIns="91425" tIns="45700" rIns="91425" bIns="45700" anchor="b" anchorCtr="0">
            <a:normAutofit fontScale="90000"/>
          </a:bodyPr>
          <a:lstStyle/>
          <a:p>
            <a:pPr>
              <a:spcBef>
                <a:spcPts val="0"/>
              </a:spcBef>
            </a:pPr>
            <a:r>
              <a:rPr lang="en-US" sz="3100" b="1" dirty="0">
                <a:latin typeface="Century Gothic" panose="020B0502020202020204" pitchFamily="34" charset="0"/>
                <a:cs typeface="Calibri"/>
              </a:rPr>
              <a:t>Forest Schools at Springfield Infant School - Progression of Skills</a:t>
            </a:r>
            <a:endParaRPr lang="en-US" dirty="0">
              <a:latin typeface="Century Gothic" panose="020B0502020202020204" pitchFamily="34" charset="0"/>
              <a:cs typeface="Calibri"/>
            </a:endParaRPr>
          </a:p>
        </p:txBody>
      </p:sp>
    </p:spTree>
    <p:extLst>
      <p:ext uri="{BB962C8B-B14F-4D97-AF65-F5344CB8AC3E}">
        <p14:creationId xmlns:p14="http://schemas.microsoft.com/office/powerpoint/2010/main" val="31006002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13" name="Google Shape;113;p3"/>
          <p:cNvSpPr/>
          <p:nvPr/>
        </p:nvSpPr>
        <p:spPr>
          <a:xfrm>
            <a:off x="0" y="0"/>
            <a:ext cx="12192000" cy="15875"/>
          </a:xfrm>
          <a:prstGeom prst="rect">
            <a:avLst/>
          </a:prstGeom>
          <a:solidFill>
            <a:srgbClr val="00000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 name="Google Shape;86;p1">
            <a:extLst>
              <a:ext uri="{FF2B5EF4-FFF2-40B4-BE49-F238E27FC236}">
                <a16:creationId xmlns:a16="http://schemas.microsoft.com/office/drawing/2014/main" id="{58602E39-170F-4CA8-B270-80098F1CA1B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id="{9A1CFF53-4FC4-4006-A5B0-D77088441518}"/>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9" name="Picture 8"/>
          <p:cNvPicPr>
            <a:picLocks noChangeAspect="1"/>
          </p:cNvPicPr>
          <p:nvPr/>
        </p:nvPicPr>
        <p:blipFill>
          <a:blip r:embed="rId3"/>
          <a:stretch>
            <a:fillRect/>
          </a:stretch>
        </p:blipFill>
        <p:spPr>
          <a:xfrm>
            <a:off x="399125" y="325363"/>
            <a:ext cx="1285875" cy="638175"/>
          </a:xfrm>
          <a:prstGeom prst="rect">
            <a:avLst/>
          </a:prstGeom>
        </p:spPr>
      </p:pic>
      <p:graphicFrame>
        <p:nvGraphicFramePr>
          <p:cNvPr id="3" name="Table 2">
            <a:extLst>
              <a:ext uri="{FF2B5EF4-FFF2-40B4-BE49-F238E27FC236}">
                <a16:creationId xmlns:a16="http://schemas.microsoft.com/office/drawing/2014/main" id="{1C6F079F-1282-C81C-FB24-7CB96FCEE94E}"/>
              </a:ext>
            </a:extLst>
          </p:cNvPr>
          <p:cNvGraphicFramePr>
            <a:graphicFrameLocks noGrp="1"/>
          </p:cNvGraphicFramePr>
          <p:nvPr>
            <p:extLst>
              <p:ext uri="{D42A27DB-BD31-4B8C-83A1-F6EECF244321}">
                <p14:modId xmlns:p14="http://schemas.microsoft.com/office/powerpoint/2010/main" val="2772304043"/>
              </p:ext>
            </p:extLst>
          </p:nvPr>
        </p:nvGraphicFramePr>
        <p:xfrm>
          <a:off x="2396528" y="325363"/>
          <a:ext cx="9436707" cy="6242318"/>
        </p:xfrm>
        <a:graphic>
          <a:graphicData uri="http://schemas.openxmlformats.org/drawingml/2006/table">
            <a:tbl>
              <a:tblPr firstRow="1" firstCol="1" bandRow="1">
                <a:tableStyleId>{B0B42A07-84C1-4659-B30F-697C2D0D7F8F}</a:tableStyleId>
              </a:tblPr>
              <a:tblGrid>
                <a:gridCol w="3145569">
                  <a:extLst>
                    <a:ext uri="{9D8B030D-6E8A-4147-A177-3AD203B41FA5}">
                      <a16:colId xmlns:a16="http://schemas.microsoft.com/office/drawing/2014/main" val="4180154874"/>
                    </a:ext>
                  </a:extLst>
                </a:gridCol>
                <a:gridCol w="3145569">
                  <a:extLst>
                    <a:ext uri="{9D8B030D-6E8A-4147-A177-3AD203B41FA5}">
                      <a16:colId xmlns:a16="http://schemas.microsoft.com/office/drawing/2014/main" val="4197781026"/>
                    </a:ext>
                  </a:extLst>
                </a:gridCol>
                <a:gridCol w="3145569">
                  <a:extLst>
                    <a:ext uri="{9D8B030D-6E8A-4147-A177-3AD203B41FA5}">
                      <a16:colId xmlns:a16="http://schemas.microsoft.com/office/drawing/2014/main" val="3197376567"/>
                    </a:ext>
                  </a:extLst>
                </a:gridCol>
              </a:tblGrid>
              <a:tr h="142438">
                <a:tc>
                  <a:txBody>
                    <a:bodyPr/>
                    <a:lstStyle/>
                    <a:p>
                      <a:pPr>
                        <a:lnSpc>
                          <a:spcPct val="107000"/>
                        </a:lnSpc>
                        <a:buNone/>
                      </a:pPr>
                      <a:endParaRPr lang="en-GB" sz="1200" kern="100" dirty="0">
                        <a:effectLst/>
                        <a:latin typeface="Calibri" panose="020F0502020204030204" pitchFamily="34" charset="0"/>
                        <a:cs typeface="Times New Roman" panose="02020603050405020304" pitchFamily="18" charset="0"/>
                      </a:endParaRPr>
                    </a:p>
                  </a:txBody>
                  <a:tcPr marL="26997" marR="26997" marT="26997" marB="26997"/>
                </a:tc>
                <a:tc>
                  <a:txBody>
                    <a:bodyPr/>
                    <a:lstStyle/>
                    <a:p>
                      <a:pPr algn="ctr">
                        <a:lnSpc>
                          <a:spcPct val="106000"/>
                        </a:lnSpc>
                        <a:spcAft>
                          <a:spcPts val="800"/>
                        </a:spcAft>
                        <a:buNone/>
                      </a:pPr>
                      <a:r>
                        <a:rPr lang="en-GB" sz="1200" kern="0" dirty="0">
                          <a:effectLst/>
                        </a:rPr>
                        <a:t>EYFS</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26997" marR="26997" marT="26997" marB="26997"/>
                </a:tc>
                <a:tc>
                  <a:txBody>
                    <a:bodyPr/>
                    <a:lstStyle/>
                    <a:p>
                      <a:pPr algn="ctr">
                        <a:lnSpc>
                          <a:spcPct val="106000"/>
                        </a:lnSpc>
                        <a:spcAft>
                          <a:spcPts val="800"/>
                        </a:spcAft>
                        <a:buNone/>
                      </a:pPr>
                      <a:r>
                        <a:rPr lang="en-GB" sz="1200" kern="0" dirty="0">
                          <a:effectLst/>
                        </a:rPr>
                        <a:t> KS1</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26997" marR="26997" marT="26997" marB="26997"/>
                </a:tc>
                <a:extLst>
                  <a:ext uri="{0D108BD9-81ED-4DB2-BD59-A6C34878D82A}">
                    <a16:rowId xmlns:a16="http://schemas.microsoft.com/office/drawing/2014/main" val="144432942"/>
                  </a:ext>
                </a:extLst>
              </a:tr>
              <a:tr h="2345123">
                <a:tc>
                  <a:txBody>
                    <a:bodyPr/>
                    <a:lstStyle/>
                    <a:p>
                      <a:pPr>
                        <a:lnSpc>
                          <a:spcPct val="106000"/>
                        </a:lnSpc>
                        <a:spcAft>
                          <a:spcPts val="800"/>
                        </a:spcAft>
                        <a:buNone/>
                      </a:pPr>
                      <a:r>
                        <a:rPr lang="en-GB" sz="1400" kern="0" dirty="0">
                          <a:solidFill>
                            <a:schemeClr val="tx1"/>
                          </a:solidFill>
                          <a:effectLst/>
                          <a:latin typeface="Century Gothic" panose="020B0502020202020204" pitchFamily="34" charset="0"/>
                        </a:rPr>
                        <a:t>Fire lighting &amp; cooking</a:t>
                      </a:r>
                      <a:endParaRPr lang="en-GB" sz="1400" kern="100" dirty="0">
                        <a:solidFill>
                          <a:schemeClr val="tx1"/>
                        </a:solidFill>
                        <a:effectLst/>
                        <a:latin typeface="Century Gothic" panose="020B0502020202020204" pitchFamily="34" charset="0"/>
                      </a:endParaRPr>
                    </a:p>
                    <a:p>
                      <a:pPr>
                        <a:lnSpc>
                          <a:spcPct val="106000"/>
                        </a:lnSpc>
                        <a:spcAft>
                          <a:spcPts val="800"/>
                        </a:spcAft>
                        <a:buNone/>
                      </a:pPr>
                      <a:r>
                        <a:rPr lang="en-GB" sz="1400" kern="0" dirty="0">
                          <a:solidFill>
                            <a:schemeClr val="tx1"/>
                          </a:solidFill>
                          <a:effectLst/>
                          <a:latin typeface="Century Gothic" panose="020B0502020202020204" pitchFamily="34" charset="0"/>
                        </a:rPr>
                        <a:t> </a:t>
                      </a:r>
                      <a:endParaRPr lang="en-GB" sz="1400" kern="1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26997" marR="26997" marT="26997" marB="26997">
                    <a:solidFill>
                      <a:schemeClr val="accent1">
                        <a:lumMod val="60000"/>
                        <a:lumOff val="40000"/>
                      </a:schemeClr>
                    </a:solidFill>
                  </a:tcPr>
                </a:tc>
                <a:tc>
                  <a:txBody>
                    <a:bodyPr/>
                    <a:lstStyle/>
                    <a:p>
                      <a:pPr>
                        <a:lnSpc>
                          <a:spcPct val="106000"/>
                        </a:lnSpc>
                        <a:spcAft>
                          <a:spcPts val="800"/>
                        </a:spcAft>
                        <a:buNone/>
                      </a:pPr>
                      <a:r>
                        <a:rPr lang="en-GB" sz="1400" kern="0" dirty="0">
                          <a:effectLst/>
                          <a:latin typeface="Century Gothic" panose="020B0502020202020204" pitchFamily="34" charset="0"/>
                        </a:rPr>
                        <a:t>I can follow fire circle safety.</a:t>
                      </a:r>
                      <a:endParaRPr lang="en-GB" sz="1400" kern="100" dirty="0">
                        <a:effectLst/>
                        <a:latin typeface="Century Gothic" panose="020B0502020202020204" pitchFamily="34" charset="0"/>
                      </a:endParaRPr>
                    </a:p>
                    <a:p>
                      <a:pPr>
                        <a:lnSpc>
                          <a:spcPct val="106000"/>
                        </a:lnSpc>
                        <a:spcAft>
                          <a:spcPts val="800"/>
                        </a:spcAft>
                        <a:buNone/>
                      </a:pPr>
                      <a:r>
                        <a:rPr lang="en-GB" sz="1400" kern="0" dirty="0">
                          <a:effectLst/>
                          <a:latin typeface="Century Gothic" panose="020B0502020202020204" pitchFamily="34" charset="0"/>
                        </a:rPr>
                        <a:t>I know the respect position.</a:t>
                      </a:r>
                      <a:endParaRPr lang="en-GB" sz="1400" kern="100" dirty="0">
                        <a:effectLst/>
                        <a:latin typeface="Century Gothic" panose="020B0502020202020204" pitchFamily="34" charset="0"/>
                      </a:endParaRPr>
                    </a:p>
                    <a:p>
                      <a:pPr>
                        <a:lnSpc>
                          <a:spcPct val="106000"/>
                        </a:lnSpc>
                        <a:spcAft>
                          <a:spcPts val="800"/>
                        </a:spcAft>
                        <a:buNone/>
                      </a:pPr>
                      <a:r>
                        <a:rPr lang="en-GB" sz="1400" kern="0" dirty="0">
                          <a:effectLst/>
                          <a:latin typeface="Century Gothic" panose="020B0502020202020204" pitchFamily="34" charset="0"/>
                        </a:rPr>
                        <a:t>I can follow &amp; understand how to be safe around a fire.</a:t>
                      </a:r>
                      <a:endParaRPr lang="en-GB" sz="1400" kern="100" dirty="0">
                        <a:effectLst/>
                        <a:latin typeface="Century Gothic" panose="020B0502020202020204" pitchFamily="34" charset="0"/>
                      </a:endParaRPr>
                    </a:p>
                    <a:p>
                      <a:pPr>
                        <a:lnSpc>
                          <a:spcPct val="106000"/>
                        </a:lnSpc>
                        <a:spcAft>
                          <a:spcPts val="800"/>
                        </a:spcAft>
                        <a:buNone/>
                      </a:pPr>
                      <a:r>
                        <a:rPr lang="en-GB" sz="1400" kern="0" dirty="0">
                          <a:effectLst/>
                          <a:latin typeface="Century Gothic" panose="020B0502020202020204" pitchFamily="34" charset="0"/>
                        </a:rPr>
                        <a:t>I can collect dry sticks.</a:t>
                      </a:r>
                      <a:endParaRPr lang="en-GB" sz="1400" kern="100" dirty="0">
                        <a:effectLst/>
                        <a:latin typeface="Century Gothic" panose="020B0502020202020204" pitchFamily="34" charset="0"/>
                      </a:endParaRPr>
                    </a:p>
                    <a:p>
                      <a:pPr>
                        <a:lnSpc>
                          <a:spcPct val="106000"/>
                        </a:lnSpc>
                        <a:spcAft>
                          <a:spcPts val="800"/>
                        </a:spcAft>
                        <a:buNone/>
                      </a:pPr>
                      <a:r>
                        <a:rPr lang="en-GB" sz="1400" kern="0" dirty="0">
                          <a:effectLst/>
                          <a:latin typeface="Century Gothic" panose="020B0502020202020204" pitchFamily="34" charset="0"/>
                        </a:rPr>
                        <a:t>I can create a spark with the fire steel.</a:t>
                      </a:r>
                      <a:endParaRPr lang="en-GB" sz="1400" kern="100" dirty="0">
                        <a:effectLst/>
                        <a:latin typeface="Century Gothic" panose="020B0502020202020204" pitchFamily="34" charset="0"/>
                      </a:endParaRPr>
                    </a:p>
                    <a:p>
                      <a:pPr>
                        <a:lnSpc>
                          <a:spcPct val="106000"/>
                        </a:lnSpc>
                        <a:spcAft>
                          <a:spcPts val="800"/>
                        </a:spcAft>
                        <a:buNone/>
                      </a:pPr>
                      <a:r>
                        <a:rPr lang="en-GB" sz="1400" kern="0" dirty="0">
                          <a:effectLst/>
                          <a:latin typeface="Century Gothic" panose="020B0502020202020204" pitchFamily="34" charset="0"/>
                        </a:rPr>
                        <a:t>I can safely use the fire for toasting - marshmallows/ bread/ fruit</a:t>
                      </a:r>
                      <a:endParaRPr lang="en-GB" sz="1400" kern="10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26997" marR="26997" marT="26997" marB="26997">
                    <a:solidFill>
                      <a:schemeClr val="accent1">
                        <a:lumMod val="60000"/>
                        <a:lumOff val="40000"/>
                      </a:schemeClr>
                    </a:solidFill>
                  </a:tcPr>
                </a:tc>
                <a:tc>
                  <a:txBody>
                    <a:bodyPr/>
                    <a:lstStyle/>
                    <a:p>
                      <a:pPr>
                        <a:lnSpc>
                          <a:spcPct val="106000"/>
                        </a:lnSpc>
                        <a:spcAft>
                          <a:spcPts val="800"/>
                        </a:spcAft>
                        <a:buNone/>
                      </a:pPr>
                      <a:r>
                        <a:rPr lang="en-GB" sz="1400" kern="0" dirty="0">
                          <a:effectLst/>
                          <a:latin typeface="Century Gothic" panose="020B0502020202020204" pitchFamily="34" charset="0"/>
                        </a:rPr>
                        <a:t>I can explain the fire triangle.</a:t>
                      </a:r>
                      <a:endParaRPr lang="en-GB" sz="1400" kern="100" dirty="0">
                        <a:effectLst/>
                        <a:latin typeface="Century Gothic" panose="020B0502020202020204" pitchFamily="34" charset="0"/>
                      </a:endParaRPr>
                    </a:p>
                    <a:p>
                      <a:pPr>
                        <a:lnSpc>
                          <a:spcPct val="106000"/>
                        </a:lnSpc>
                        <a:spcAft>
                          <a:spcPts val="800"/>
                        </a:spcAft>
                        <a:buNone/>
                      </a:pPr>
                      <a:r>
                        <a:rPr lang="en-GB" sz="1400" kern="0" dirty="0">
                          <a:effectLst/>
                          <a:latin typeface="Century Gothic" panose="020B0502020202020204" pitchFamily="34" charset="0"/>
                        </a:rPr>
                        <a:t>I can produce sparks with a fire steel.</a:t>
                      </a:r>
                      <a:endParaRPr lang="en-GB" sz="1400" kern="100" dirty="0">
                        <a:effectLst/>
                        <a:latin typeface="Century Gothic" panose="020B0502020202020204" pitchFamily="34" charset="0"/>
                      </a:endParaRPr>
                    </a:p>
                    <a:p>
                      <a:pPr>
                        <a:lnSpc>
                          <a:spcPct val="106000"/>
                        </a:lnSpc>
                        <a:spcAft>
                          <a:spcPts val="800"/>
                        </a:spcAft>
                        <a:buNone/>
                      </a:pPr>
                      <a:r>
                        <a:rPr lang="en-GB" sz="1400" kern="0" dirty="0">
                          <a:effectLst/>
                          <a:latin typeface="Century Gothic" panose="020B0502020202020204" pitchFamily="34" charset="0"/>
                        </a:rPr>
                        <a:t>I can light a fire independently with cotton wool.</a:t>
                      </a:r>
                      <a:endParaRPr lang="en-GB" sz="1400" kern="100" dirty="0">
                        <a:effectLst/>
                        <a:latin typeface="Century Gothic" panose="020B0502020202020204" pitchFamily="34" charset="0"/>
                      </a:endParaRPr>
                    </a:p>
                    <a:p>
                      <a:pPr>
                        <a:lnSpc>
                          <a:spcPct val="106000"/>
                        </a:lnSpc>
                        <a:spcAft>
                          <a:spcPts val="800"/>
                        </a:spcAft>
                        <a:buNone/>
                      </a:pPr>
                      <a:r>
                        <a:rPr lang="en-GB" sz="1400" kern="0" dirty="0">
                          <a:effectLst/>
                          <a:latin typeface="Century Gothic" panose="020B0502020202020204" pitchFamily="34" charset="0"/>
                        </a:rPr>
                        <a:t>I can lay a fire ready to light.</a:t>
                      </a:r>
                      <a:endParaRPr lang="en-GB" sz="1400" kern="100" dirty="0">
                        <a:effectLst/>
                        <a:latin typeface="Century Gothic" panose="020B0502020202020204" pitchFamily="34" charset="0"/>
                      </a:endParaRPr>
                    </a:p>
                    <a:p>
                      <a:pPr>
                        <a:lnSpc>
                          <a:spcPct val="106000"/>
                        </a:lnSpc>
                        <a:spcAft>
                          <a:spcPts val="800"/>
                        </a:spcAft>
                        <a:buNone/>
                      </a:pPr>
                      <a:r>
                        <a:rPr lang="en-GB" sz="1400" kern="0" dirty="0">
                          <a:effectLst/>
                          <a:latin typeface="Century Gothic" panose="020B0502020202020204" pitchFamily="34" charset="0"/>
                        </a:rPr>
                        <a:t>I can follow and understand simple food hygiene.</a:t>
                      </a:r>
                      <a:endParaRPr lang="en-GB" sz="1400" kern="100" dirty="0">
                        <a:effectLst/>
                        <a:latin typeface="Century Gothic" panose="020B0502020202020204" pitchFamily="34" charset="0"/>
                      </a:endParaRPr>
                    </a:p>
                    <a:p>
                      <a:pPr>
                        <a:lnSpc>
                          <a:spcPct val="106000"/>
                        </a:lnSpc>
                        <a:spcAft>
                          <a:spcPts val="800"/>
                        </a:spcAft>
                        <a:buNone/>
                      </a:pPr>
                      <a:r>
                        <a:rPr lang="en-GB" sz="1400" kern="0" dirty="0">
                          <a:effectLst/>
                          <a:latin typeface="Century Gothic" panose="020B0502020202020204" pitchFamily="34" charset="0"/>
                        </a:rPr>
                        <a:t>I can understand the need for completely extinguishing a fire.</a:t>
                      </a:r>
                      <a:endParaRPr lang="en-GB" sz="1400" kern="100" dirty="0">
                        <a:effectLst/>
                        <a:latin typeface="Century Gothic" panose="020B0502020202020204" pitchFamily="34" charset="0"/>
                      </a:endParaRPr>
                    </a:p>
                    <a:p>
                      <a:pPr>
                        <a:lnSpc>
                          <a:spcPct val="106000"/>
                        </a:lnSpc>
                        <a:spcAft>
                          <a:spcPts val="800"/>
                        </a:spcAft>
                        <a:buNone/>
                      </a:pPr>
                      <a:r>
                        <a:rPr lang="en-GB" sz="1400" kern="0" dirty="0">
                          <a:effectLst/>
                          <a:latin typeface="Century Gothic" panose="020B0502020202020204" pitchFamily="34" charset="0"/>
                        </a:rPr>
                        <a:t>I can safely cook items on a stick over the fire.</a:t>
                      </a:r>
                      <a:endParaRPr lang="en-GB" sz="1400" kern="10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26997" marR="26997" marT="26997" marB="26997">
                    <a:solidFill>
                      <a:schemeClr val="accent1">
                        <a:lumMod val="60000"/>
                        <a:lumOff val="40000"/>
                      </a:schemeClr>
                    </a:solidFill>
                  </a:tcPr>
                </a:tc>
                <a:extLst>
                  <a:ext uri="{0D108BD9-81ED-4DB2-BD59-A6C34878D82A}">
                    <a16:rowId xmlns:a16="http://schemas.microsoft.com/office/drawing/2014/main" val="1770086554"/>
                  </a:ext>
                </a:extLst>
              </a:tr>
              <a:tr h="658762">
                <a:tc>
                  <a:txBody>
                    <a:bodyPr/>
                    <a:lstStyle/>
                    <a:p>
                      <a:pPr>
                        <a:lnSpc>
                          <a:spcPct val="106000"/>
                        </a:lnSpc>
                        <a:spcAft>
                          <a:spcPts val="800"/>
                        </a:spcAft>
                        <a:buNone/>
                      </a:pPr>
                      <a:r>
                        <a:rPr lang="en-GB" sz="1400" kern="0">
                          <a:solidFill>
                            <a:schemeClr val="tx1"/>
                          </a:solidFill>
                          <a:effectLst/>
                          <a:latin typeface="Century Gothic" panose="020B0502020202020204" pitchFamily="34" charset="0"/>
                        </a:rPr>
                        <a:t>Tools - knife</a:t>
                      </a:r>
                      <a:endParaRPr lang="en-GB" sz="1400" kern="10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26997" marR="26997" marT="26997" marB="26997">
                    <a:solidFill>
                      <a:schemeClr val="accent1">
                        <a:lumMod val="60000"/>
                        <a:lumOff val="40000"/>
                      </a:schemeClr>
                    </a:solidFill>
                  </a:tcPr>
                </a:tc>
                <a:tc>
                  <a:txBody>
                    <a:bodyPr/>
                    <a:lstStyle/>
                    <a:p>
                      <a:pPr>
                        <a:lnSpc>
                          <a:spcPct val="106000"/>
                        </a:lnSpc>
                        <a:spcAft>
                          <a:spcPts val="800"/>
                        </a:spcAft>
                        <a:buNone/>
                      </a:pPr>
                      <a:r>
                        <a:rPr lang="en-GB" sz="1400" kern="0">
                          <a:effectLst/>
                          <a:latin typeface="Century Gothic" panose="020B0502020202020204" pitchFamily="34" charset="0"/>
                        </a:rPr>
                        <a:t>I can follow safety rules to whittle safely.</a:t>
                      </a:r>
                      <a:endParaRPr lang="en-GB" sz="1400" kern="100">
                        <a:effectLst/>
                        <a:latin typeface="Century Gothic" panose="020B0502020202020204" pitchFamily="34" charset="0"/>
                        <a:ea typeface="Calibri" panose="020F0502020204030204" pitchFamily="34" charset="0"/>
                        <a:cs typeface="Times New Roman" panose="02020603050405020304" pitchFamily="18" charset="0"/>
                      </a:endParaRPr>
                    </a:p>
                  </a:txBody>
                  <a:tcPr marL="26997" marR="26997" marT="26997" marB="26997">
                    <a:solidFill>
                      <a:schemeClr val="accent1">
                        <a:lumMod val="60000"/>
                        <a:lumOff val="40000"/>
                      </a:schemeClr>
                    </a:solidFill>
                  </a:tcPr>
                </a:tc>
                <a:tc>
                  <a:txBody>
                    <a:bodyPr/>
                    <a:lstStyle/>
                    <a:p>
                      <a:pPr>
                        <a:lnSpc>
                          <a:spcPct val="106000"/>
                        </a:lnSpc>
                        <a:spcAft>
                          <a:spcPts val="800"/>
                        </a:spcAft>
                        <a:buNone/>
                      </a:pPr>
                      <a:r>
                        <a:rPr lang="en-GB" sz="1400" kern="0">
                          <a:effectLst/>
                          <a:latin typeface="Century Gothic" panose="020B0502020202020204" pitchFamily="34" charset="0"/>
                        </a:rPr>
                        <a:t>I can use a knife safely to create a simple object.</a:t>
                      </a:r>
                      <a:endParaRPr lang="en-GB" sz="1400" kern="100">
                        <a:effectLst/>
                        <a:latin typeface="Century Gothic" panose="020B0502020202020204" pitchFamily="34" charset="0"/>
                      </a:endParaRPr>
                    </a:p>
                    <a:p>
                      <a:pPr>
                        <a:lnSpc>
                          <a:spcPct val="106000"/>
                        </a:lnSpc>
                        <a:spcAft>
                          <a:spcPts val="800"/>
                        </a:spcAft>
                        <a:buNone/>
                      </a:pPr>
                      <a:r>
                        <a:rPr lang="en-GB" sz="1400" kern="0">
                          <a:effectLst/>
                          <a:latin typeface="Century Gothic" panose="020B0502020202020204" pitchFamily="34" charset="0"/>
                        </a:rPr>
                        <a:t>I can explain the reason for the safety rules.</a:t>
                      </a:r>
                      <a:endParaRPr lang="en-GB" sz="1400" kern="100">
                        <a:effectLst/>
                        <a:latin typeface="Century Gothic" panose="020B0502020202020204" pitchFamily="34" charset="0"/>
                        <a:ea typeface="Calibri" panose="020F0502020204030204" pitchFamily="34" charset="0"/>
                        <a:cs typeface="Times New Roman" panose="02020603050405020304" pitchFamily="18" charset="0"/>
                      </a:endParaRPr>
                    </a:p>
                  </a:txBody>
                  <a:tcPr marL="26997" marR="26997" marT="26997" marB="26997">
                    <a:solidFill>
                      <a:schemeClr val="accent1">
                        <a:lumMod val="60000"/>
                        <a:lumOff val="40000"/>
                      </a:schemeClr>
                    </a:solidFill>
                  </a:tcPr>
                </a:tc>
                <a:extLst>
                  <a:ext uri="{0D108BD9-81ED-4DB2-BD59-A6C34878D82A}">
                    <a16:rowId xmlns:a16="http://schemas.microsoft.com/office/drawing/2014/main" val="1130016518"/>
                  </a:ext>
                </a:extLst>
              </a:tr>
              <a:tr h="1297858">
                <a:tc>
                  <a:txBody>
                    <a:bodyPr/>
                    <a:lstStyle/>
                    <a:p>
                      <a:pPr>
                        <a:lnSpc>
                          <a:spcPct val="106000"/>
                        </a:lnSpc>
                        <a:spcAft>
                          <a:spcPts val="800"/>
                        </a:spcAft>
                        <a:buNone/>
                      </a:pPr>
                      <a:r>
                        <a:rPr lang="en-GB" sz="1400" kern="0" dirty="0">
                          <a:solidFill>
                            <a:schemeClr val="tx1"/>
                          </a:solidFill>
                          <a:effectLst/>
                          <a:latin typeface="Century Gothic" panose="020B0502020202020204" pitchFamily="34" charset="0"/>
                        </a:rPr>
                        <a:t>Tools - saw</a:t>
                      </a:r>
                      <a:endParaRPr lang="en-GB" sz="1400" kern="1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26997" marR="26997" marT="26997" marB="26997">
                    <a:solidFill>
                      <a:schemeClr val="accent1">
                        <a:lumMod val="60000"/>
                        <a:lumOff val="40000"/>
                      </a:schemeClr>
                    </a:solidFill>
                  </a:tcPr>
                </a:tc>
                <a:tc>
                  <a:txBody>
                    <a:bodyPr/>
                    <a:lstStyle/>
                    <a:p>
                      <a:pPr>
                        <a:lnSpc>
                          <a:spcPct val="106000"/>
                        </a:lnSpc>
                        <a:spcAft>
                          <a:spcPts val="800"/>
                        </a:spcAft>
                        <a:buNone/>
                      </a:pPr>
                      <a:r>
                        <a:rPr lang="en-GB" sz="1400" kern="0">
                          <a:effectLst/>
                          <a:latin typeface="Century Gothic" panose="020B0502020202020204" pitchFamily="34" charset="0"/>
                        </a:rPr>
                        <a:t>I can follow and understand the safety rules to saw safely.</a:t>
                      </a:r>
                      <a:endParaRPr lang="en-GB" sz="1400" kern="100">
                        <a:effectLst/>
                        <a:latin typeface="Century Gothic" panose="020B0502020202020204" pitchFamily="34" charset="0"/>
                      </a:endParaRPr>
                    </a:p>
                    <a:p>
                      <a:pPr>
                        <a:lnSpc>
                          <a:spcPct val="106000"/>
                        </a:lnSpc>
                        <a:spcAft>
                          <a:spcPts val="800"/>
                        </a:spcAft>
                        <a:buNone/>
                      </a:pPr>
                      <a:r>
                        <a:rPr lang="en-GB" sz="1400" kern="0">
                          <a:effectLst/>
                          <a:latin typeface="Century Gothic" panose="020B0502020202020204" pitchFamily="34" charset="0"/>
                        </a:rPr>
                        <a:t>I can use a saw with an adult partner.</a:t>
                      </a:r>
                      <a:endParaRPr lang="en-GB" sz="1400" kern="100">
                        <a:effectLst/>
                        <a:latin typeface="Century Gothic" panose="020B0502020202020204" pitchFamily="34" charset="0"/>
                        <a:ea typeface="Calibri" panose="020F0502020204030204" pitchFamily="34" charset="0"/>
                        <a:cs typeface="Times New Roman" panose="02020603050405020304" pitchFamily="18" charset="0"/>
                      </a:endParaRPr>
                    </a:p>
                  </a:txBody>
                  <a:tcPr marL="26997" marR="26997" marT="26997" marB="26997">
                    <a:solidFill>
                      <a:schemeClr val="accent1">
                        <a:lumMod val="60000"/>
                        <a:lumOff val="40000"/>
                      </a:schemeClr>
                    </a:solidFill>
                  </a:tcPr>
                </a:tc>
                <a:tc>
                  <a:txBody>
                    <a:bodyPr/>
                    <a:lstStyle/>
                    <a:p>
                      <a:pPr>
                        <a:lnSpc>
                          <a:spcPct val="106000"/>
                        </a:lnSpc>
                        <a:spcAft>
                          <a:spcPts val="800"/>
                        </a:spcAft>
                        <a:buNone/>
                      </a:pPr>
                      <a:r>
                        <a:rPr lang="en-GB" sz="1400" kern="0" dirty="0">
                          <a:effectLst/>
                          <a:latin typeface="Century Gothic" panose="020B0502020202020204" pitchFamily="34" charset="0"/>
                        </a:rPr>
                        <a:t>I can use clamps/ stands appropriately to secure the wood.</a:t>
                      </a:r>
                      <a:endParaRPr lang="en-GB" sz="1400" kern="100" dirty="0">
                        <a:effectLst/>
                        <a:latin typeface="Century Gothic" panose="020B0502020202020204" pitchFamily="34" charset="0"/>
                      </a:endParaRPr>
                    </a:p>
                    <a:p>
                      <a:pPr>
                        <a:lnSpc>
                          <a:spcPct val="106000"/>
                        </a:lnSpc>
                        <a:spcAft>
                          <a:spcPts val="800"/>
                        </a:spcAft>
                        <a:buNone/>
                      </a:pPr>
                      <a:r>
                        <a:rPr lang="en-GB" sz="1400" kern="0" dirty="0">
                          <a:effectLst/>
                          <a:latin typeface="Century Gothic" panose="020B0502020202020204" pitchFamily="34" charset="0"/>
                        </a:rPr>
                        <a:t>I can choose my saw appropriately to the work I am doing.</a:t>
                      </a:r>
                      <a:endParaRPr lang="en-GB" sz="1400" kern="100" dirty="0">
                        <a:effectLst/>
                        <a:latin typeface="Century Gothic" panose="020B0502020202020204" pitchFamily="34" charset="0"/>
                      </a:endParaRPr>
                    </a:p>
                    <a:p>
                      <a:pPr>
                        <a:lnSpc>
                          <a:spcPct val="106000"/>
                        </a:lnSpc>
                        <a:spcAft>
                          <a:spcPts val="800"/>
                        </a:spcAft>
                        <a:buNone/>
                      </a:pPr>
                      <a:r>
                        <a:rPr lang="en-GB" sz="1400" kern="0" dirty="0">
                          <a:effectLst/>
                          <a:latin typeface="Century Gothic" panose="020B0502020202020204" pitchFamily="34" charset="0"/>
                        </a:rPr>
                        <a:t>I can use a saw safely with a peer partner.</a:t>
                      </a:r>
                      <a:endParaRPr lang="en-GB" sz="1400" kern="10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26997" marR="26997" marT="26997" marB="26997">
                    <a:solidFill>
                      <a:schemeClr val="accent1">
                        <a:lumMod val="60000"/>
                        <a:lumOff val="40000"/>
                      </a:schemeClr>
                    </a:solidFill>
                  </a:tcPr>
                </a:tc>
                <a:extLst>
                  <a:ext uri="{0D108BD9-81ED-4DB2-BD59-A6C34878D82A}">
                    <a16:rowId xmlns:a16="http://schemas.microsoft.com/office/drawing/2014/main" val="362083141"/>
                  </a:ext>
                </a:extLst>
              </a:tr>
            </a:tbl>
          </a:graphicData>
        </a:graphic>
      </p:graphicFrame>
    </p:spTree>
    <p:extLst>
      <p:ext uri="{BB962C8B-B14F-4D97-AF65-F5344CB8AC3E}">
        <p14:creationId xmlns:p14="http://schemas.microsoft.com/office/powerpoint/2010/main" val="20204059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5">
          <a:extLst>
            <a:ext uri="{FF2B5EF4-FFF2-40B4-BE49-F238E27FC236}">
              <a16:creationId xmlns:a16="http://schemas.microsoft.com/office/drawing/2014/main" id="{730F3FFD-440D-1144-DA53-1DE69F9B81A1}"/>
            </a:ext>
          </a:extLst>
        </p:cNvPr>
        <p:cNvGrpSpPr/>
        <p:nvPr/>
      </p:nvGrpSpPr>
      <p:grpSpPr>
        <a:xfrm>
          <a:off x="0" y="0"/>
          <a:ext cx="0" cy="0"/>
          <a:chOff x="0" y="0"/>
          <a:chExt cx="0" cy="0"/>
        </a:xfrm>
      </p:grpSpPr>
      <p:sp>
        <p:nvSpPr>
          <p:cNvPr id="113" name="Google Shape;113;p3">
            <a:extLst>
              <a:ext uri="{FF2B5EF4-FFF2-40B4-BE49-F238E27FC236}">
                <a16:creationId xmlns:a16="http://schemas.microsoft.com/office/drawing/2014/main" id="{A15ABB1B-68BA-FF64-E1B6-08667AF9BB1F}"/>
              </a:ext>
            </a:extLst>
          </p:cNvPr>
          <p:cNvSpPr/>
          <p:nvPr/>
        </p:nvSpPr>
        <p:spPr>
          <a:xfrm>
            <a:off x="0" y="0"/>
            <a:ext cx="12192000" cy="15875"/>
          </a:xfrm>
          <a:prstGeom prst="rect">
            <a:avLst/>
          </a:prstGeom>
          <a:solidFill>
            <a:srgbClr val="00000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 name="Google Shape;86;p1">
            <a:extLst>
              <a:ext uri="{FF2B5EF4-FFF2-40B4-BE49-F238E27FC236}">
                <a16:creationId xmlns:a16="http://schemas.microsoft.com/office/drawing/2014/main" id="{0D6C553D-D095-0FF4-8BED-A4CB7ACF357B}"/>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id="{83672509-BDA0-CC91-9D4D-55DF1EF934A2}"/>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9" name="Picture 8">
            <a:extLst>
              <a:ext uri="{FF2B5EF4-FFF2-40B4-BE49-F238E27FC236}">
                <a16:creationId xmlns:a16="http://schemas.microsoft.com/office/drawing/2014/main" id="{7FCF07BC-7BB9-626E-E48D-63ECE52639C1}"/>
              </a:ext>
            </a:extLst>
          </p:cNvPr>
          <p:cNvPicPr>
            <a:picLocks noChangeAspect="1"/>
          </p:cNvPicPr>
          <p:nvPr/>
        </p:nvPicPr>
        <p:blipFill>
          <a:blip r:embed="rId3"/>
          <a:stretch>
            <a:fillRect/>
          </a:stretch>
        </p:blipFill>
        <p:spPr>
          <a:xfrm>
            <a:off x="399125" y="325363"/>
            <a:ext cx="1285875" cy="638175"/>
          </a:xfrm>
          <a:prstGeom prst="rect">
            <a:avLst/>
          </a:prstGeom>
        </p:spPr>
      </p:pic>
      <p:graphicFrame>
        <p:nvGraphicFramePr>
          <p:cNvPr id="2" name="Table 1">
            <a:extLst>
              <a:ext uri="{FF2B5EF4-FFF2-40B4-BE49-F238E27FC236}">
                <a16:creationId xmlns:a16="http://schemas.microsoft.com/office/drawing/2014/main" id="{AD7554B5-6DEA-962D-B3B7-C28D7B064AAB}"/>
              </a:ext>
            </a:extLst>
          </p:cNvPr>
          <p:cNvGraphicFramePr>
            <a:graphicFrameLocks noGrp="1"/>
          </p:cNvGraphicFramePr>
          <p:nvPr>
            <p:extLst>
              <p:ext uri="{D42A27DB-BD31-4B8C-83A1-F6EECF244321}">
                <p14:modId xmlns:p14="http://schemas.microsoft.com/office/powerpoint/2010/main" val="3017459728"/>
              </p:ext>
            </p:extLst>
          </p:nvPr>
        </p:nvGraphicFramePr>
        <p:xfrm>
          <a:off x="2511122" y="779746"/>
          <a:ext cx="9022119" cy="5765831"/>
        </p:xfrm>
        <a:graphic>
          <a:graphicData uri="http://schemas.openxmlformats.org/drawingml/2006/table">
            <a:tbl>
              <a:tblPr firstRow="1" firstCol="1" bandRow="1">
                <a:tableStyleId>{B0B42A07-84C1-4659-B30F-697C2D0D7F8F}</a:tableStyleId>
              </a:tblPr>
              <a:tblGrid>
                <a:gridCol w="3007373">
                  <a:extLst>
                    <a:ext uri="{9D8B030D-6E8A-4147-A177-3AD203B41FA5}">
                      <a16:colId xmlns:a16="http://schemas.microsoft.com/office/drawing/2014/main" val="758304485"/>
                    </a:ext>
                  </a:extLst>
                </a:gridCol>
                <a:gridCol w="3007373">
                  <a:extLst>
                    <a:ext uri="{9D8B030D-6E8A-4147-A177-3AD203B41FA5}">
                      <a16:colId xmlns:a16="http://schemas.microsoft.com/office/drawing/2014/main" val="819508582"/>
                    </a:ext>
                  </a:extLst>
                </a:gridCol>
                <a:gridCol w="3007373">
                  <a:extLst>
                    <a:ext uri="{9D8B030D-6E8A-4147-A177-3AD203B41FA5}">
                      <a16:colId xmlns:a16="http://schemas.microsoft.com/office/drawing/2014/main" val="1859688917"/>
                    </a:ext>
                  </a:extLst>
                </a:gridCol>
              </a:tblGrid>
              <a:tr h="1607411">
                <a:tc>
                  <a:txBody>
                    <a:bodyPr/>
                    <a:lstStyle/>
                    <a:p>
                      <a:pPr>
                        <a:lnSpc>
                          <a:spcPct val="106000"/>
                        </a:lnSpc>
                        <a:spcAft>
                          <a:spcPts val="800"/>
                        </a:spcAft>
                        <a:buNone/>
                      </a:pPr>
                      <a:r>
                        <a:rPr lang="en-GB" sz="1400" kern="0" dirty="0">
                          <a:solidFill>
                            <a:schemeClr val="tx1"/>
                          </a:solidFill>
                          <a:effectLst/>
                          <a:latin typeface="Century Gothic" panose="020B0502020202020204" pitchFamily="34" charset="0"/>
                        </a:rPr>
                        <a:t>Tools - hammer mallet &amp; froe</a:t>
                      </a:r>
                      <a:endParaRPr lang="en-GB" sz="1400" kern="1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38560" marR="38560" marT="38560" marB="38560">
                    <a:solidFill>
                      <a:schemeClr val="accent1">
                        <a:lumMod val="60000"/>
                        <a:lumOff val="40000"/>
                      </a:schemeClr>
                    </a:solidFill>
                  </a:tcPr>
                </a:tc>
                <a:tc>
                  <a:txBody>
                    <a:bodyPr/>
                    <a:lstStyle/>
                    <a:p>
                      <a:pPr>
                        <a:lnSpc>
                          <a:spcPct val="106000"/>
                        </a:lnSpc>
                        <a:spcAft>
                          <a:spcPts val="800"/>
                        </a:spcAft>
                        <a:buNone/>
                      </a:pPr>
                      <a:r>
                        <a:rPr lang="en-GB" sz="1400" b="0" kern="0" dirty="0">
                          <a:solidFill>
                            <a:schemeClr val="tx1"/>
                          </a:solidFill>
                          <a:effectLst/>
                          <a:latin typeface="Century Gothic" panose="020B0502020202020204" pitchFamily="34" charset="0"/>
                        </a:rPr>
                        <a:t>I can follow and understand the safety rules to use a hammer/ mallet.</a:t>
                      </a:r>
                      <a:endParaRPr lang="en-GB" sz="1400" b="0" kern="100" dirty="0">
                        <a:solidFill>
                          <a:schemeClr val="tx1"/>
                        </a:solidFill>
                        <a:effectLst/>
                        <a:latin typeface="Century Gothic" panose="020B0502020202020204" pitchFamily="34" charset="0"/>
                      </a:endParaRPr>
                    </a:p>
                    <a:p>
                      <a:pPr>
                        <a:lnSpc>
                          <a:spcPct val="106000"/>
                        </a:lnSpc>
                        <a:spcAft>
                          <a:spcPts val="800"/>
                        </a:spcAft>
                        <a:buNone/>
                      </a:pPr>
                      <a:r>
                        <a:rPr lang="en-GB" sz="1400" b="0" kern="0" dirty="0">
                          <a:solidFill>
                            <a:schemeClr val="tx1"/>
                          </a:solidFill>
                          <a:effectLst/>
                          <a:latin typeface="Century Gothic" panose="020B0502020202020204" pitchFamily="34" charset="0"/>
                        </a:rPr>
                        <a:t>I can safely hammer use a hammer for simple tasks – e.g. tees into pumpkin/ potato or hapa </a:t>
                      </a:r>
                      <a:r>
                        <a:rPr lang="en-GB" sz="1400" b="0" kern="0" dirty="0" err="1">
                          <a:solidFill>
                            <a:schemeClr val="tx1"/>
                          </a:solidFill>
                          <a:effectLst/>
                          <a:latin typeface="Century Gothic" panose="020B0502020202020204" pitchFamily="34" charset="0"/>
                        </a:rPr>
                        <a:t>zome</a:t>
                      </a:r>
                      <a:r>
                        <a:rPr lang="en-GB" sz="1400" b="0" kern="0" dirty="0">
                          <a:solidFill>
                            <a:schemeClr val="tx1"/>
                          </a:solidFill>
                          <a:effectLst/>
                          <a:latin typeface="Century Gothic" panose="020B0502020202020204" pitchFamily="34" charset="0"/>
                        </a:rPr>
                        <a:t>.</a:t>
                      </a:r>
                      <a:endParaRPr lang="en-GB" sz="1400" b="0" kern="100" dirty="0">
                        <a:solidFill>
                          <a:schemeClr val="tx1"/>
                        </a:solidFill>
                        <a:effectLst/>
                        <a:latin typeface="Century Gothic" panose="020B0502020202020204" pitchFamily="34" charset="0"/>
                      </a:endParaRPr>
                    </a:p>
                    <a:p>
                      <a:pPr>
                        <a:lnSpc>
                          <a:spcPct val="106000"/>
                        </a:lnSpc>
                        <a:spcAft>
                          <a:spcPts val="800"/>
                        </a:spcAft>
                        <a:buNone/>
                      </a:pPr>
                      <a:r>
                        <a:rPr lang="en-GB" sz="1400" b="0" kern="0" dirty="0">
                          <a:solidFill>
                            <a:schemeClr val="tx1"/>
                          </a:solidFill>
                          <a:effectLst/>
                          <a:latin typeface="Century Gothic" panose="020B0502020202020204" pitchFamily="34" charset="0"/>
                        </a:rPr>
                        <a:t>I can use a mallet and froe safely with an adult helper.</a:t>
                      </a:r>
                      <a:endParaRPr lang="en-GB" sz="1400" b="0" kern="1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38560" marR="38560" marT="38560" marB="38560">
                    <a:solidFill>
                      <a:schemeClr val="accent1">
                        <a:lumMod val="60000"/>
                        <a:lumOff val="40000"/>
                      </a:schemeClr>
                    </a:solidFill>
                  </a:tcPr>
                </a:tc>
                <a:tc>
                  <a:txBody>
                    <a:bodyPr/>
                    <a:lstStyle/>
                    <a:p>
                      <a:pPr>
                        <a:lnSpc>
                          <a:spcPct val="106000"/>
                        </a:lnSpc>
                        <a:spcAft>
                          <a:spcPts val="800"/>
                        </a:spcAft>
                        <a:buNone/>
                      </a:pPr>
                      <a:r>
                        <a:rPr lang="en-GB" sz="1400" b="0" kern="0" dirty="0">
                          <a:solidFill>
                            <a:schemeClr val="tx1"/>
                          </a:solidFill>
                          <a:effectLst/>
                          <a:latin typeface="Century Gothic" panose="020B0502020202020204" pitchFamily="34" charset="0"/>
                        </a:rPr>
                        <a:t>I can use a hammer with nails to make a simple object.</a:t>
                      </a:r>
                      <a:endParaRPr lang="en-GB" sz="1400" b="0" kern="100" dirty="0">
                        <a:solidFill>
                          <a:schemeClr val="tx1"/>
                        </a:solidFill>
                        <a:effectLst/>
                        <a:latin typeface="Century Gothic" panose="020B0502020202020204" pitchFamily="34" charset="0"/>
                      </a:endParaRPr>
                    </a:p>
                    <a:p>
                      <a:pPr>
                        <a:lnSpc>
                          <a:spcPct val="106000"/>
                        </a:lnSpc>
                        <a:spcAft>
                          <a:spcPts val="800"/>
                        </a:spcAft>
                        <a:buNone/>
                      </a:pPr>
                      <a:r>
                        <a:rPr lang="en-GB" sz="1400" b="0" kern="0" dirty="0">
                          <a:solidFill>
                            <a:schemeClr val="tx1"/>
                          </a:solidFill>
                          <a:effectLst/>
                          <a:latin typeface="Century Gothic" panose="020B0502020202020204" pitchFamily="34" charset="0"/>
                        </a:rPr>
                        <a:t>I can use a mallet and froe safely with a peer/adult helper.</a:t>
                      </a:r>
                      <a:endParaRPr lang="en-GB" sz="1400" b="0" kern="1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38560" marR="38560" marT="38560" marB="38560">
                    <a:solidFill>
                      <a:schemeClr val="accent1">
                        <a:lumMod val="60000"/>
                        <a:lumOff val="40000"/>
                      </a:schemeClr>
                    </a:solidFill>
                  </a:tcPr>
                </a:tc>
                <a:extLst>
                  <a:ext uri="{0D108BD9-81ED-4DB2-BD59-A6C34878D82A}">
                    <a16:rowId xmlns:a16="http://schemas.microsoft.com/office/drawing/2014/main" val="1565336753"/>
                  </a:ext>
                </a:extLst>
              </a:tr>
              <a:tr h="1371964">
                <a:tc>
                  <a:txBody>
                    <a:bodyPr/>
                    <a:lstStyle/>
                    <a:p>
                      <a:pPr>
                        <a:lnSpc>
                          <a:spcPct val="106000"/>
                        </a:lnSpc>
                        <a:spcAft>
                          <a:spcPts val="800"/>
                        </a:spcAft>
                        <a:buNone/>
                      </a:pPr>
                      <a:r>
                        <a:rPr lang="en-GB" sz="1400" kern="0">
                          <a:solidFill>
                            <a:schemeClr val="tx1"/>
                          </a:solidFill>
                          <a:effectLst/>
                          <a:latin typeface="Century Gothic" panose="020B0502020202020204" pitchFamily="34" charset="0"/>
                        </a:rPr>
                        <a:t>Tools - drills</a:t>
                      </a:r>
                      <a:endParaRPr lang="en-GB" sz="1400" kern="10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38560" marR="38560" marT="38560" marB="38560">
                    <a:solidFill>
                      <a:schemeClr val="accent1">
                        <a:lumMod val="60000"/>
                        <a:lumOff val="40000"/>
                      </a:schemeClr>
                    </a:solidFill>
                  </a:tcPr>
                </a:tc>
                <a:tc>
                  <a:txBody>
                    <a:bodyPr/>
                    <a:lstStyle/>
                    <a:p>
                      <a:pPr>
                        <a:lnSpc>
                          <a:spcPct val="106000"/>
                        </a:lnSpc>
                        <a:spcAft>
                          <a:spcPts val="800"/>
                        </a:spcAft>
                        <a:buNone/>
                      </a:pPr>
                      <a:r>
                        <a:rPr lang="en-GB" sz="1400" kern="0" dirty="0">
                          <a:solidFill>
                            <a:schemeClr val="tx1"/>
                          </a:solidFill>
                          <a:effectLst/>
                          <a:latin typeface="Century Gothic" panose="020B0502020202020204" pitchFamily="34" charset="0"/>
                        </a:rPr>
                        <a:t>I can follow and understand the safety rules to use a drill</a:t>
                      </a:r>
                      <a:endParaRPr lang="en-GB" sz="1400" kern="100" dirty="0">
                        <a:solidFill>
                          <a:schemeClr val="tx1"/>
                        </a:solidFill>
                        <a:effectLst/>
                        <a:latin typeface="Century Gothic" panose="020B0502020202020204" pitchFamily="34" charset="0"/>
                      </a:endParaRPr>
                    </a:p>
                    <a:p>
                      <a:pPr>
                        <a:lnSpc>
                          <a:spcPct val="106000"/>
                        </a:lnSpc>
                        <a:spcAft>
                          <a:spcPts val="800"/>
                        </a:spcAft>
                        <a:buNone/>
                      </a:pPr>
                      <a:r>
                        <a:rPr lang="en-GB" sz="1400" kern="0" dirty="0">
                          <a:solidFill>
                            <a:schemeClr val="tx1"/>
                          </a:solidFill>
                          <a:effectLst/>
                          <a:latin typeface="Century Gothic" panose="020B0502020202020204" pitchFamily="34" charset="0"/>
                        </a:rPr>
                        <a:t>I can use a bit &amp; brace/ rotary drill, palm drill with an adult helper.</a:t>
                      </a:r>
                      <a:endParaRPr lang="en-GB" sz="1400" kern="1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38560" marR="38560" marT="38560" marB="38560">
                    <a:solidFill>
                      <a:schemeClr val="accent1">
                        <a:lumMod val="60000"/>
                        <a:lumOff val="40000"/>
                      </a:schemeClr>
                    </a:solidFill>
                  </a:tcPr>
                </a:tc>
                <a:tc>
                  <a:txBody>
                    <a:bodyPr/>
                    <a:lstStyle/>
                    <a:p>
                      <a:pPr>
                        <a:lnSpc>
                          <a:spcPct val="106000"/>
                        </a:lnSpc>
                        <a:spcAft>
                          <a:spcPts val="800"/>
                        </a:spcAft>
                        <a:buNone/>
                      </a:pPr>
                      <a:r>
                        <a:rPr lang="en-GB" sz="1400" kern="0">
                          <a:solidFill>
                            <a:schemeClr val="tx1"/>
                          </a:solidFill>
                          <a:effectLst/>
                          <a:latin typeface="Century Gothic" panose="020B0502020202020204" pitchFamily="34" charset="0"/>
                        </a:rPr>
                        <a:t>I can use clamps appropriately to secure the wood.</a:t>
                      </a:r>
                      <a:endParaRPr lang="en-GB" sz="1400" kern="100">
                        <a:solidFill>
                          <a:schemeClr val="tx1"/>
                        </a:solidFill>
                        <a:effectLst/>
                        <a:latin typeface="Century Gothic" panose="020B0502020202020204" pitchFamily="34" charset="0"/>
                      </a:endParaRPr>
                    </a:p>
                    <a:p>
                      <a:pPr>
                        <a:lnSpc>
                          <a:spcPct val="106000"/>
                        </a:lnSpc>
                        <a:spcAft>
                          <a:spcPts val="800"/>
                        </a:spcAft>
                        <a:buNone/>
                      </a:pPr>
                      <a:r>
                        <a:rPr lang="en-GB" sz="1400" kern="0">
                          <a:solidFill>
                            <a:schemeClr val="tx1"/>
                          </a:solidFill>
                          <a:effectLst/>
                          <a:latin typeface="Century Gothic" panose="020B0502020202020204" pitchFamily="34" charset="0"/>
                        </a:rPr>
                        <a:t>I can use a bit and brace/ rotary drill with a peer helper.</a:t>
                      </a:r>
                      <a:endParaRPr lang="en-GB" sz="1400" kern="100">
                        <a:solidFill>
                          <a:schemeClr val="tx1"/>
                        </a:solidFill>
                        <a:effectLst/>
                        <a:latin typeface="Century Gothic" panose="020B0502020202020204" pitchFamily="34" charset="0"/>
                      </a:endParaRPr>
                    </a:p>
                    <a:p>
                      <a:pPr>
                        <a:lnSpc>
                          <a:spcPct val="106000"/>
                        </a:lnSpc>
                        <a:spcAft>
                          <a:spcPts val="800"/>
                        </a:spcAft>
                        <a:buNone/>
                      </a:pPr>
                      <a:r>
                        <a:rPr lang="en-GB" sz="1400" kern="0">
                          <a:solidFill>
                            <a:schemeClr val="tx1"/>
                          </a:solidFill>
                          <a:effectLst/>
                          <a:latin typeface="Century Gothic" panose="020B0502020202020204" pitchFamily="34" charset="0"/>
                        </a:rPr>
                        <a:t>I can use a palm drill independently (in green wood or conkers).</a:t>
                      </a:r>
                      <a:endParaRPr lang="en-GB" sz="1400" kern="10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38560" marR="38560" marT="38560" marB="38560">
                    <a:solidFill>
                      <a:schemeClr val="accent1">
                        <a:lumMod val="60000"/>
                        <a:lumOff val="40000"/>
                      </a:schemeClr>
                    </a:solidFill>
                  </a:tcPr>
                </a:tc>
                <a:extLst>
                  <a:ext uri="{0D108BD9-81ED-4DB2-BD59-A6C34878D82A}">
                    <a16:rowId xmlns:a16="http://schemas.microsoft.com/office/drawing/2014/main" val="711880894"/>
                  </a:ext>
                </a:extLst>
              </a:tr>
              <a:tr h="1371964">
                <a:tc>
                  <a:txBody>
                    <a:bodyPr/>
                    <a:lstStyle/>
                    <a:p>
                      <a:pPr>
                        <a:lnSpc>
                          <a:spcPct val="106000"/>
                        </a:lnSpc>
                        <a:spcAft>
                          <a:spcPts val="800"/>
                        </a:spcAft>
                        <a:buNone/>
                      </a:pPr>
                      <a:r>
                        <a:rPr lang="en-GB" sz="1400" kern="0">
                          <a:solidFill>
                            <a:schemeClr val="tx1"/>
                          </a:solidFill>
                          <a:effectLst/>
                          <a:latin typeface="Century Gothic" panose="020B0502020202020204" pitchFamily="34" charset="0"/>
                        </a:rPr>
                        <a:t>Other tools - Secateurs/loppers rakes, spade</a:t>
                      </a:r>
                      <a:endParaRPr lang="en-GB" sz="1400" kern="10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38560" marR="38560" marT="38560" marB="38560">
                    <a:solidFill>
                      <a:schemeClr val="accent1">
                        <a:lumMod val="60000"/>
                        <a:lumOff val="40000"/>
                      </a:schemeClr>
                    </a:solidFill>
                  </a:tcPr>
                </a:tc>
                <a:tc>
                  <a:txBody>
                    <a:bodyPr/>
                    <a:lstStyle/>
                    <a:p>
                      <a:pPr>
                        <a:lnSpc>
                          <a:spcPct val="106000"/>
                        </a:lnSpc>
                        <a:spcAft>
                          <a:spcPts val="800"/>
                        </a:spcAft>
                        <a:buNone/>
                      </a:pPr>
                      <a:r>
                        <a:rPr lang="en-GB" sz="1400" kern="0" dirty="0">
                          <a:solidFill>
                            <a:schemeClr val="tx1"/>
                          </a:solidFill>
                          <a:effectLst/>
                          <a:latin typeface="Century Gothic" panose="020B0502020202020204" pitchFamily="34" charset="0"/>
                        </a:rPr>
                        <a:t>I can follow and understand the safety rules to use secateurs/ loppers</a:t>
                      </a:r>
                      <a:endParaRPr lang="en-GB" sz="1400" kern="100" dirty="0">
                        <a:solidFill>
                          <a:schemeClr val="tx1"/>
                        </a:solidFill>
                        <a:effectLst/>
                        <a:latin typeface="Century Gothic" panose="020B0502020202020204" pitchFamily="34" charset="0"/>
                      </a:endParaRPr>
                    </a:p>
                    <a:p>
                      <a:pPr>
                        <a:lnSpc>
                          <a:spcPct val="106000"/>
                        </a:lnSpc>
                        <a:spcAft>
                          <a:spcPts val="800"/>
                        </a:spcAft>
                        <a:buNone/>
                      </a:pPr>
                      <a:r>
                        <a:rPr lang="en-GB" sz="1400" kern="0" dirty="0">
                          <a:solidFill>
                            <a:schemeClr val="tx1"/>
                          </a:solidFill>
                          <a:effectLst/>
                          <a:latin typeface="Century Gothic" panose="020B0502020202020204" pitchFamily="34" charset="0"/>
                        </a:rPr>
                        <a:t>I can use a spade/hand shovel safely to dig independently.</a:t>
                      </a:r>
                      <a:endParaRPr lang="en-GB" sz="1400" kern="100" dirty="0">
                        <a:solidFill>
                          <a:schemeClr val="tx1"/>
                        </a:solidFill>
                        <a:effectLst/>
                        <a:latin typeface="Century Gothic" panose="020B0502020202020204" pitchFamily="34" charset="0"/>
                      </a:endParaRPr>
                    </a:p>
                    <a:p>
                      <a:pPr>
                        <a:lnSpc>
                          <a:spcPct val="106000"/>
                        </a:lnSpc>
                        <a:spcAft>
                          <a:spcPts val="800"/>
                        </a:spcAft>
                        <a:buNone/>
                      </a:pPr>
                      <a:r>
                        <a:rPr lang="en-GB" sz="1400" kern="0" dirty="0">
                          <a:solidFill>
                            <a:schemeClr val="tx1"/>
                          </a:solidFill>
                          <a:effectLst/>
                          <a:latin typeface="Century Gothic" panose="020B0502020202020204" pitchFamily="34" charset="0"/>
                        </a:rPr>
                        <a:t>I can use loppers with adult help.</a:t>
                      </a:r>
                      <a:endParaRPr lang="en-GB" sz="1400" kern="1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38560" marR="38560" marT="38560" marB="38560">
                    <a:solidFill>
                      <a:schemeClr val="accent1">
                        <a:lumMod val="60000"/>
                        <a:lumOff val="40000"/>
                      </a:schemeClr>
                    </a:solidFill>
                  </a:tcPr>
                </a:tc>
                <a:tc>
                  <a:txBody>
                    <a:bodyPr/>
                    <a:lstStyle/>
                    <a:p>
                      <a:pPr>
                        <a:lnSpc>
                          <a:spcPct val="106000"/>
                        </a:lnSpc>
                        <a:spcAft>
                          <a:spcPts val="800"/>
                        </a:spcAft>
                        <a:buNone/>
                      </a:pPr>
                      <a:r>
                        <a:rPr lang="en-GB" sz="1400" kern="0" dirty="0">
                          <a:solidFill>
                            <a:schemeClr val="tx1"/>
                          </a:solidFill>
                          <a:effectLst/>
                          <a:latin typeface="Century Gothic" panose="020B0502020202020204" pitchFamily="34" charset="0"/>
                        </a:rPr>
                        <a:t>I can use secateurs/ loppers safely and independently.</a:t>
                      </a:r>
                      <a:endParaRPr lang="en-GB" sz="1400" kern="100" dirty="0">
                        <a:solidFill>
                          <a:schemeClr val="tx1"/>
                        </a:solidFill>
                        <a:effectLst/>
                        <a:latin typeface="Century Gothic" panose="020B0502020202020204" pitchFamily="34" charset="0"/>
                      </a:endParaRPr>
                    </a:p>
                    <a:p>
                      <a:pPr>
                        <a:lnSpc>
                          <a:spcPct val="106000"/>
                        </a:lnSpc>
                        <a:spcAft>
                          <a:spcPts val="800"/>
                        </a:spcAft>
                        <a:buNone/>
                      </a:pPr>
                      <a:r>
                        <a:rPr lang="en-GB" sz="1400" kern="0" dirty="0">
                          <a:solidFill>
                            <a:schemeClr val="tx1"/>
                          </a:solidFill>
                          <a:effectLst/>
                          <a:latin typeface="Century Gothic" panose="020B0502020202020204" pitchFamily="34" charset="0"/>
                        </a:rPr>
                        <a:t>I can safely use a rake and a fork.</a:t>
                      </a:r>
                      <a:endParaRPr lang="en-GB" sz="1400" kern="1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38560" marR="38560" marT="38560" marB="38560">
                    <a:solidFill>
                      <a:schemeClr val="accent1">
                        <a:lumMod val="60000"/>
                        <a:lumOff val="40000"/>
                      </a:schemeClr>
                    </a:solidFill>
                  </a:tcPr>
                </a:tc>
                <a:extLst>
                  <a:ext uri="{0D108BD9-81ED-4DB2-BD59-A6C34878D82A}">
                    <a16:rowId xmlns:a16="http://schemas.microsoft.com/office/drawing/2014/main" val="1055487826"/>
                  </a:ext>
                </a:extLst>
              </a:tr>
            </a:tbl>
          </a:graphicData>
        </a:graphic>
      </p:graphicFrame>
      <p:graphicFrame>
        <p:nvGraphicFramePr>
          <p:cNvPr id="4" name="Table 3">
            <a:extLst>
              <a:ext uri="{FF2B5EF4-FFF2-40B4-BE49-F238E27FC236}">
                <a16:creationId xmlns:a16="http://schemas.microsoft.com/office/drawing/2014/main" id="{AABFF037-44CB-7B7D-298C-A3756D515EB4}"/>
              </a:ext>
            </a:extLst>
          </p:cNvPr>
          <p:cNvGraphicFramePr>
            <a:graphicFrameLocks noGrp="1"/>
          </p:cNvGraphicFramePr>
          <p:nvPr>
            <p:extLst>
              <p:ext uri="{D42A27DB-BD31-4B8C-83A1-F6EECF244321}">
                <p14:modId xmlns:p14="http://schemas.microsoft.com/office/powerpoint/2010/main" val="2144599049"/>
              </p:ext>
            </p:extLst>
          </p:nvPr>
        </p:nvGraphicFramePr>
        <p:xfrm>
          <a:off x="2511122" y="509153"/>
          <a:ext cx="9022118" cy="270593"/>
        </p:xfrm>
        <a:graphic>
          <a:graphicData uri="http://schemas.openxmlformats.org/drawingml/2006/table">
            <a:tbl>
              <a:tblPr firstRow="1" firstCol="1" bandRow="1">
                <a:tableStyleId>{B0B42A07-84C1-4659-B30F-697C2D0D7F8F}</a:tableStyleId>
              </a:tblPr>
              <a:tblGrid>
                <a:gridCol w="3014608">
                  <a:extLst>
                    <a:ext uri="{9D8B030D-6E8A-4147-A177-3AD203B41FA5}">
                      <a16:colId xmlns:a16="http://schemas.microsoft.com/office/drawing/2014/main" val="3983009009"/>
                    </a:ext>
                  </a:extLst>
                </a:gridCol>
                <a:gridCol w="3018503">
                  <a:extLst>
                    <a:ext uri="{9D8B030D-6E8A-4147-A177-3AD203B41FA5}">
                      <a16:colId xmlns:a16="http://schemas.microsoft.com/office/drawing/2014/main" val="2426362586"/>
                    </a:ext>
                  </a:extLst>
                </a:gridCol>
                <a:gridCol w="2989007">
                  <a:extLst>
                    <a:ext uri="{9D8B030D-6E8A-4147-A177-3AD203B41FA5}">
                      <a16:colId xmlns:a16="http://schemas.microsoft.com/office/drawing/2014/main" val="3189469895"/>
                    </a:ext>
                  </a:extLst>
                </a:gridCol>
              </a:tblGrid>
              <a:tr h="142438">
                <a:tc>
                  <a:txBody>
                    <a:bodyPr/>
                    <a:lstStyle/>
                    <a:p>
                      <a:pPr>
                        <a:lnSpc>
                          <a:spcPct val="107000"/>
                        </a:lnSpc>
                        <a:buNone/>
                      </a:pPr>
                      <a:endParaRPr lang="en-GB" sz="1200" kern="100" dirty="0">
                        <a:effectLst/>
                        <a:latin typeface="Calibri" panose="020F0502020204030204" pitchFamily="34" charset="0"/>
                        <a:cs typeface="Times New Roman" panose="02020603050405020304" pitchFamily="18" charset="0"/>
                      </a:endParaRPr>
                    </a:p>
                  </a:txBody>
                  <a:tcPr marL="26997" marR="26997" marT="26997" marB="26997"/>
                </a:tc>
                <a:tc>
                  <a:txBody>
                    <a:bodyPr/>
                    <a:lstStyle/>
                    <a:p>
                      <a:pPr algn="ctr">
                        <a:lnSpc>
                          <a:spcPct val="106000"/>
                        </a:lnSpc>
                        <a:spcAft>
                          <a:spcPts val="800"/>
                        </a:spcAft>
                        <a:buNone/>
                      </a:pPr>
                      <a:r>
                        <a:rPr lang="en-GB" sz="1400" kern="0" dirty="0">
                          <a:effectLst/>
                        </a:rPr>
                        <a:t>EYFS</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26997" marR="26997" marT="26997" marB="26997"/>
                </a:tc>
                <a:tc>
                  <a:txBody>
                    <a:bodyPr/>
                    <a:lstStyle/>
                    <a:p>
                      <a:pPr algn="ctr">
                        <a:lnSpc>
                          <a:spcPct val="106000"/>
                        </a:lnSpc>
                        <a:spcAft>
                          <a:spcPts val="800"/>
                        </a:spcAft>
                        <a:buNone/>
                      </a:pPr>
                      <a:r>
                        <a:rPr lang="en-GB" sz="1400" kern="0" dirty="0">
                          <a:effectLst/>
                        </a:rPr>
                        <a:t> KS1</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26997" marR="26997" marT="26997" marB="26997"/>
                </a:tc>
                <a:extLst>
                  <a:ext uri="{0D108BD9-81ED-4DB2-BD59-A6C34878D82A}">
                    <a16:rowId xmlns:a16="http://schemas.microsoft.com/office/drawing/2014/main" val="2466330334"/>
                  </a:ext>
                </a:extLst>
              </a:tr>
            </a:tbl>
          </a:graphicData>
        </a:graphic>
      </p:graphicFrame>
    </p:spTree>
    <p:extLst>
      <p:ext uri="{BB962C8B-B14F-4D97-AF65-F5344CB8AC3E}">
        <p14:creationId xmlns:p14="http://schemas.microsoft.com/office/powerpoint/2010/main" val="22344820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5">
          <a:extLst>
            <a:ext uri="{FF2B5EF4-FFF2-40B4-BE49-F238E27FC236}">
              <a16:creationId xmlns:a16="http://schemas.microsoft.com/office/drawing/2014/main" id="{E7DE7816-DF1C-2BF9-FF30-1E7BE1AEB1C5}"/>
            </a:ext>
          </a:extLst>
        </p:cNvPr>
        <p:cNvGrpSpPr/>
        <p:nvPr/>
      </p:nvGrpSpPr>
      <p:grpSpPr>
        <a:xfrm>
          <a:off x="0" y="0"/>
          <a:ext cx="0" cy="0"/>
          <a:chOff x="0" y="0"/>
          <a:chExt cx="0" cy="0"/>
        </a:xfrm>
      </p:grpSpPr>
      <p:sp>
        <p:nvSpPr>
          <p:cNvPr id="113" name="Google Shape;113;p3">
            <a:extLst>
              <a:ext uri="{FF2B5EF4-FFF2-40B4-BE49-F238E27FC236}">
                <a16:creationId xmlns:a16="http://schemas.microsoft.com/office/drawing/2014/main" id="{5C6C718D-BE32-D111-A1EB-354D4562A42A}"/>
              </a:ext>
            </a:extLst>
          </p:cNvPr>
          <p:cNvSpPr/>
          <p:nvPr/>
        </p:nvSpPr>
        <p:spPr>
          <a:xfrm>
            <a:off x="0" y="0"/>
            <a:ext cx="12192000" cy="15875"/>
          </a:xfrm>
          <a:prstGeom prst="rect">
            <a:avLst/>
          </a:prstGeom>
          <a:solidFill>
            <a:srgbClr val="00000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 name="Google Shape;86;p1">
            <a:extLst>
              <a:ext uri="{FF2B5EF4-FFF2-40B4-BE49-F238E27FC236}">
                <a16:creationId xmlns:a16="http://schemas.microsoft.com/office/drawing/2014/main" id="{55A2BD56-10DC-046B-9472-E29080ADB308}"/>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id="{4DEA5679-9BD8-072C-FB3B-FC546D4379A7}"/>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9" name="Picture 8">
            <a:extLst>
              <a:ext uri="{FF2B5EF4-FFF2-40B4-BE49-F238E27FC236}">
                <a16:creationId xmlns:a16="http://schemas.microsoft.com/office/drawing/2014/main" id="{A3782C3C-263A-23E1-2429-721B8783FD0F}"/>
              </a:ext>
            </a:extLst>
          </p:cNvPr>
          <p:cNvPicPr>
            <a:picLocks noChangeAspect="1"/>
          </p:cNvPicPr>
          <p:nvPr/>
        </p:nvPicPr>
        <p:blipFill>
          <a:blip r:embed="rId3"/>
          <a:stretch>
            <a:fillRect/>
          </a:stretch>
        </p:blipFill>
        <p:spPr>
          <a:xfrm>
            <a:off x="399125" y="325363"/>
            <a:ext cx="1285875" cy="638175"/>
          </a:xfrm>
          <a:prstGeom prst="rect">
            <a:avLst/>
          </a:prstGeom>
        </p:spPr>
      </p:pic>
      <p:graphicFrame>
        <p:nvGraphicFramePr>
          <p:cNvPr id="4" name="Table 3">
            <a:extLst>
              <a:ext uri="{FF2B5EF4-FFF2-40B4-BE49-F238E27FC236}">
                <a16:creationId xmlns:a16="http://schemas.microsoft.com/office/drawing/2014/main" id="{769BCD89-B423-AD50-092F-D667237591C8}"/>
              </a:ext>
            </a:extLst>
          </p:cNvPr>
          <p:cNvGraphicFramePr>
            <a:graphicFrameLocks noGrp="1"/>
          </p:cNvGraphicFramePr>
          <p:nvPr>
            <p:extLst>
              <p:ext uri="{D42A27DB-BD31-4B8C-83A1-F6EECF244321}">
                <p14:modId xmlns:p14="http://schemas.microsoft.com/office/powerpoint/2010/main" val="483887365"/>
              </p:ext>
            </p:extLst>
          </p:nvPr>
        </p:nvGraphicFramePr>
        <p:xfrm>
          <a:off x="2551482" y="325363"/>
          <a:ext cx="9022118" cy="241065"/>
        </p:xfrm>
        <a:graphic>
          <a:graphicData uri="http://schemas.openxmlformats.org/drawingml/2006/table">
            <a:tbl>
              <a:tblPr firstRow="1" firstCol="1" bandRow="1">
                <a:tableStyleId>{B0B42A07-84C1-4659-B30F-697C2D0D7F8F}</a:tableStyleId>
              </a:tblPr>
              <a:tblGrid>
                <a:gridCol w="989163">
                  <a:extLst>
                    <a:ext uri="{9D8B030D-6E8A-4147-A177-3AD203B41FA5}">
                      <a16:colId xmlns:a16="http://schemas.microsoft.com/office/drawing/2014/main" val="3983009009"/>
                    </a:ext>
                  </a:extLst>
                </a:gridCol>
                <a:gridCol w="2300748">
                  <a:extLst>
                    <a:ext uri="{9D8B030D-6E8A-4147-A177-3AD203B41FA5}">
                      <a16:colId xmlns:a16="http://schemas.microsoft.com/office/drawing/2014/main" val="2426362586"/>
                    </a:ext>
                  </a:extLst>
                </a:gridCol>
                <a:gridCol w="5732207">
                  <a:extLst>
                    <a:ext uri="{9D8B030D-6E8A-4147-A177-3AD203B41FA5}">
                      <a16:colId xmlns:a16="http://schemas.microsoft.com/office/drawing/2014/main" val="3189469895"/>
                    </a:ext>
                  </a:extLst>
                </a:gridCol>
              </a:tblGrid>
              <a:tr h="142438">
                <a:tc>
                  <a:txBody>
                    <a:bodyPr/>
                    <a:lstStyle/>
                    <a:p>
                      <a:pPr>
                        <a:lnSpc>
                          <a:spcPct val="107000"/>
                        </a:lnSpc>
                        <a:buNone/>
                      </a:pPr>
                      <a:endParaRPr lang="en-GB" sz="1200" kern="100" dirty="0">
                        <a:effectLst/>
                        <a:latin typeface="Calibri" panose="020F0502020204030204" pitchFamily="34" charset="0"/>
                        <a:cs typeface="Times New Roman" panose="02020603050405020304" pitchFamily="18" charset="0"/>
                      </a:endParaRPr>
                    </a:p>
                  </a:txBody>
                  <a:tcPr marL="26997" marR="26997" marT="26997" marB="26997"/>
                </a:tc>
                <a:tc>
                  <a:txBody>
                    <a:bodyPr/>
                    <a:lstStyle/>
                    <a:p>
                      <a:pPr algn="ctr">
                        <a:lnSpc>
                          <a:spcPct val="106000"/>
                        </a:lnSpc>
                        <a:spcAft>
                          <a:spcPts val="800"/>
                        </a:spcAft>
                        <a:buNone/>
                      </a:pPr>
                      <a:r>
                        <a:rPr lang="en-GB" sz="1200" kern="0" dirty="0">
                          <a:effectLst/>
                        </a:rPr>
                        <a:t>EYFS</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26997" marR="26997" marT="26997" marB="26997"/>
                </a:tc>
                <a:tc>
                  <a:txBody>
                    <a:bodyPr/>
                    <a:lstStyle/>
                    <a:p>
                      <a:pPr algn="ctr">
                        <a:lnSpc>
                          <a:spcPct val="106000"/>
                        </a:lnSpc>
                        <a:spcAft>
                          <a:spcPts val="800"/>
                        </a:spcAft>
                        <a:buNone/>
                      </a:pPr>
                      <a:r>
                        <a:rPr lang="en-GB" sz="1200" kern="0" dirty="0">
                          <a:effectLst/>
                        </a:rPr>
                        <a:t> KS1</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26997" marR="26997" marT="26997" marB="26997"/>
                </a:tc>
                <a:extLst>
                  <a:ext uri="{0D108BD9-81ED-4DB2-BD59-A6C34878D82A}">
                    <a16:rowId xmlns:a16="http://schemas.microsoft.com/office/drawing/2014/main" val="2466330334"/>
                  </a:ext>
                </a:extLst>
              </a:tr>
            </a:tbl>
          </a:graphicData>
        </a:graphic>
      </p:graphicFrame>
      <p:graphicFrame>
        <p:nvGraphicFramePr>
          <p:cNvPr id="2" name="Table 1">
            <a:extLst>
              <a:ext uri="{FF2B5EF4-FFF2-40B4-BE49-F238E27FC236}">
                <a16:creationId xmlns:a16="http://schemas.microsoft.com/office/drawing/2014/main" id="{DE7CDEC0-3E26-0CE8-8FB8-C3FD901D1FC7}"/>
              </a:ext>
            </a:extLst>
          </p:cNvPr>
          <p:cNvGraphicFramePr>
            <a:graphicFrameLocks noGrp="1"/>
          </p:cNvGraphicFramePr>
          <p:nvPr>
            <p:extLst>
              <p:ext uri="{D42A27DB-BD31-4B8C-83A1-F6EECF244321}">
                <p14:modId xmlns:p14="http://schemas.microsoft.com/office/powerpoint/2010/main" val="2094900105"/>
              </p:ext>
            </p:extLst>
          </p:nvPr>
        </p:nvGraphicFramePr>
        <p:xfrm>
          <a:off x="2551482" y="566428"/>
          <a:ext cx="9022118" cy="5719014"/>
        </p:xfrm>
        <a:graphic>
          <a:graphicData uri="http://schemas.openxmlformats.org/drawingml/2006/table">
            <a:tbl>
              <a:tblPr firstRow="1" firstCol="1" bandRow="1">
                <a:tableStyleId>{B0B42A07-84C1-4659-B30F-697C2D0D7F8F}</a:tableStyleId>
              </a:tblPr>
              <a:tblGrid>
                <a:gridCol w="1007795">
                  <a:extLst>
                    <a:ext uri="{9D8B030D-6E8A-4147-A177-3AD203B41FA5}">
                      <a16:colId xmlns:a16="http://schemas.microsoft.com/office/drawing/2014/main" val="491662532"/>
                    </a:ext>
                  </a:extLst>
                </a:gridCol>
                <a:gridCol w="2263755">
                  <a:extLst>
                    <a:ext uri="{9D8B030D-6E8A-4147-A177-3AD203B41FA5}">
                      <a16:colId xmlns:a16="http://schemas.microsoft.com/office/drawing/2014/main" val="923255659"/>
                    </a:ext>
                  </a:extLst>
                </a:gridCol>
                <a:gridCol w="5750568">
                  <a:extLst>
                    <a:ext uri="{9D8B030D-6E8A-4147-A177-3AD203B41FA5}">
                      <a16:colId xmlns:a16="http://schemas.microsoft.com/office/drawing/2014/main" val="1078550876"/>
                    </a:ext>
                  </a:extLst>
                </a:gridCol>
              </a:tblGrid>
              <a:tr h="3279707">
                <a:tc>
                  <a:txBody>
                    <a:bodyPr/>
                    <a:lstStyle/>
                    <a:p>
                      <a:pPr>
                        <a:lnSpc>
                          <a:spcPct val="106000"/>
                        </a:lnSpc>
                        <a:spcAft>
                          <a:spcPts val="800"/>
                        </a:spcAft>
                        <a:buNone/>
                      </a:pPr>
                      <a:r>
                        <a:rPr lang="en-GB" sz="1400" b="1" kern="0" dirty="0">
                          <a:solidFill>
                            <a:sysClr val="windowText" lastClr="000000"/>
                          </a:solidFill>
                          <a:effectLst/>
                          <a:latin typeface="Century Gothic" panose="020B0502020202020204" pitchFamily="34" charset="0"/>
                        </a:rPr>
                        <a:t>Flora, fauna &amp; nature</a:t>
                      </a:r>
                      <a:endParaRPr lang="en-GB" sz="1400" b="1" kern="100" dirty="0">
                        <a:solidFill>
                          <a:sysClr val="windowText" lastClr="000000"/>
                        </a:solidFill>
                        <a:effectLst/>
                        <a:latin typeface="Century Gothic" panose="020B0502020202020204" pitchFamily="34" charset="0"/>
                      </a:endParaRPr>
                    </a:p>
                    <a:p>
                      <a:pPr>
                        <a:lnSpc>
                          <a:spcPct val="106000"/>
                        </a:lnSpc>
                        <a:spcAft>
                          <a:spcPts val="800"/>
                        </a:spcAft>
                        <a:buNone/>
                      </a:pPr>
                      <a:r>
                        <a:rPr lang="en-GB" sz="1400" b="1" kern="0" dirty="0">
                          <a:solidFill>
                            <a:sysClr val="windowText" lastClr="000000"/>
                          </a:solidFill>
                          <a:effectLst/>
                          <a:latin typeface="Century Gothic" panose="020B0502020202020204" pitchFamily="34" charset="0"/>
                        </a:rPr>
                        <a:t> </a:t>
                      </a:r>
                      <a:endParaRPr lang="en-GB" sz="1400" b="1" kern="100" dirty="0">
                        <a:solidFill>
                          <a:sysClr val="windowText" lastClr="000000"/>
                        </a:solidFill>
                        <a:effectLst/>
                        <a:latin typeface="Century Gothic" panose="020B0502020202020204" pitchFamily="34" charset="0"/>
                      </a:endParaRPr>
                    </a:p>
                    <a:p>
                      <a:pPr>
                        <a:lnSpc>
                          <a:spcPct val="106000"/>
                        </a:lnSpc>
                        <a:spcAft>
                          <a:spcPts val="800"/>
                        </a:spcAft>
                        <a:buNone/>
                      </a:pPr>
                      <a:r>
                        <a:rPr lang="en-GB" sz="1400" b="1" kern="0" dirty="0">
                          <a:solidFill>
                            <a:sysClr val="windowText" lastClr="000000"/>
                          </a:solidFill>
                          <a:effectLst/>
                          <a:latin typeface="Century Gothic" panose="020B0502020202020204" pitchFamily="34" charset="0"/>
                        </a:rPr>
                        <a:t>	</a:t>
                      </a:r>
                      <a:endParaRPr lang="en-GB" sz="1400" b="1" kern="100" dirty="0">
                        <a:solidFill>
                          <a:sysClr val="windowText" lastClr="000000"/>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27959" marR="27959" marT="27959" marB="27959">
                    <a:solidFill>
                      <a:schemeClr val="accent1">
                        <a:lumMod val="60000"/>
                        <a:lumOff val="40000"/>
                      </a:schemeClr>
                    </a:solidFill>
                  </a:tcPr>
                </a:tc>
                <a:tc>
                  <a:txBody>
                    <a:bodyPr/>
                    <a:lstStyle/>
                    <a:p>
                      <a:pPr>
                        <a:lnSpc>
                          <a:spcPct val="106000"/>
                        </a:lnSpc>
                        <a:spcAft>
                          <a:spcPts val="800"/>
                        </a:spcAft>
                        <a:buNone/>
                      </a:pPr>
                      <a:r>
                        <a:rPr lang="en-GB" sz="1400" b="0" kern="0" dirty="0">
                          <a:solidFill>
                            <a:sysClr val="windowText" lastClr="000000"/>
                          </a:solidFill>
                          <a:effectLst/>
                          <a:latin typeface="Century Gothic" panose="020B0502020202020204" pitchFamily="34" charset="0"/>
                        </a:rPr>
                        <a:t>I can use pictorial ID guides.</a:t>
                      </a:r>
                      <a:endParaRPr lang="en-GB" sz="1400" b="0" kern="100" dirty="0">
                        <a:solidFill>
                          <a:sysClr val="windowText" lastClr="000000"/>
                        </a:solidFill>
                        <a:effectLst/>
                        <a:latin typeface="Century Gothic" panose="020B0502020202020204" pitchFamily="34" charset="0"/>
                      </a:endParaRPr>
                    </a:p>
                    <a:p>
                      <a:pPr>
                        <a:lnSpc>
                          <a:spcPct val="106000"/>
                        </a:lnSpc>
                        <a:spcAft>
                          <a:spcPts val="800"/>
                        </a:spcAft>
                        <a:buNone/>
                      </a:pPr>
                      <a:r>
                        <a:rPr lang="en-GB" sz="1400" b="0" kern="0" dirty="0">
                          <a:solidFill>
                            <a:sysClr val="windowText" lastClr="000000"/>
                          </a:solidFill>
                          <a:effectLst/>
                          <a:latin typeface="Century Gothic" panose="020B0502020202020204" pitchFamily="34" charset="0"/>
                        </a:rPr>
                        <a:t>I can explain what a living thing needs to live and grow. </a:t>
                      </a:r>
                      <a:endParaRPr lang="en-GB" sz="1400" b="0" kern="100" dirty="0">
                        <a:solidFill>
                          <a:sysClr val="windowText" lastClr="000000"/>
                        </a:solidFill>
                        <a:effectLst/>
                        <a:latin typeface="Century Gothic" panose="020B0502020202020204" pitchFamily="34" charset="0"/>
                      </a:endParaRPr>
                    </a:p>
                    <a:p>
                      <a:pPr>
                        <a:lnSpc>
                          <a:spcPct val="106000"/>
                        </a:lnSpc>
                        <a:spcAft>
                          <a:spcPts val="800"/>
                        </a:spcAft>
                        <a:buNone/>
                      </a:pPr>
                      <a:r>
                        <a:rPr lang="en-GB" sz="1400" b="0" kern="0" dirty="0">
                          <a:solidFill>
                            <a:sysClr val="windowText" lastClr="000000"/>
                          </a:solidFill>
                          <a:effectLst/>
                          <a:latin typeface="Century Gothic" panose="020B0502020202020204" pitchFamily="34" charset="0"/>
                        </a:rPr>
                        <a:t>I can identify a Silver Birch tree </a:t>
                      </a:r>
                      <a:endParaRPr lang="en-GB" sz="1400" b="0" kern="100" dirty="0">
                        <a:solidFill>
                          <a:sysClr val="windowText" lastClr="000000"/>
                        </a:solidFill>
                        <a:effectLst/>
                        <a:latin typeface="Century Gothic" panose="020B0502020202020204" pitchFamily="34" charset="0"/>
                      </a:endParaRPr>
                    </a:p>
                    <a:p>
                      <a:pPr>
                        <a:lnSpc>
                          <a:spcPct val="106000"/>
                        </a:lnSpc>
                        <a:spcAft>
                          <a:spcPts val="800"/>
                        </a:spcAft>
                        <a:buNone/>
                      </a:pPr>
                      <a:r>
                        <a:rPr lang="en-GB" sz="1400" b="0" kern="0" dirty="0">
                          <a:solidFill>
                            <a:sysClr val="windowText" lastClr="000000"/>
                          </a:solidFill>
                          <a:effectLst/>
                          <a:latin typeface="Century Gothic" panose="020B0502020202020204" pitchFamily="34" charset="0"/>
                        </a:rPr>
                        <a:t>I can identify differences between seasons.</a:t>
                      </a:r>
                      <a:endParaRPr lang="en-GB" sz="1400" b="0" kern="100" dirty="0">
                        <a:solidFill>
                          <a:sysClr val="windowText" lastClr="000000"/>
                        </a:solidFill>
                        <a:effectLst/>
                        <a:latin typeface="Century Gothic" panose="020B0502020202020204" pitchFamily="34" charset="0"/>
                      </a:endParaRPr>
                    </a:p>
                    <a:p>
                      <a:pPr>
                        <a:lnSpc>
                          <a:spcPct val="106000"/>
                        </a:lnSpc>
                        <a:spcAft>
                          <a:spcPts val="800"/>
                        </a:spcAft>
                        <a:buNone/>
                      </a:pPr>
                      <a:r>
                        <a:rPr lang="en-GB" sz="1400" b="0" kern="0" dirty="0">
                          <a:solidFill>
                            <a:sysClr val="windowText" lastClr="000000"/>
                          </a:solidFill>
                          <a:effectLst/>
                          <a:latin typeface="Century Gothic" panose="020B0502020202020204" pitchFamily="34" charset="0"/>
                        </a:rPr>
                        <a:t>I can find 5 different minibeasts</a:t>
                      </a:r>
                      <a:endParaRPr lang="en-GB" sz="1400" b="0" kern="100" dirty="0">
                        <a:solidFill>
                          <a:sysClr val="windowText" lastClr="000000"/>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27959" marR="27959" marT="27959" marB="27959">
                    <a:solidFill>
                      <a:schemeClr val="accent1">
                        <a:lumMod val="60000"/>
                        <a:lumOff val="40000"/>
                      </a:schemeClr>
                    </a:solidFill>
                  </a:tcPr>
                </a:tc>
                <a:tc>
                  <a:txBody>
                    <a:bodyPr/>
                    <a:lstStyle/>
                    <a:p>
                      <a:pPr>
                        <a:lnSpc>
                          <a:spcPct val="106000"/>
                        </a:lnSpc>
                        <a:spcAft>
                          <a:spcPts val="800"/>
                        </a:spcAft>
                        <a:buNone/>
                      </a:pPr>
                      <a:r>
                        <a:rPr lang="en-GB" sz="1400" b="0" kern="0" dirty="0">
                          <a:solidFill>
                            <a:sysClr val="windowText" lastClr="000000"/>
                          </a:solidFill>
                          <a:effectLst/>
                          <a:latin typeface="Century Gothic" panose="020B0502020202020204" pitchFamily="34" charset="0"/>
                        </a:rPr>
                        <a:t>I can identify a Hazel tree.</a:t>
                      </a:r>
                      <a:endParaRPr lang="en-GB" sz="1400" b="0" kern="100" dirty="0">
                        <a:solidFill>
                          <a:sysClr val="windowText" lastClr="000000"/>
                        </a:solidFill>
                        <a:effectLst/>
                        <a:latin typeface="Century Gothic" panose="020B0502020202020204" pitchFamily="34" charset="0"/>
                      </a:endParaRPr>
                    </a:p>
                    <a:p>
                      <a:pPr>
                        <a:lnSpc>
                          <a:spcPct val="106000"/>
                        </a:lnSpc>
                        <a:spcAft>
                          <a:spcPts val="800"/>
                        </a:spcAft>
                        <a:buNone/>
                      </a:pPr>
                      <a:r>
                        <a:rPr lang="en-GB" sz="1400" b="0" kern="0" dirty="0">
                          <a:solidFill>
                            <a:sysClr val="windowText" lastClr="000000"/>
                          </a:solidFill>
                          <a:effectLst/>
                          <a:latin typeface="Century Gothic" panose="020B0502020202020204" pitchFamily="34" charset="0"/>
                        </a:rPr>
                        <a:t>I can identify the difference between living and dead trees and plants.</a:t>
                      </a:r>
                      <a:endParaRPr lang="en-GB" sz="1400" b="0" kern="100" dirty="0">
                        <a:solidFill>
                          <a:sysClr val="windowText" lastClr="000000"/>
                        </a:solidFill>
                        <a:effectLst/>
                        <a:latin typeface="Century Gothic" panose="020B0502020202020204" pitchFamily="34" charset="0"/>
                      </a:endParaRPr>
                    </a:p>
                    <a:p>
                      <a:pPr>
                        <a:lnSpc>
                          <a:spcPct val="106000"/>
                        </a:lnSpc>
                        <a:spcAft>
                          <a:spcPts val="800"/>
                        </a:spcAft>
                        <a:buNone/>
                      </a:pPr>
                      <a:r>
                        <a:rPr lang="en-GB" sz="1400" b="0" kern="0" dirty="0">
                          <a:solidFill>
                            <a:sysClr val="windowText" lastClr="000000"/>
                          </a:solidFill>
                          <a:effectLst/>
                          <a:latin typeface="Century Gothic" panose="020B0502020202020204" pitchFamily="34" charset="0"/>
                        </a:rPr>
                        <a:t>I can use an ID guide to identify some common birds.</a:t>
                      </a:r>
                      <a:endParaRPr lang="en-GB" sz="1400" b="0" kern="100" dirty="0">
                        <a:solidFill>
                          <a:sysClr val="windowText" lastClr="000000"/>
                        </a:solidFill>
                        <a:effectLst/>
                        <a:latin typeface="Century Gothic" panose="020B0502020202020204" pitchFamily="34" charset="0"/>
                      </a:endParaRPr>
                    </a:p>
                    <a:p>
                      <a:pPr>
                        <a:lnSpc>
                          <a:spcPct val="106000"/>
                        </a:lnSpc>
                        <a:spcAft>
                          <a:spcPts val="800"/>
                        </a:spcAft>
                        <a:buNone/>
                      </a:pPr>
                      <a:r>
                        <a:rPr lang="en-GB" sz="1400" b="0" kern="0" dirty="0">
                          <a:solidFill>
                            <a:sysClr val="windowText" lastClr="000000"/>
                          </a:solidFill>
                          <a:effectLst/>
                          <a:latin typeface="Century Gothic" panose="020B0502020202020204" pitchFamily="34" charset="0"/>
                        </a:rPr>
                        <a:t>I can use an ID guide to identify a variety of common fauna including pond creatures.</a:t>
                      </a:r>
                      <a:endParaRPr lang="en-GB" sz="1400" b="0" kern="100" dirty="0">
                        <a:solidFill>
                          <a:sysClr val="windowText" lastClr="000000"/>
                        </a:solidFill>
                        <a:effectLst/>
                        <a:latin typeface="Century Gothic" panose="020B0502020202020204" pitchFamily="34" charset="0"/>
                      </a:endParaRPr>
                    </a:p>
                    <a:p>
                      <a:pPr>
                        <a:lnSpc>
                          <a:spcPct val="106000"/>
                        </a:lnSpc>
                        <a:spcAft>
                          <a:spcPts val="800"/>
                        </a:spcAft>
                        <a:buNone/>
                      </a:pPr>
                      <a:r>
                        <a:rPr lang="en-GB" sz="1400" b="0" kern="0" dirty="0">
                          <a:solidFill>
                            <a:sysClr val="windowText" lastClr="000000"/>
                          </a:solidFill>
                          <a:effectLst/>
                          <a:latin typeface="Century Gothic" panose="020B0502020202020204" pitchFamily="34" charset="0"/>
                        </a:rPr>
                        <a:t>I can use an ID guide to identify a variety of common trees, plants and flowers.</a:t>
                      </a:r>
                      <a:endParaRPr lang="en-GB" sz="1400" b="0" kern="100" dirty="0">
                        <a:solidFill>
                          <a:sysClr val="windowText" lastClr="000000"/>
                        </a:solidFill>
                        <a:effectLst/>
                        <a:latin typeface="Century Gothic" panose="020B0502020202020204" pitchFamily="34" charset="0"/>
                      </a:endParaRPr>
                    </a:p>
                    <a:p>
                      <a:pPr>
                        <a:lnSpc>
                          <a:spcPct val="106000"/>
                        </a:lnSpc>
                        <a:spcAft>
                          <a:spcPts val="800"/>
                        </a:spcAft>
                        <a:buNone/>
                      </a:pPr>
                      <a:r>
                        <a:rPr lang="en-GB" sz="1400" b="0" kern="0" dirty="0">
                          <a:solidFill>
                            <a:sysClr val="windowText" lastClr="000000"/>
                          </a:solidFill>
                          <a:effectLst/>
                          <a:latin typeface="Century Gothic" panose="020B0502020202020204" pitchFamily="34" charset="0"/>
                        </a:rPr>
                        <a:t>I can talk about pollination confidently.</a:t>
                      </a:r>
                      <a:endParaRPr lang="en-GB" sz="1400" b="0" kern="100" dirty="0">
                        <a:solidFill>
                          <a:sysClr val="windowText" lastClr="000000"/>
                        </a:solidFill>
                        <a:effectLst/>
                        <a:latin typeface="Century Gothic" panose="020B0502020202020204" pitchFamily="34" charset="0"/>
                      </a:endParaRPr>
                    </a:p>
                    <a:p>
                      <a:pPr>
                        <a:lnSpc>
                          <a:spcPct val="106000"/>
                        </a:lnSpc>
                        <a:spcAft>
                          <a:spcPts val="800"/>
                        </a:spcAft>
                        <a:buNone/>
                      </a:pPr>
                      <a:r>
                        <a:rPr lang="en-GB" sz="1400" b="0" kern="0" dirty="0">
                          <a:solidFill>
                            <a:sysClr val="windowText" lastClr="000000"/>
                          </a:solidFill>
                          <a:effectLst/>
                          <a:latin typeface="Century Gothic" panose="020B0502020202020204" pitchFamily="34" charset="0"/>
                        </a:rPr>
                        <a:t>I can name some common birds and talk about their features.</a:t>
                      </a:r>
                      <a:endParaRPr lang="en-GB" sz="1400" b="0" kern="100" dirty="0">
                        <a:solidFill>
                          <a:sysClr val="windowText" lastClr="000000"/>
                        </a:solidFill>
                        <a:effectLst/>
                        <a:latin typeface="Century Gothic" panose="020B0502020202020204" pitchFamily="34" charset="0"/>
                      </a:endParaRPr>
                    </a:p>
                    <a:p>
                      <a:pPr>
                        <a:lnSpc>
                          <a:spcPct val="106000"/>
                        </a:lnSpc>
                        <a:spcAft>
                          <a:spcPts val="800"/>
                        </a:spcAft>
                        <a:buNone/>
                      </a:pPr>
                      <a:r>
                        <a:rPr lang="en-GB" sz="1400" b="0" kern="0" dirty="0">
                          <a:solidFill>
                            <a:sysClr val="windowText" lastClr="000000"/>
                          </a:solidFill>
                          <a:effectLst/>
                          <a:latin typeface="Century Gothic" panose="020B0502020202020204" pitchFamily="34" charset="0"/>
                        </a:rPr>
                        <a:t>I can identify some common birds through their songs with some adult help.</a:t>
                      </a:r>
                      <a:endParaRPr lang="en-GB" sz="1400" b="0" kern="100" dirty="0">
                        <a:solidFill>
                          <a:sysClr val="windowText" lastClr="000000"/>
                        </a:solidFill>
                        <a:effectLst/>
                        <a:latin typeface="Century Gothic" panose="020B0502020202020204" pitchFamily="34" charset="0"/>
                      </a:endParaRPr>
                    </a:p>
                    <a:p>
                      <a:pPr>
                        <a:lnSpc>
                          <a:spcPct val="106000"/>
                        </a:lnSpc>
                        <a:spcAft>
                          <a:spcPts val="800"/>
                        </a:spcAft>
                        <a:buNone/>
                      </a:pPr>
                      <a:r>
                        <a:rPr lang="en-GB" sz="1400" b="0" kern="0" dirty="0">
                          <a:solidFill>
                            <a:sysClr val="windowText" lastClr="000000"/>
                          </a:solidFill>
                          <a:effectLst/>
                          <a:latin typeface="Century Gothic" panose="020B0502020202020204" pitchFamily="34" charset="0"/>
                        </a:rPr>
                        <a:t>I can talk about why and understand how to encourage wildlife into an area.</a:t>
                      </a:r>
                      <a:endParaRPr lang="en-GB" sz="1400" b="0" kern="100" dirty="0">
                        <a:solidFill>
                          <a:sysClr val="windowText" lastClr="000000"/>
                        </a:solidFill>
                        <a:effectLst/>
                        <a:latin typeface="Century Gothic" panose="020B0502020202020204" pitchFamily="34" charset="0"/>
                      </a:endParaRPr>
                    </a:p>
                    <a:p>
                      <a:pPr>
                        <a:lnSpc>
                          <a:spcPct val="106000"/>
                        </a:lnSpc>
                        <a:spcAft>
                          <a:spcPts val="800"/>
                        </a:spcAft>
                        <a:buNone/>
                      </a:pPr>
                      <a:r>
                        <a:rPr lang="en-GB" sz="1400" b="0" kern="0" dirty="0">
                          <a:solidFill>
                            <a:sysClr val="windowText" lastClr="000000"/>
                          </a:solidFill>
                          <a:effectLst/>
                          <a:latin typeface="Century Gothic" panose="020B0502020202020204" pitchFamily="34" charset="0"/>
                        </a:rPr>
                        <a:t>I can match tracks and other signs to particular animals.</a:t>
                      </a:r>
                      <a:endParaRPr lang="en-GB" sz="1400" b="0" kern="100" dirty="0">
                        <a:solidFill>
                          <a:sysClr val="windowText" lastClr="000000"/>
                        </a:solidFill>
                        <a:effectLst/>
                        <a:latin typeface="Century Gothic" panose="020B0502020202020204" pitchFamily="34" charset="0"/>
                      </a:endParaRPr>
                    </a:p>
                    <a:p>
                      <a:pPr>
                        <a:lnSpc>
                          <a:spcPct val="106000"/>
                        </a:lnSpc>
                        <a:spcAft>
                          <a:spcPts val="800"/>
                        </a:spcAft>
                        <a:buNone/>
                      </a:pPr>
                      <a:r>
                        <a:rPr lang="en-GB" sz="1400" b="0" kern="0" dirty="0">
                          <a:solidFill>
                            <a:sysClr val="windowText" lastClr="000000"/>
                          </a:solidFill>
                          <a:effectLst/>
                          <a:latin typeface="Century Gothic" panose="020B0502020202020204" pitchFamily="34" charset="0"/>
                        </a:rPr>
                        <a:t>I can name/identify different animal habitats.</a:t>
                      </a:r>
                      <a:endParaRPr lang="en-GB" sz="1400" b="0" kern="100" dirty="0">
                        <a:solidFill>
                          <a:sysClr val="windowText" lastClr="000000"/>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27959" marR="27959" marT="27959" marB="27959">
                    <a:solidFill>
                      <a:schemeClr val="accent1">
                        <a:lumMod val="60000"/>
                        <a:lumOff val="40000"/>
                      </a:schemeClr>
                    </a:solidFill>
                  </a:tcPr>
                </a:tc>
                <a:extLst>
                  <a:ext uri="{0D108BD9-81ED-4DB2-BD59-A6C34878D82A}">
                    <a16:rowId xmlns:a16="http://schemas.microsoft.com/office/drawing/2014/main" val="3690259872"/>
                  </a:ext>
                </a:extLst>
              </a:tr>
              <a:tr h="914400">
                <a:tc>
                  <a:txBody>
                    <a:bodyPr/>
                    <a:lstStyle/>
                    <a:p>
                      <a:pPr>
                        <a:lnSpc>
                          <a:spcPct val="106000"/>
                        </a:lnSpc>
                        <a:spcAft>
                          <a:spcPts val="800"/>
                        </a:spcAft>
                        <a:buNone/>
                      </a:pPr>
                      <a:r>
                        <a:rPr lang="en-GB" sz="1400" b="1" kern="0" dirty="0">
                          <a:solidFill>
                            <a:sysClr val="windowText" lastClr="000000"/>
                          </a:solidFill>
                          <a:effectLst/>
                          <a:latin typeface="Century Gothic" panose="020B0502020202020204" pitchFamily="34" charset="0"/>
                        </a:rPr>
                        <a:t>Problem solving and teamwork</a:t>
                      </a:r>
                      <a:endParaRPr lang="en-GB" sz="1400" b="1" kern="100" dirty="0">
                        <a:solidFill>
                          <a:sysClr val="windowText" lastClr="000000"/>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27959" marR="27959" marT="27959" marB="27959">
                    <a:solidFill>
                      <a:schemeClr val="accent1">
                        <a:lumMod val="60000"/>
                        <a:lumOff val="40000"/>
                      </a:schemeClr>
                    </a:solidFill>
                  </a:tcPr>
                </a:tc>
                <a:tc>
                  <a:txBody>
                    <a:bodyPr/>
                    <a:lstStyle/>
                    <a:p>
                      <a:pPr>
                        <a:lnSpc>
                          <a:spcPct val="106000"/>
                        </a:lnSpc>
                        <a:spcAft>
                          <a:spcPts val="800"/>
                        </a:spcAft>
                        <a:buNone/>
                      </a:pPr>
                      <a:r>
                        <a:rPr lang="en-GB" sz="1400" b="0" kern="0" dirty="0">
                          <a:solidFill>
                            <a:sysClr val="windowText" lastClr="000000"/>
                          </a:solidFill>
                          <a:effectLst/>
                          <a:latin typeface="Century Gothic" panose="020B0502020202020204" pitchFamily="34" charset="0"/>
                        </a:rPr>
                        <a:t>I can work in a team.</a:t>
                      </a:r>
                      <a:endParaRPr lang="en-GB" sz="1400" b="0" kern="100" dirty="0">
                        <a:solidFill>
                          <a:sysClr val="windowText" lastClr="000000"/>
                        </a:solidFill>
                        <a:effectLst/>
                        <a:latin typeface="Century Gothic" panose="020B0502020202020204" pitchFamily="34" charset="0"/>
                      </a:endParaRPr>
                    </a:p>
                    <a:p>
                      <a:pPr>
                        <a:lnSpc>
                          <a:spcPct val="106000"/>
                        </a:lnSpc>
                        <a:spcAft>
                          <a:spcPts val="800"/>
                        </a:spcAft>
                        <a:buNone/>
                      </a:pPr>
                      <a:r>
                        <a:rPr lang="en-GB" sz="1400" b="0" kern="0" dirty="0">
                          <a:solidFill>
                            <a:sysClr val="windowText" lastClr="000000"/>
                          </a:solidFill>
                          <a:effectLst/>
                          <a:latin typeface="Century Gothic" panose="020B0502020202020204" pitchFamily="34" charset="0"/>
                        </a:rPr>
                        <a:t>I can play team games, listening to and following instructions.</a:t>
                      </a:r>
                      <a:endParaRPr lang="en-GB" sz="1400" b="0" kern="100" dirty="0">
                        <a:solidFill>
                          <a:sysClr val="windowText" lastClr="000000"/>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27959" marR="27959" marT="27959" marB="27959">
                    <a:solidFill>
                      <a:schemeClr val="accent1">
                        <a:lumMod val="60000"/>
                        <a:lumOff val="40000"/>
                      </a:schemeClr>
                    </a:solidFill>
                  </a:tcPr>
                </a:tc>
                <a:tc>
                  <a:txBody>
                    <a:bodyPr/>
                    <a:lstStyle/>
                    <a:p>
                      <a:pPr>
                        <a:lnSpc>
                          <a:spcPct val="106000"/>
                        </a:lnSpc>
                        <a:spcAft>
                          <a:spcPts val="800"/>
                        </a:spcAft>
                        <a:buNone/>
                      </a:pPr>
                      <a:r>
                        <a:rPr lang="en-GB" sz="1400" b="0" kern="0" dirty="0">
                          <a:solidFill>
                            <a:sysClr val="windowText" lastClr="000000"/>
                          </a:solidFill>
                          <a:effectLst/>
                          <a:latin typeface="Century Gothic" panose="020B0502020202020204" pitchFamily="34" charset="0"/>
                        </a:rPr>
                        <a:t>I can play team games independently without adult intervention.</a:t>
                      </a:r>
                      <a:endParaRPr lang="en-GB" sz="1400" b="0" kern="100" dirty="0">
                        <a:solidFill>
                          <a:sysClr val="windowText" lastClr="000000"/>
                        </a:solidFill>
                        <a:effectLst/>
                        <a:latin typeface="Century Gothic" panose="020B0502020202020204" pitchFamily="34" charset="0"/>
                      </a:endParaRPr>
                    </a:p>
                    <a:p>
                      <a:pPr>
                        <a:lnSpc>
                          <a:spcPct val="106000"/>
                        </a:lnSpc>
                        <a:spcAft>
                          <a:spcPts val="800"/>
                        </a:spcAft>
                        <a:buNone/>
                      </a:pPr>
                      <a:r>
                        <a:rPr lang="en-GB" sz="1400" b="0" kern="0" dirty="0">
                          <a:solidFill>
                            <a:sysClr val="windowText" lastClr="000000"/>
                          </a:solidFill>
                          <a:effectLst/>
                          <a:latin typeface="Century Gothic" panose="020B0502020202020204" pitchFamily="34" charset="0"/>
                        </a:rPr>
                        <a:t>I can think about how to solve problems before asking a grown-up for help.</a:t>
                      </a:r>
                      <a:endParaRPr lang="en-GB" sz="1400" b="0" kern="100" dirty="0">
                        <a:solidFill>
                          <a:sysClr val="windowText" lastClr="000000"/>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27959" marR="27959" marT="27959" marB="27959">
                    <a:solidFill>
                      <a:schemeClr val="accent1">
                        <a:lumMod val="60000"/>
                        <a:lumOff val="40000"/>
                      </a:schemeClr>
                    </a:solidFill>
                  </a:tcPr>
                </a:tc>
                <a:extLst>
                  <a:ext uri="{0D108BD9-81ED-4DB2-BD59-A6C34878D82A}">
                    <a16:rowId xmlns:a16="http://schemas.microsoft.com/office/drawing/2014/main" val="457922831"/>
                  </a:ext>
                </a:extLst>
              </a:tr>
            </a:tbl>
          </a:graphicData>
        </a:graphic>
      </p:graphicFrame>
    </p:spTree>
    <p:extLst>
      <p:ext uri="{BB962C8B-B14F-4D97-AF65-F5344CB8AC3E}">
        <p14:creationId xmlns:p14="http://schemas.microsoft.com/office/powerpoint/2010/main" val="37554803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05">
          <a:extLst>
            <a:ext uri="{FF2B5EF4-FFF2-40B4-BE49-F238E27FC236}">
              <a16:creationId xmlns:a16="http://schemas.microsoft.com/office/drawing/2014/main" id="{80705499-ED4B-A1C5-0E1C-8E967394CEBF}"/>
            </a:ext>
          </a:extLst>
        </p:cNvPr>
        <p:cNvGrpSpPr/>
        <p:nvPr/>
      </p:nvGrpSpPr>
      <p:grpSpPr>
        <a:xfrm>
          <a:off x="0" y="0"/>
          <a:ext cx="0" cy="0"/>
          <a:chOff x="0" y="0"/>
          <a:chExt cx="0" cy="0"/>
        </a:xfrm>
      </p:grpSpPr>
      <p:sp>
        <p:nvSpPr>
          <p:cNvPr id="10" name="Google Shape;86;p1">
            <a:extLst>
              <a:ext uri="{FF2B5EF4-FFF2-40B4-BE49-F238E27FC236}">
                <a16:creationId xmlns:a16="http://schemas.microsoft.com/office/drawing/2014/main" id="{6AF87754-0C03-3B37-A692-4CDA282E7700}"/>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id="{59651053-478F-27F4-EF17-8719B0A866F8}"/>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9" name="Picture 8">
            <a:extLst>
              <a:ext uri="{FF2B5EF4-FFF2-40B4-BE49-F238E27FC236}">
                <a16:creationId xmlns:a16="http://schemas.microsoft.com/office/drawing/2014/main" id="{D427A02D-F709-90A0-C387-57B9B32A6022}"/>
              </a:ext>
            </a:extLst>
          </p:cNvPr>
          <p:cNvPicPr>
            <a:picLocks noChangeAspect="1"/>
          </p:cNvPicPr>
          <p:nvPr/>
        </p:nvPicPr>
        <p:blipFill>
          <a:blip r:embed="rId3"/>
          <a:stretch>
            <a:fillRect/>
          </a:stretch>
        </p:blipFill>
        <p:spPr>
          <a:xfrm>
            <a:off x="399125" y="325363"/>
            <a:ext cx="1285875" cy="638175"/>
          </a:xfrm>
          <a:prstGeom prst="rect">
            <a:avLst/>
          </a:prstGeom>
        </p:spPr>
      </p:pic>
      <p:graphicFrame>
        <p:nvGraphicFramePr>
          <p:cNvPr id="4" name="Table 3">
            <a:extLst>
              <a:ext uri="{FF2B5EF4-FFF2-40B4-BE49-F238E27FC236}">
                <a16:creationId xmlns:a16="http://schemas.microsoft.com/office/drawing/2014/main" id="{445AABDB-61C6-0FC9-FC6B-EB1B6B274A95}"/>
              </a:ext>
            </a:extLst>
          </p:cNvPr>
          <p:cNvGraphicFramePr>
            <a:graphicFrameLocks noGrp="1"/>
          </p:cNvGraphicFramePr>
          <p:nvPr>
            <p:extLst>
              <p:ext uri="{D42A27DB-BD31-4B8C-83A1-F6EECF244321}">
                <p14:modId xmlns:p14="http://schemas.microsoft.com/office/powerpoint/2010/main" val="3134104171"/>
              </p:ext>
            </p:extLst>
          </p:nvPr>
        </p:nvGraphicFramePr>
        <p:xfrm>
          <a:off x="2511121" y="1444518"/>
          <a:ext cx="9022118" cy="241065"/>
        </p:xfrm>
        <a:graphic>
          <a:graphicData uri="http://schemas.openxmlformats.org/drawingml/2006/table">
            <a:tbl>
              <a:tblPr firstRow="1" firstCol="1" bandRow="1">
                <a:tableStyleId>{B0B42A07-84C1-4659-B30F-697C2D0D7F8F}</a:tableStyleId>
              </a:tblPr>
              <a:tblGrid>
                <a:gridCol w="989163">
                  <a:extLst>
                    <a:ext uri="{9D8B030D-6E8A-4147-A177-3AD203B41FA5}">
                      <a16:colId xmlns:a16="http://schemas.microsoft.com/office/drawing/2014/main" val="3983009009"/>
                    </a:ext>
                  </a:extLst>
                </a:gridCol>
                <a:gridCol w="2703871">
                  <a:extLst>
                    <a:ext uri="{9D8B030D-6E8A-4147-A177-3AD203B41FA5}">
                      <a16:colId xmlns:a16="http://schemas.microsoft.com/office/drawing/2014/main" val="2426362586"/>
                    </a:ext>
                  </a:extLst>
                </a:gridCol>
                <a:gridCol w="5329084">
                  <a:extLst>
                    <a:ext uri="{9D8B030D-6E8A-4147-A177-3AD203B41FA5}">
                      <a16:colId xmlns:a16="http://schemas.microsoft.com/office/drawing/2014/main" val="3189469895"/>
                    </a:ext>
                  </a:extLst>
                </a:gridCol>
              </a:tblGrid>
              <a:tr h="142438">
                <a:tc>
                  <a:txBody>
                    <a:bodyPr/>
                    <a:lstStyle/>
                    <a:p>
                      <a:pPr>
                        <a:lnSpc>
                          <a:spcPct val="107000"/>
                        </a:lnSpc>
                        <a:buNone/>
                      </a:pPr>
                      <a:endParaRPr lang="en-GB" sz="1200" kern="100" dirty="0">
                        <a:effectLst/>
                        <a:latin typeface="Calibri" panose="020F0502020204030204" pitchFamily="34" charset="0"/>
                        <a:cs typeface="Times New Roman" panose="02020603050405020304" pitchFamily="18" charset="0"/>
                      </a:endParaRPr>
                    </a:p>
                  </a:txBody>
                  <a:tcPr marL="26997" marR="26997" marT="26997" marB="26997"/>
                </a:tc>
                <a:tc>
                  <a:txBody>
                    <a:bodyPr/>
                    <a:lstStyle/>
                    <a:p>
                      <a:pPr algn="ctr">
                        <a:lnSpc>
                          <a:spcPct val="106000"/>
                        </a:lnSpc>
                        <a:spcAft>
                          <a:spcPts val="800"/>
                        </a:spcAft>
                        <a:buNone/>
                      </a:pPr>
                      <a:r>
                        <a:rPr lang="en-GB" sz="1200" kern="0" dirty="0">
                          <a:effectLst/>
                        </a:rPr>
                        <a:t>EYFS</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26997" marR="26997" marT="26997" marB="26997"/>
                </a:tc>
                <a:tc>
                  <a:txBody>
                    <a:bodyPr/>
                    <a:lstStyle/>
                    <a:p>
                      <a:pPr algn="ctr">
                        <a:lnSpc>
                          <a:spcPct val="106000"/>
                        </a:lnSpc>
                        <a:spcAft>
                          <a:spcPts val="800"/>
                        </a:spcAft>
                        <a:buNone/>
                      </a:pPr>
                      <a:r>
                        <a:rPr lang="en-GB" sz="1200" kern="0" dirty="0">
                          <a:effectLst/>
                        </a:rPr>
                        <a:t> KS1</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26997" marR="26997" marT="26997" marB="26997"/>
                </a:tc>
                <a:extLst>
                  <a:ext uri="{0D108BD9-81ED-4DB2-BD59-A6C34878D82A}">
                    <a16:rowId xmlns:a16="http://schemas.microsoft.com/office/drawing/2014/main" val="2466330334"/>
                  </a:ext>
                </a:extLst>
              </a:tr>
            </a:tbl>
          </a:graphicData>
        </a:graphic>
      </p:graphicFrame>
      <p:graphicFrame>
        <p:nvGraphicFramePr>
          <p:cNvPr id="3" name="Table 2">
            <a:extLst>
              <a:ext uri="{FF2B5EF4-FFF2-40B4-BE49-F238E27FC236}">
                <a16:creationId xmlns:a16="http://schemas.microsoft.com/office/drawing/2014/main" id="{21B89F5D-C190-C4DF-1A0F-9B8BD979D002}"/>
              </a:ext>
            </a:extLst>
          </p:cNvPr>
          <p:cNvGraphicFramePr>
            <a:graphicFrameLocks noGrp="1"/>
          </p:cNvGraphicFramePr>
          <p:nvPr>
            <p:extLst>
              <p:ext uri="{D42A27DB-BD31-4B8C-83A1-F6EECF244321}">
                <p14:modId xmlns:p14="http://schemas.microsoft.com/office/powerpoint/2010/main" val="4172111600"/>
              </p:ext>
            </p:extLst>
          </p:nvPr>
        </p:nvGraphicFramePr>
        <p:xfrm>
          <a:off x="2511119" y="1685582"/>
          <a:ext cx="9022119" cy="4243270"/>
        </p:xfrm>
        <a:graphic>
          <a:graphicData uri="http://schemas.openxmlformats.org/drawingml/2006/table">
            <a:tbl>
              <a:tblPr firstRow="1" firstCol="1" bandRow="1">
                <a:tableStyleId>{B0B42A07-84C1-4659-B30F-697C2D0D7F8F}</a:tableStyleId>
              </a:tblPr>
              <a:tblGrid>
                <a:gridCol w="978265">
                  <a:extLst>
                    <a:ext uri="{9D8B030D-6E8A-4147-A177-3AD203B41FA5}">
                      <a16:colId xmlns:a16="http://schemas.microsoft.com/office/drawing/2014/main" val="3176909699"/>
                    </a:ext>
                  </a:extLst>
                </a:gridCol>
                <a:gridCol w="2743014">
                  <a:extLst>
                    <a:ext uri="{9D8B030D-6E8A-4147-A177-3AD203B41FA5}">
                      <a16:colId xmlns:a16="http://schemas.microsoft.com/office/drawing/2014/main" val="2866050013"/>
                    </a:ext>
                  </a:extLst>
                </a:gridCol>
                <a:gridCol w="5300840">
                  <a:extLst>
                    <a:ext uri="{9D8B030D-6E8A-4147-A177-3AD203B41FA5}">
                      <a16:colId xmlns:a16="http://schemas.microsoft.com/office/drawing/2014/main" val="492308372"/>
                    </a:ext>
                  </a:extLst>
                </a:gridCol>
              </a:tblGrid>
              <a:tr h="2451658">
                <a:tc>
                  <a:txBody>
                    <a:bodyPr/>
                    <a:lstStyle/>
                    <a:p>
                      <a:pPr>
                        <a:lnSpc>
                          <a:spcPct val="106000"/>
                        </a:lnSpc>
                        <a:spcAft>
                          <a:spcPts val="800"/>
                        </a:spcAft>
                        <a:buNone/>
                      </a:pPr>
                      <a:r>
                        <a:rPr lang="en-GB" sz="1400" kern="0" dirty="0">
                          <a:solidFill>
                            <a:schemeClr val="tx1"/>
                          </a:solidFill>
                          <a:effectLst/>
                          <a:latin typeface="Century Gothic" panose="020B0502020202020204" pitchFamily="34" charset="0"/>
                        </a:rPr>
                        <a:t>Art</a:t>
                      </a:r>
                      <a:endParaRPr lang="en-GB" sz="1400" kern="1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63500" marR="63500" marT="63500" marB="63500">
                    <a:solidFill>
                      <a:schemeClr val="accent1">
                        <a:lumMod val="60000"/>
                        <a:lumOff val="40000"/>
                      </a:schemeClr>
                    </a:solidFill>
                  </a:tcPr>
                </a:tc>
                <a:tc>
                  <a:txBody>
                    <a:bodyPr/>
                    <a:lstStyle/>
                    <a:p>
                      <a:pPr>
                        <a:lnSpc>
                          <a:spcPct val="106000"/>
                        </a:lnSpc>
                        <a:spcAft>
                          <a:spcPts val="800"/>
                        </a:spcAft>
                        <a:buNone/>
                      </a:pPr>
                      <a:r>
                        <a:rPr lang="en-GB" sz="1400" b="0" kern="0" dirty="0">
                          <a:solidFill>
                            <a:schemeClr val="tx1"/>
                          </a:solidFill>
                          <a:effectLst/>
                          <a:latin typeface="Century Gothic" panose="020B0502020202020204" pitchFamily="34" charset="0"/>
                        </a:rPr>
                        <a:t>I can use natural materials to create artwork that I can talk about.</a:t>
                      </a:r>
                      <a:endParaRPr lang="en-GB" sz="1400" b="0" kern="100" dirty="0">
                        <a:solidFill>
                          <a:schemeClr val="tx1"/>
                        </a:solidFill>
                        <a:effectLst/>
                        <a:latin typeface="Century Gothic" panose="020B0502020202020204" pitchFamily="34" charset="0"/>
                      </a:endParaRPr>
                    </a:p>
                    <a:p>
                      <a:pPr>
                        <a:lnSpc>
                          <a:spcPct val="106000"/>
                        </a:lnSpc>
                        <a:spcAft>
                          <a:spcPts val="800"/>
                        </a:spcAft>
                        <a:buNone/>
                      </a:pPr>
                      <a:r>
                        <a:rPr lang="en-GB" sz="1400" b="0" kern="0" dirty="0">
                          <a:solidFill>
                            <a:schemeClr val="tx1"/>
                          </a:solidFill>
                          <a:effectLst/>
                          <a:latin typeface="Century Gothic" panose="020B0502020202020204" pitchFamily="34" charset="0"/>
                        </a:rPr>
                        <a:t>I can print using natural materials.</a:t>
                      </a:r>
                      <a:endParaRPr lang="en-GB" sz="1400" b="0" kern="100" dirty="0">
                        <a:solidFill>
                          <a:schemeClr val="tx1"/>
                        </a:solidFill>
                        <a:effectLst/>
                        <a:latin typeface="Century Gothic" panose="020B0502020202020204" pitchFamily="34" charset="0"/>
                      </a:endParaRPr>
                    </a:p>
                    <a:p>
                      <a:pPr>
                        <a:lnSpc>
                          <a:spcPct val="106000"/>
                        </a:lnSpc>
                        <a:spcAft>
                          <a:spcPts val="800"/>
                        </a:spcAft>
                        <a:buNone/>
                      </a:pPr>
                      <a:r>
                        <a:rPr lang="en-GB" sz="1400" b="0" kern="0" dirty="0">
                          <a:solidFill>
                            <a:schemeClr val="tx1"/>
                          </a:solidFill>
                          <a:effectLst/>
                          <a:latin typeface="Century Gothic" panose="020B0502020202020204" pitchFamily="34" charset="0"/>
                        </a:rPr>
                        <a:t>I can create examples of hapa </a:t>
                      </a:r>
                      <a:r>
                        <a:rPr lang="en-GB" sz="1400" b="0" kern="0" dirty="0" err="1">
                          <a:solidFill>
                            <a:schemeClr val="tx1"/>
                          </a:solidFill>
                          <a:effectLst/>
                          <a:latin typeface="Century Gothic" panose="020B0502020202020204" pitchFamily="34" charset="0"/>
                        </a:rPr>
                        <a:t>zome</a:t>
                      </a:r>
                      <a:r>
                        <a:rPr lang="en-GB" sz="1400" b="0" kern="0" dirty="0">
                          <a:solidFill>
                            <a:schemeClr val="tx1"/>
                          </a:solidFill>
                          <a:effectLst/>
                          <a:latin typeface="Century Gothic" panose="020B0502020202020204" pitchFamily="34" charset="0"/>
                        </a:rPr>
                        <a:t>.</a:t>
                      </a:r>
                      <a:endParaRPr lang="en-GB" sz="1400" b="0" kern="1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63500" marR="63500" marT="63500" marB="63500">
                    <a:solidFill>
                      <a:schemeClr val="accent1">
                        <a:lumMod val="60000"/>
                        <a:lumOff val="40000"/>
                      </a:schemeClr>
                    </a:solidFill>
                  </a:tcPr>
                </a:tc>
                <a:tc>
                  <a:txBody>
                    <a:bodyPr/>
                    <a:lstStyle/>
                    <a:p>
                      <a:pPr>
                        <a:lnSpc>
                          <a:spcPct val="106000"/>
                        </a:lnSpc>
                        <a:spcAft>
                          <a:spcPts val="800"/>
                        </a:spcAft>
                        <a:buNone/>
                      </a:pPr>
                      <a:r>
                        <a:rPr lang="en-GB" sz="1400" b="0" kern="0" dirty="0">
                          <a:solidFill>
                            <a:schemeClr val="tx1"/>
                          </a:solidFill>
                          <a:effectLst/>
                          <a:latin typeface="Century Gothic" panose="020B0502020202020204" pitchFamily="34" charset="0"/>
                        </a:rPr>
                        <a:t>I can use hapa </a:t>
                      </a:r>
                      <a:r>
                        <a:rPr lang="en-GB" sz="1400" b="0" kern="0" dirty="0" err="1">
                          <a:solidFill>
                            <a:schemeClr val="tx1"/>
                          </a:solidFill>
                          <a:effectLst/>
                          <a:latin typeface="Century Gothic" panose="020B0502020202020204" pitchFamily="34" charset="0"/>
                        </a:rPr>
                        <a:t>zome</a:t>
                      </a:r>
                      <a:r>
                        <a:rPr lang="en-GB" sz="1400" b="0" kern="0" dirty="0">
                          <a:solidFill>
                            <a:schemeClr val="tx1"/>
                          </a:solidFill>
                          <a:effectLst/>
                          <a:latin typeface="Century Gothic" panose="020B0502020202020204" pitchFamily="34" charset="0"/>
                        </a:rPr>
                        <a:t>, natural paints/ inks to create artwork.</a:t>
                      </a:r>
                      <a:endParaRPr lang="en-GB" sz="1400" b="0" kern="100" dirty="0">
                        <a:solidFill>
                          <a:schemeClr val="tx1"/>
                        </a:solidFill>
                        <a:effectLst/>
                        <a:latin typeface="Century Gothic" panose="020B0502020202020204" pitchFamily="34" charset="0"/>
                      </a:endParaRPr>
                    </a:p>
                    <a:p>
                      <a:pPr>
                        <a:lnSpc>
                          <a:spcPct val="106000"/>
                        </a:lnSpc>
                        <a:spcAft>
                          <a:spcPts val="800"/>
                        </a:spcAft>
                        <a:buNone/>
                      </a:pPr>
                      <a:r>
                        <a:rPr lang="en-GB" sz="1400" b="0" kern="0" dirty="0">
                          <a:solidFill>
                            <a:schemeClr val="tx1"/>
                          </a:solidFill>
                          <a:effectLst/>
                          <a:latin typeface="Century Gothic" panose="020B0502020202020204" pitchFamily="34" charset="0"/>
                        </a:rPr>
                        <a:t>I can observe features and colours to make a representation in art.</a:t>
                      </a:r>
                      <a:endParaRPr lang="en-GB" sz="1400" b="0" kern="100" dirty="0">
                        <a:solidFill>
                          <a:schemeClr val="tx1"/>
                        </a:solidFill>
                        <a:effectLst/>
                        <a:latin typeface="Century Gothic" panose="020B0502020202020204" pitchFamily="34" charset="0"/>
                      </a:endParaRPr>
                    </a:p>
                    <a:p>
                      <a:pPr>
                        <a:lnSpc>
                          <a:spcPct val="106000"/>
                        </a:lnSpc>
                        <a:spcAft>
                          <a:spcPts val="800"/>
                        </a:spcAft>
                        <a:buNone/>
                      </a:pPr>
                      <a:r>
                        <a:rPr lang="en-GB" sz="1400" b="0" kern="0" dirty="0">
                          <a:solidFill>
                            <a:schemeClr val="tx1"/>
                          </a:solidFill>
                          <a:effectLst/>
                          <a:latin typeface="Century Gothic" panose="020B0502020202020204" pitchFamily="34" charset="0"/>
                        </a:rPr>
                        <a:t>I can use clay/ mud to create animals/ sculptures, additional usage of natural materials to decorate.</a:t>
                      </a:r>
                      <a:endParaRPr lang="en-GB" sz="1400" b="0" kern="1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63500" marR="63500" marT="63500" marB="63500">
                    <a:solidFill>
                      <a:schemeClr val="accent1">
                        <a:lumMod val="60000"/>
                        <a:lumOff val="40000"/>
                      </a:schemeClr>
                    </a:solidFill>
                  </a:tcPr>
                </a:tc>
                <a:extLst>
                  <a:ext uri="{0D108BD9-81ED-4DB2-BD59-A6C34878D82A}">
                    <a16:rowId xmlns:a16="http://schemas.microsoft.com/office/drawing/2014/main" val="2112375951"/>
                  </a:ext>
                </a:extLst>
              </a:tr>
              <a:tr h="1791612">
                <a:tc>
                  <a:txBody>
                    <a:bodyPr/>
                    <a:lstStyle/>
                    <a:p>
                      <a:pPr>
                        <a:lnSpc>
                          <a:spcPct val="106000"/>
                        </a:lnSpc>
                        <a:spcAft>
                          <a:spcPts val="800"/>
                        </a:spcAft>
                        <a:buNone/>
                      </a:pPr>
                      <a:r>
                        <a:rPr lang="en-GB" sz="1400" kern="0">
                          <a:solidFill>
                            <a:schemeClr val="tx1"/>
                          </a:solidFill>
                          <a:effectLst/>
                          <a:latin typeface="Century Gothic" panose="020B0502020202020204" pitchFamily="34" charset="0"/>
                        </a:rPr>
                        <a:t>Oracy</a:t>
                      </a:r>
                      <a:endParaRPr lang="en-GB" sz="1400" kern="10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63500" marR="63500" marT="63500" marB="63500">
                    <a:solidFill>
                      <a:schemeClr val="accent1">
                        <a:lumMod val="60000"/>
                        <a:lumOff val="40000"/>
                      </a:schemeClr>
                    </a:solidFill>
                  </a:tcPr>
                </a:tc>
                <a:tc>
                  <a:txBody>
                    <a:bodyPr/>
                    <a:lstStyle/>
                    <a:p>
                      <a:pPr>
                        <a:lnSpc>
                          <a:spcPct val="106000"/>
                        </a:lnSpc>
                        <a:spcAft>
                          <a:spcPts val="800"/>
                        </a:spcAft>
                        <a:buNone/>
                      </a:pPr>
                      <a:r>
                        <a:rPr lang="en-GB" sz="1400" b="0" kern="0" dirty="0">
                          <a:solidFill>
                            <a:schemeClr val="tx1"/>
                          </a:solidFill>
                          <a:effectLst/>
                          <a:latin typeface="Century Gothic" panose="020B0502020202020204" pitchFamily="34" charset="0"/>
                        </a:rPr>
                        <a:t>I can talk about something I have learnt or an aspect of safety.</a:t>
                      </a:r>
                      <a:endParaRPr lang="en-GB" sz="1400" b="0" kern="100" dirty="0">
                        <a:solidFill>
                          <a:schemeClr val="tx1"/>
                        </a:solidFill>
                        <a:effectLst/>
                        <a:latin typeface="Century Gothic" panose="020B0502020202020204" pitchFamily="34" charset="0"/>
                      </a:endParaRPr>
                    </a:p>
                    <a:p>
                      <a:pPr>
                        <a:lnSpc>
                          <a:spcPct val="106000"/>
                        </a:lnSpc>
                        <a:spcAft>
                          <a:spcPts val="800"/>
                        </a:spcAft>
                        <a:buNone/>
                      </a:pPr>
                      <a:r>
                        <a:rPr lang="en-GB" sz="1400" b="0" kern="0" dirty="0">
                          <a:solidFill>
                            <a:schemeClr val="tx1"/>
                          </a:solidFill>
                          <a:effectLst/>
                          <a:latin typeface="Century Gothic" panose="020B0502020202020204" pitchFamily="34" charset="0"/>
                        </a:rPr>
                        <a:t>I can talk and listen with a talk partner.</a:t>
                      </a:r>
                      <a:endParaRPr lang="en-GB" sz="1400" b="0" kern="1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63500" marR="63500" marT="63500" marB="63500">
                    <a:solidFill>
                      <a:schemeClr val="accent1">
                        <a:lumMod val="60000"/>
                        <a:lumOff val="40000"/>
                      </a:schemeClr>
                    </a:solidFill>
                  </a:tcPr>
                </a:tc>
                <a:tc>
                  <a:txBody>
                    <a:bodyPr/>
                    <a:lstStyle/>
                    <a:p>
                      <a:pPr>
                        <a:lnSpc>
                          <a:spcPct val="106000"/>
                        </a:lnSpc>
                        <a:spcAft>
                          <a:spcPts val="800"/>
                        </a:spcAft>
                        <a:buNone/>
                      </a:pPr>
                      <a:r>
                        <a:rPr lang="en-GB" sz="1400" b="0" kern="0" dirty="0">
                          <a:solidFill>
                            <a:schemeClr val="tx1"/>
                          </a:solidFill>
                          <a:effectLst/>
                          <a:latin typeface="Century Gothic" panose="020B0502020202020204" pitchFamily="34" charset="0"/>
                        </a:rPr>
                        <a:t>I am usually confident to speak when in the fire circle.</a:t>
                      </a:r>
                      <a:endParaRPr lang="en-GB" sz="1400" b="0" kern="100" dirty="0">
                        <a:solidFill>
                          <a:schemeClr val="tx1"/>
                        </a:solidFill>
                        <a:effectLst/>
                        <a:latin typeface="Century Gothic" panose="020B0502020202020204" pitchFamily="34" charset="0"/>
                      </a:endParaRPr>
                    </a:p>
                    <a:p>
                      <a:pPr>
                        <a:lnSpc>
                          <a:spcPct val="106000"/>
                        </a:lnSpc>
                        <a:spcAft>
                          <a:spcPts val="800"/>
                        </a:spcAft>
                        <a:buNone/>
                      </a:pPr>
                      <a:r>
                        <a:rPr lang="en-GB" sz="1400" b="0" kern="0" dirty="0">
                          <a:solidFill>
                            <a:schemeClr val="tx1"/>
                          </a:solidFill>
                          <a:effectLst/>
                          <a:latin typeface="Century Gothic" panose="020B0502020202020204" pitchFamily="34" charset="0"/>
                        </a:rPr>
                        <a:t>I can use the story dice to take turns speaking and creating a story.</a:t>
                      </a:r>
                      <a:endParaRPr lang="en-GB" sz="1400" b="0" kern="1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63500" marR="63500" marT="63500" marB="63500">
                    <a:solidFill>
                      <a:schemeClr val="accent1">
                        <a:lumMod val="60000"/>
                        <a:lumOff val="40000"/>
                      </a:schemeClr>
                    </a:solidFill>
                  </a:tcPr>
                </a:tc>
                <a:extLst>
                  <a:ext uri="{0D108BD9-81ED-4DB2-BD59-A6C34878D82A}">
                    <a16:rowId xmlns:a16="http://schemas.microsoft.com/office/drawing/2014/main" val="1122073663"/>
                  </a:ext>
                </a:extLst>
              </a:tr>
            </a:tbl>
          </a:graphicData>
        </a:graphic>
      </p:graphicFrame>
    </p:spTree>
    <p:extLst>
      <p:ext uri="{BB962C8B-B14F-4D97-AF65-F5344CB8AC3E}">
        <p14:creationId xmlns:p14="http://schemas.microsoft.com/office/powerpoint/2010/main" val="23494372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05">
          <a:extLst>
            <a:ext uri="{FF2B5EF4-FFF2-40B4-BE49-F238E27FC236}">
              <a16:creationId xmlns:a16="http://schemas.microsoft.com/office/drawing/2014/main" id="{14B49536-3A35-A6DB-D4C5-ED2EAB95159E}"/>
            </a:ext>
          </a:extLst>
        </p:cNvPr>
        <p:cNvGrpSpPr/>
        <p:nvPr/>
      </p:nvGrpSpPr>
      <p:grpSpPr>
        <a:xfrm>
          <a:off x="0" y="0"/>
          <a:ext cx="0" cy="0"/>
          <a:chOff x="0" y="0"/>
          <a:chExt cx="0" cy="0"/>
        </a:xfrm>
      </p:grpSpPr>
      <p:sp>
        <p:nvSpPr>
          <p:cNvPr id="113" name="Google Shape;113;p3">
            <a:extLst>
              <a:ext uri="{FF2B5EF4-FFF2-40B4-BE49-F238E27FC236}">
                <a16:creationId xmlns:a16="http://schemas.microsoft.com/office/drawing/2014/main" id="{7C0FF3F4-36AF-C193-BC05-4B70652A23BC}"/>
              </a:ext>
            </a:extLst>
          </p:cNvPr>
          <p:cNvSpPr/>
          <p:nvPr/>
        </p:nvSpPr>
        <p:spPr>
          <a:xfrm>
            <a:off x="0" y="0"/>
            <a:ext cx="12192000" cy="15875"/>
          </a:xfrm>
          <a:prstGeom prst="rect">
            <a:avLst/>
          </a:prstGeom>
          <a:solidFill>
            <a:srgbClr val="00000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 name="Google Shape;86;p1">
            <a:extLst>
              <a:ext uri="{FF2B5EF4-FFF2-40B4-BE49-F238E27FC236}">
                <a16:creationId xmlns:a16="http://schemas.microsoft.com/office/drawing/2014/main" id="{D560BA0C-1CDA-C2DF-4C89-9CE44B8EFCED}"/>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id="{17BCDB21-2D3D-DC6E-03C9-56A8FD872EDF}"/>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9" name="Picture 8">
            <a:extLst>
              <a:ext uri="{FF2B5EF4-FFF2-40B4-BE49-F238E27FC236}">
                <a16:creationId xmlns:a16="http://schemas.microsoft.com/office/drawing/2014/main" id="{A668A5CF-D346-BEFD-50A3-C2807AF87BD2}"/>
              </a:ext>
            </a:extLst>
          </p:cNvPr>
          <p:cNvPicPr>
            <a:picLocks noChangeAspect="1"/>
          </p:cNvPicPr>
          <p:nvPr/>
        </p:nvPicPr>
        <p:blipFill>
          <a:blip r:embed="rId3"/>
          <a:stretch>
            <a:fillRect/>
          </a:stretch>
        </p:blipFill>
        <p:spPr>
          <a:xfrm>
            <a:off x="399125" y="325363"/>
            <a:ext cx="1285875" cy="638175"/>
          </a:xfrm>
          <a:prstGeom prst="rect">
            <a:avLst/>
          </a:prstGeom>
        </p:spPr>
      </p:pic>
      <p:graphicFrame>
        <p:nvGraphicFramePr>
          <p:cNvPr id="4" name="Table 3">
            <a:extLst>
              <a:ext uri="{FF2B5EF4-FFF2-40B4-BE49-F238E27FC236}">
                <a16:creationId xmlns:a16="http://schemas.microsoft.com/office/drawing/2014/main" id="{5D728925-5861-A626-54D2-3A42C4B707FF}"/>
              </a:ext>
            </a:extLst>
          </p:cNvPr>
          <p:cNvGraphicFramePr>
            <a:graphicFrameLocks noGrp="1"/>
          </p:cNvGraphicFramePr>
          <p:nvPr>
            <p:extLst>
              <p:ext uri="{D42A27DB-BD31-4B8C-83A1-F6EECF244321}">
                <p14:modId xmlns:p14="http://schemas.microsoft.com/office/powerpoint/2010/main" val="1919150894"/>
              </p:ext>
            </p:extLst>
          </p:nvPr>
        </p:nvGraphicFramePr>
        <p:xfrm>
          <a:off x="2511121" y="1444518"/>
          <a:ext cx="8899830" cy="241065"/>
        </p:xfrm>
        <a:graphic>
          <a:graphicData uri="http://schemas.openxmlformats.org/drawingml/2006/table">
            <a:tbl>
              <a:tblPr firstRow="1" firstCol="1" bandRow="1">
                <a:tableStyleId>{B0B42A07-84C1-4659-B30F-697C2D0D7F8F}</a:tableStyleId>
              </a:tblPr>
              <a:tblGrid>
                <a:gridCol w="975756">
                  <a:extLst>
                    <a:ext uri="{9D8B030D-6E8A-4147-A177-3AD203B41FA5}">
                      <a16:colId xmlns:a16="http://schemas.microsoft.com/office/drawing/2014/main" val="3983009009"/>
                    </a:ext>
                  </a:extLst>
                </a:gridCol>
                <a:gridCol w="3646820">
                  <a:extLst>
                    <a:ext uri="{9D8B030D-6E8A-4147-A177-3AD203B41FA5}">
                      <a16:colId xmlns:a16="http://schemas.microsoft.com/office/drawing/2014/main" val="2426362586"/>
                    </a:ext>
                  </a:extLst>
                </a:gridCol>
                <a:gridCol w="4277254">
                  <a:extLst>
                    <a:ext uri="{9D8B030D-6E8A-4147-A177-3AD203B41FA5}">
                      <a16:colId xmlns:a16="http://schemas.microsoft.com/office/drawing/2014/main" val="3189469895"/>
                    </a:ext>
                  </a:extLst>
                </a:gridCol>
              </a:tblGrid>
              <a:tr h="142438">
                <a:tc>
                  <a:txBody>
                    <a:bodyPr/>
                    <a:lstStyle/>
                    <a:p>
                      <a:pPr>
                        <a:lnSpc>
                          <a:spcPct val="107000"/>
                        </a:lnSpc>
                        <a:buNone/>
                      </a:pPr>
                      <a:endParaRPr lang="en-GB" sz="1200" kern="100" dirty="0">
                        <a:effectLst/>
                        <a:latin typeface="Calibri" panose="020F0502020204030204" pitchFamily="34" charset="0"/>
                        <a:cs typeface="Times New Roman" panose="02020603050405020304" pitchFamily="18" charset="0"/>
                      </a:endParaRPr>
                    </a:p>
                  </a:txBody>
                  <a:tcPr marL="26997" marR="26997" marT="26997" marB="26997"/>
                </a:tc>
                <a:tc>
                  <a:txBody>
                    <a:bodyPr/>
                    <a:lstStyle/>
                    <a:p>
                      <a:pPr algn="ctr">
                        <a:lnSpc>
                          <a:spcPct val="106000"/>
                        </a:lnSpc>
                        <a:spcAft>
                          <a:spcPts val="800"/>
                        </a:spcAft>
                        <a:buNone/>
                      </a:pPr>
                      <a:r>
                        <a:rPr lang="en-GB" sz="1200" kern="0" dirty="0">
                          <a:effectLst/>
                        </a:rPr>
                        <a:t>EYFS</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26997" marR="26997" marT="26997" marB="26997"/>
                </a:tc>
                <a:tc>
                  <a:txBody>
                    <a:bodyPr/>
                    <a:lstStyle/>
                    <a:p>
                      <a:pPr algn="ctr">
                        <a:lnSpc>
                          <a:spcPct val="106000"/>
                        </a:lnSpc>
                        <a:spcAft>
                          <a:spcPts val="800"/>
                        </a:spcAft>
                        <a:buNone/>
                      </a:pPr>
                      <a:r>
                        <a:rPr lang="en-GB" sz="1200" kern="0" dirty="0">
                          <a:effectLst/>
                        </a:rPr>
                        <a:t> KS1</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26997" marR="26997" marT="26997" marB="26997"/>
                </a:tc>
                <a:extLst>
                  <a:ext uri="{0D108BD9-81ED-4DB2-BD59-A6C34878D82A}">
                    <a16:rowId xmlns:a16="http://schemas.microsoft.com/office/drawing/2014/main" val="2466330334"/>
                  </a:ext>
                </a:extLst>
              </a:tr>
            </a:tbl>
          </a:graphicData>
        </a:graphic>
      </p:graphicFrame>
      <p:graphicFrame>
        <p:nvGraphicFramePr>
          <p:cNvPr id="2" name="Table 1">
            <a:extLst>
              <a:ext uri="{FF2B5EF4-FFF2-40B4-BE49-F238E27FC236}">
                <a16:creationId xmlns:a16="http://schemas.microsoft.com/office/drawing/2014/main" id="{A67350B0-2B7B-8DBC-5521-B7E5ADE627E4}"/>
              </a:ext>
            </a:extLst>
          </p:cNvPr>
          <p:cNvGraphicFramePr>
            <a:graphicFrameLocks noGrp="1"/>
          </p:cNvGraphicFramePr>
          <p:nvPr>
            <p:extLst>
              <p:ext uri="{D42A27DB-BD31-4B8C-83A1-F6EECF244321}">
                <p14:modId xmlns:p14="http://schemas.microsoft.com/office/powerpoint/2010/main" val="255596599"/>
              </p:ext>
            </p:extLst>
          </p:nvPr>
        </p:nvGraphicFramePr>
        <p:xfrm>
          <a:off x="2511121" y="1685583"/>
          <a:ext cx="8899830" cy="4351338"/>
        </p:xfrm>
        <a:graphic>
          <a:graphicData uri="http://schemas.openxmlformats.org/drawingml/2006/table">
            <a:tbl>
              <a:tblPr firstRow="1" firstCol="1" bandRow="1">
                <a:tableStyleId>{B0B42A07-84C1-4659-B30F-697C2D0D7F8F}</a:tableStyleId>
              </a:tblPr>
              <a:tblGrid>
                <a:gridCol w="1008827">
                  <a:extLst>
                    <a:ext uri="{9D8B030D-6E8A-4147-A177-3AD203B41FA5}">
                      <a16:colId xmlns:a16="http://schemas.microsoft.com/office/drawing/2014/main" val="4088358445"/>
                    </a:ext>
                  </a:extLst>
                </a:gridCol>
                <a:gridCol w="3687097">
                  <a:extLst>
                    <a:ext uri="{9D8B030D-6E8A-4147-A177-3AD203B41FA5}">
                      <a16:colId xmlns:a16="http://schemas.microsoft.com/office/drawing/2014/main" val="3694266561"/>
                    </a:ext>
                  </a:extLst>
                </a:gridCol>
                <a:gridCol w="4203906">
                  <a:extLst>
                    <a:ext uri="{9D8B030D-6E8A-4147-A177-3AD203B41FA5}">
                      <a16:colId xmlns:a16="http://schemas.microsoft.com/office/drawing/2014/main" val="869465645"/>
                    </a:ext>
                  </a:extLst>
                </a:gridCol>
              </a:tblGrid>
              <a:tr h="4351338">
                <a:tc>
                  <a:txBody>
                    <a:bodyPr/>
                    <a:lstStyle/>
                    <a:p>
                      <a:pPr>
                        <a:lnSpc>
                          <a:spcPct val="106000"/>
                        </a:lnSpc>
                        <a:spcAft>
                          <a:spcPts val="800"/>
                        </a:spcAft>
                        <a:buNone/>
                      </a:pPr>
                      <a:r>
                        <a:rPr lang="en-GB" sz="1400" kern="0">
                          <a:solidFill>
                            <a:schemeClr val="tx1"/>
                          </a:solidFill>
                          <a:effectLst/>
                          <a:latin typeface="Century Gothic" panose="020B0502020202020204" pitchFamily="34" charset="0"/>
                        </a:rPr>
                        <a:t>Physical literacy and healthy lifestyle</a:t>
                      </a:r>
                      <a:endParaRPr lang="en-GB" sz="1400" kern="10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55349" marR="55349" marT="55349" marB="55349">
                    <a:solidFill>
                      <a:schemeClr val="accent1">
                        <a:lumMod val="60000"/>
                        <a:lumOff val="40000"/>
                      </a:schemeClr>
                    </a:solidFill>
                  </a:tcPr>
                </a:tc>
                <a:tc>
                  <a:txBody>
                    <a:bodyPr/>
                    <a:lstStyle/>
                    <a:p>
                      <a:pPr>
                        <a:lnSpc>
                          <a:spcPct val="106000"/>
                        </a:lnSpc>
                        <a:spcAft>
                          <a:spcPts val="800"/>
                        </a:spcAft>
                        <a:buNone/>
                      </a:pPr>
                      <a:r>
                        <a:rPr lang="en-GB" sz="1400" b="0" kern="0" dirty="0">
                          <a:solidFill>
                            <a:schemeClr val="tx1"/>
                          </a:solidFill>
                          <a:effectLst/>
                          <a:latin typeface="Century Gothic" panose="020B0502020202020204" pitchFamily="34" charset="0"/>
                        </a:rPr>
                        <a:t>I know how to travel safely on rough ground.</a:t>
                      </a:r>
                      <a:endParaRPr lang="en-GB" sz="1400" b="0" kern="100" dirty="0">
                        <a:solidFill>
                          <a:schemeClr val="tx1"/>
                        </a:solidFill>
                        <a:effectLst/>
                        <a:latin typeface="Century Gothic" panose="020B0502020202020204" pitchFamily="34" charset="0"/>
                      </a:endParaRPr>
                    </a:p>
                    <a:p>
                      <a:pPr>
                        <a:lnSpc>
                          <a:spcPct val="106000"/>
                        </a:lnSpc>
                        <a:spcAft>
                          <a:spcPts val="800"/>
                        </a:spcAft>
                        <a:buNone/>
                      </a:pPr>
                      <a:r>
                        <a:rPr lang="en-GB" sz="1400" b="0" kern="0" dirty="0">
                          <a:solidFill>
                            <a:schemeClr val="tx1"/>
                          </a:solidFill>
                          <a:effectLst/>
                          <a:latin typeface="Century Gothic" panose="020B0502020202020204" pitchFamily="34" charset="0"/>
                        </a:rPr>
                        <a:t>I can carry sticks safely and can lift heavy objects safely.</a:t>
                      </a:r>
                      <a:endParaRPr lang="en-GB" sz="1400" b="0" kern="100" dirty="0">
                        <a:solidFill>
                          <a:schemeClr val="tx1"/>
                        </a:solidFill>
                        <a:effectLst/>
                        <a:latin typeface="Century Gothic" panose="020B0502020202020204" pitchFamily="34" charset="0"/>
                      </a:endParaRPr>
                    </a:p>
                    <a:p>
                      <a:pPr>
                        <a:lnSpc>
                          <a:spcPct val="106000"/>
                        </a:lnSpc>
                        <a:spcAft>
                          <a:spcPts val="800"/>
                        </a:spcAft>
                        <a:buNone/>
                      </a:pPr>
                      <a:r>
                        <a:rPr lang="en-GB" sz="1400" b="0" kern="0" dirty="0">
                          <a:solidFill>
                            <a:schemeClr val="tx1"/>
                          </a:solidFill>
                          <a:effectLst/>
                          <a:latin typeface="Century Gothic" panose="020B0502020202020204" pitchFamily="34" charset="0"/>
                        </a:rPr>
                        <a:t>I can carry equipment around safely.</a:t>
                      </a:r>
                      <a:endParaRPr lang="en-GB" sz="1400" b="0" kern="100" dirty="0">
                        <a:solidFill>
                          <a:schemeClr val="tx1"/>
                        </a:solidFill>
                        <a:effectLst/>
                        <a:latin typeface="Century Gothic" panose="020B0502020202020204" pitchFamily="34" charset="0"/>
                      </a:endParaRPr>
                    </a:p>
                    <a:p>
                      <a:pPr>
                        <a:lnSpc>
                          <a:spcPct val="106000"/>
                        </a:lnSpc>
                        <a:spcAft>
                          <a:spcPts val="800"/>
                        </a:spcAft>
                        <a:buNone/>
                      </a:pPr>
                      <a:r>
                        <a:rPr lang="en-GB" sz="1400" b="0" kern="0" dirty="0">
                          <a:solidFill>
                            <a:schemeClr val="tx1"/>
                          </a:solidFill>
                          <a:effectLst/>
                          <a:latin typeface="Century Gothic" panose="020B0502020202020204" pitchFamily="34" charset="0"/>
                        </a:rPr>
                        <a:t>I can follow and make trails and obstacle courses.</a:t>
                      </a:r>
                      <a:endParaRPr lang="en-GB" sz="1400" b="0" kern="100" dirty="0">
                        <a:solidFill>
                          <a:schemeClr val="tx1"/>
                        </a:solidFill>
                        <a:effectLst/>
                        <a:latin typeface="Century Gothic" panose="020B0502020202020204" pitchFamily="34" charset="0"/>
                      </a:endParaRPr>
                    </a:p>
                    <a:p>
                      <a:pPr>
                        <a:lnSpc>
                          <a:spcPct val="106000"/>
                        </a:lnSpc>
                        <a:spcAft>
                          <a:spcPts val="800"/>
                        </a:spcAft>
                        <a:buNone/>
                      </a:pPr>
                      <a:r>
                        <a:rPr lang="en-GB" sz="1400" b="0" kern="0" dirty="0">
                          <a:solidFill>
                            <a:schemeClr val="tx1"/>
                          </a:solidFill>
                          <a:effectLst/>
                          <a:latin typeface="Century Gothic" panose="020B0502020202020204" pitchFamily="34" charset="0"/>
                        </a:rPr>
                        <a:t>I can use my coordination and balance to walk along the rope bridge.</a:t>
                      </a:r>
                      <a:endParaRPr lang="en-GB" sz="1400" b="0" kern="100" dirty="0">
                        <a:solidFill>
                          <a:schemeClr val="tx1"/>
                        </a:solidFill>
                        <a:effectLst/>
                        <a:latin typeface="Century Gothic" panose="020B0502020202020204" pitchFamily="34" charset="0"/>
                      </a:endParaRPr>
                    </a:p>
                    <a:p>
                      <a:pPr>
                        <a:lnSpc>
                          <a:spcPct val="106000"/>
                        </a:lnSpc>
                        <a:spcAft>
                          <a:spcPts val="800"/>
                        </a:spcAft>
                        <a:buNone/>
                      </a:pPr>
                      <a:r>
                        <a:rPr lang="en-GB" sz="1400" b="0" kern="0" dirty="0">
                          <a:solidFill>
                            <a:schemeClr val="tx1"/>
                          </a:solidFill>
                          <a:effectLst/>
                          <a:latin typeface="Century Gothic" panose="020B0502020202020204" pitchFamily="34" charset="0"/>
                        </a:rPr>
                        <a:t>I can independently get on and off the swing and use it safely.</a:t>
                      </a:r>
                      <a:endParaRPr lang="en-GB" sz="1400" b="0" kern="100" dirty="0">
                        <a:solidFill>
                          <a:schemeClr val="tx1"/>
                        </a:solidFill>
                        <a:effectLst/>
                        <a:latin typeface="Century Gothic" panose="020B0502020202020204" pitchFamily="34" charset="0"/>
                      </a:endParaRPr>
                    </a:p>
                    <a:p>
                      <a:pPr>
                        <a:lnSpc>
                          <a:spcPct val="106000"/>
                        </a:lnSpc>
                        <a:spcAft>
                          <a:spcPts val="800"/>
                        </a:spcAft>
                        <a:buNone/>
                      </a:pPr>
                      <a:r>
                        <a:rPr lang="en-GB" sz="1400" b="0" kern="0" dirty="0">
                          <a:solidFill>
                            <a:schemeClr val="tx1"/>
                          </a:solidFill>
                          <a:effectLst/>
                          <a:latin typeface="Century Gothic" panose="020B0502020202020204" pitchFamily="34" charset="0"/>
                        </a:rPr>
                        <a:t>I can independently get on and off the hammock and use it safely.</a:t>
                      </a:r>
                      <a:endParaRPr lang="en-GB" sz="1400" b="0" kern="1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55349" marR="55349" marT="55349" marB="55349">
                    <a:solidFill>
                      <a:schemeClr val="accent1">
                        <a:lumMod val="60000"/>
                        <a:lumOff val="40000"/>
                      </a:schemeClr>
                    </a:solidFill>
                  </a:tcPr>
                </a:tc>
                <a:tc>
                  <a:txBody>
                    <a:bodyPr/>
                    <a:lstStyle/>
                    <a:p>
                      <a:pPr>
                        <a:lnSpc>
                          <a:spcPct val="106000"/>
                        </a:lnSpc>
                        <a:spcAft>
                          <a:spcPts val="800"/>
                        </a:spcAft>
                        <a:buNone/>
                      </a:pPr>
                      <a:r>
                        <a:rPr lang="en-GB" sz="1400" b="0" kern="0" dirty="0">
                          <a:solidFill>
                            <a:schemeClr val="tx1"/>
                          </a:solidFill>
                          <a:effectLst/>
                          <a:latin typeface="Century Gothic" panose="020B0502020202020204" pitchFamily="34" charset="0"/>
                        </a:rPr>
                        <a:t>I can use my finger strength to tie ropes and knots.</a:t>
                      </a:r>
                      <a:endParaRPr lang="en-GB" sz="1400" b="0" kern="100" dirty="0">
                        <a:solidFill>
                          <a:schemeClr val="tx1"/>
                        </a:solidFill>
                        <a:effectLst/>
                        <a:latin typeface="Century Gothic" panose="020B0502020202020204" pitchFamily="34" charset="0"/>
                      </a:endParaRPr>
                    </a:p>
                    <a:p>
                      <a:pPr>
                        <a:lnSpc>
                          <a:spcPct val="106000"/>
                        </a:lnSpc>
                        <a:spcAft>
                          <a:spcPts val="800"/>
                        </a:spcAft>
                        <a:buNone/>
                      </a:pPr>
                      <a:r>
                        <a:rPr lang="en-GB" sz="1400" b="0" kern="0" dirty="0">
                          <a:solidFill>
                            <a:schemeClr val="tx1"/>
                          </a:solidFill>
                          <a:effectLst/>
                          <a:latin typeface="Century Gothic" panose="020B0502020202020204" pitchFamily="34" charset="0"/>
                        </a:rPr>
                        <a:t>I can use my strength and fine motor skills to light a fire.</a:t>
                      </a:r>
                      <a:endParaRPr lang="en-GB" sz="1400" b="0" kern="100" dirty="0">
                        <a:solidFill>
                          <a:schemeClr val="tx1"/>
                        </a:solidFill>
                        <a:effectLst/>
                        <a:latin typeface="Century Gothic" panose="020B0502020202020204" pitchFamily="34" charset="0"/>
                      </a:endParaRPr>
                    </a:p>
                    <a:p>
                      <a:pPr>
                        <a:lnSpc>
                          <a:spcPct val="106000"/>
                        </a:lnSpc>
                        <a:spcAft>
                          <a:spcPts val="800"/>
                        </a:spcAft>
                        <a:buNone/>
                      </a:pPr>
                      <a:r>
                        <a:rPr lang="en-GB" sz="1400" b="0" kern="0" dirty="0">
                          <a:solidFill>
                            <a:schemeClr val="tx1"/>
                          </a:solidFill>
                          <a:effectLst/>
                          <a:latin typeface="Century Gothic" panose="020B0502020202020204" pitchFamily="34" charset="0"/>
                        </a:rPr>
                        <a:t>I can use my hand eye coordination to hit a nail into the wood.</a:t>
                      </a:r>
                      <a:endParaRPr lang="en-GB" sz="1400" b="0" kern="100" dirty="0">
                        <a:solidFill>
                          <a:schemeClr val="tx1"/>
                        </a:solidFill>
                        <a:effectLst/>
                        <a:latin typeface="Century Gothic" panose="020B0502020202020204" pitchFamily="34" charset="0"/>
                      </a:endParaRPr>
                    </a:p>
                    <a:p>
                      <a:pPr>
                        <a:lnSpc>
                          <a:spcPct val="106000"/>
                        </a:lnSpc>
                        <a:spcAft>
                          <a:spcPts val="800"/>
                        </a:spcAft>
                        <a:buNone/>
                      </a:pPr>
                      <a:r>
                        <a:rPr lang="en-GB" sz="1400" b="0" kern="0" dirty="0">
                          <a:solidFill>
                            <a:schemeClr val="tx1"/>
                          </a:solidFill>
                          <a:effectLst/>
                          <a:latin typeface="Century Gothic" panose="020B0502020202020204" pitchFamily="34" charset="0"/>
                        </a:rPr>
                        <a:t>I can use my strength to use the secateurs/ loppers.</a:t>
                      </a:r>
                      <a:endParaRPr lang="en-GB" sz="1400" b="0" kern="100" dirty="0">
                        <a:solidFill>
                          <a:schemeClr val="tx1"/>
                        </a:solidFill>
                        <a:effectLst/>
                        <a:latin typeface="Century Gothic" panose="020B0502020202020204" pitchFamily="34" charset="0"/>
                      </a:endParaRPr>
                    </a:p>
                    <a:p>
                      <a:pPr>
                        <a:lnSpc>
                          <a:spcPct val="106000"/>
                        </a:lnSpc>
                        <a:spcAft>
                          <a:spcPts val="800"/>
                        </a:spcAft>
                        <a:buNone/>
                      </a:pPr>
                      <a:r>
                        <a:rPr lang="en-GB" sz="1400" b="0" kern="0" dirty="0">
                          <a:solidFill>
                            <a:schemeClr val="tx1"/>
                          </a:solidFill>
                          <a:effectLst/>
                          <a:latin typeface="Century Gothic" panose="020B0502020202020204" pitchFamily="34" charset="0"/>
                        </a:rPr>
                        <a:t>I can dig, rake, shovel and use the wheelbarrow efficiently.</a:t>
                      </a:r>
                      <a:endParaRPr lang="en-GB" sz="1400" b="0" kern="100" dirty="0">
                        <a:solidFill>
                          <a:schemeClr val="tx1"/>
                        </a:solidFill>
                        <a:effectLst/>
                        <a:latin typeface="Century Gothic" panose="020B0502020202020204" pitchFamily="34" charset="0"/>
                      </a:endParaRPr>
                    </a:p>
                    <a:p>
                      <a:pPr>
                        <a:lnSpc>
                          <a:spcPct val="106000"/>
                        </a:lnSpc>
                        <a:spcAft>
                          <a:spcPts val="800"/>
                        </a:spcAft>
                        <a:buNone/>
                      </a:pPr>
                      <a:r>
                        <a:rPr lang="en-GB" sz="1400" b="0" kern="0" dirty="0">
                          <a:solidFill>
                            <a:schemeClr val="tx1"/>
                          </a:solidFill>
                          <a:effectLst/>
                          <a:latin typeface="Century Gothic" panose="020B0502020202020204" pitchFamily="34" charset="0"/>
                        </a:rPr>
                        <a:t> </a:t>
                      </a:r>
                      <a:endParaRPr lang="en-GB" sz="1400" b="0" kern="1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55349" marR="55349" marT="55349" marB="55349">
                    <a:solidFill>
                      <a:schemeClr val="accent1">
                        <a:lumMod val="60000"/>
                        <a:lumOff val="40000"/>
                      </a:schemeClr>
                    </a:solidFill>
                  </a:tcPr>
                </a:tc>
                <a:extLst>
                  <a:ext uri="{0D108BD9-81ED-4DB2-BD59-A6C34878D82A}">
                    <a16:rowId xmlns:a16="http://schemas.microsoft.com/office/drawing/2014/main" val="1445372605"/>
                  </a:ext>
                </a:extLst>
              </a:tr>
            </a:tbl>
          </a:graphicData>
        </a:graphic>
      </p:graphicFrame>
    </p:spTree>
    <p:extLst>
      <p:ext uri="{BB962C8B-B14F-4D97-AF65-F5344CB8AC3E}">
        <p14:creationId xmlns:p14="http://schemas.microsoft.com/office/powerpoint/2010/main" val="41416004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sp>
        <p:nvSpPr>
          <p:cNvPr id="245" name="Google Shape;245;p15"/>
          <p:cNvSpPr txBox="1"/>
          <p:nvPr/>
        </p:nvSpPr>
        <p:spPr>
          <a:xfrm>
            <a:off x="2754824" y="969992"/>
            <a:ext cx="9172754" cy="4918015"/>
          </a:xfrm>
          <a:prstGeom prst="rect">
            <a:avLst/>
          </a:prstGeom>
          <a:noFill/>
          <a:ln>
            <a:noFill/>
          </a:ln>
        </p:spPr>
        <p:txBody>
          <a:bodyPr spcFirstLastPara="1" wrap="square" lIns="91425" tIns="45700" rIns="91425" bIns="45700" anchor="b" anchorCtr="0">
            <a:normAutofit fontScale="97500"/>
          </a:bodyPr>
          <a:lstStyle/>
          <a:p>
            <a:pPr algn="ctr">
              <a:lnSpc>
                <a:spcPct val="90000"/>
              </a:lnSpc>
            </a:pPr>
            <a:r>
              <a:rPr lang="en-US" sz="9200" b="1" dirty="0">
                <a:latin typeface="Century Gothic" panose="020B0502020202020204" pitchFamily="34" charset="0"/>
                <a:ea typeface="Calibri"/>
                <a:cs typeface="Calibri"/>
                <a:sym typeface="Calibri"/>
              </a:rPr>
              <a:t>Forest Schools</a:t>
            </a:r>
          </a:p>
          <a:p>
            <a:pPr algn="ctr">
              <a:lnSpc>
                <a:spcPct val="90000"/>
              </a:lnSpc>
            </a:pPr>
            <a:br>
              <a:rPr lang="en-US" sz="12000" b="1" dirty="0">
                <a:latin typeface="Century Gothic" panose="020B0502020202020204" pitchFamily="34" charset="0"/>
                <a:ea typeface="Calibri"/>
                <a:cs typeface="Calibri"/>
              </a:rPr>
            </a:br>
            <a:r>
              <a:rPr lang="en-US" sz="6600" b="1" dirty="0">
                <a:solidFill>
                  <a:schemeClr val="dk1"/>
                </a:solidFill>
                <a:latin typeface="Century Gothic" panose="020B0502020202020204" pitchFamily="34" charset="0"/>
                <a:ea typeface="Calibri"/>
                <a:cs typeface="Calibri"/>
                <a:sym typeface="Calibri"/>
              </a:rPr>
              <a:t>Implementation</a:t>
            </a:r>
            <a:endParaRPr lang="en-US" sz="6600" b="1" dirty="0">
              <a:solidFill>
                <a:schemeClr val="dk1"/>
              </a:solidFill>
              <a:latin typeface="Century Gothic" panose="020B0502020202020204" pitchFamily="34" charset="0"/>
              <a:ea typeface="Calibri"/>
              <a:cs typeface="Calibri"/>
            </a:endParaRPr>
          </a:p>
        </p:txBody>
      </p:sp>
      <p:sp>
        <p:nvSpPr>
          <p:cNvPr id="8" name="Google Shape;86;p1">
            <a:extLst>
              <a:ext uri="{FF2B5EF4-FFF2-40B4-BE49-F238E27FC236}">
                <a16:creationId xmlns:a16="http://schemas.microsoft.com/office/drawing/2014/main" id="{67182A32-80EE-4D4C-A6B0-02525D200177}"/>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9" name="Google Shape;88;p1">
            <a:extLst>
              <a:ext uri="{FF2B5EF4-FFF2-40B4-BE49-F238E27FC236}">
                <a16:creationId xmlns:a16="http://schemas.microsoft.com/office/drawing/2014/main" id="{8CFFBD99-CF48-4A97-B488-92165E9A8A6F}"/>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pic>
        <p:nvPicPr>
          <p:cNvPr id="7" name="Picture 6"/>
          <p:cNvPicPr>
            <a:picLocks noChangeAspect="1"/>
          </p:cNvPicPr>
          <p:nvPr/>
        </p:nvPicPr>
        <p:blipFill>
          <a:blip r:embed="rId3"/>
          <a:stretch>
            <a:fillRect/>
          </a:stretch>
        </p:blipFill>
        <p:spPr>
          <a:xfrm>
            <a:off x="399125" y="325363"/>
            <a:ext cx="1285875" cy="638175"/>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a16="http://schemas.microsoft.com/office/drawing/2014/main" id="{5DC349D4-E82D-4F3F-B574-7E1BFA622E24}"/>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73611A6C-6F30-408F-99F0-B51BD293421F}"/>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pic>
        <p:nvPicPr>
          <p:cNvPr id="6" name="Picture 5"/>
          <p:cNvPicPr>
            <a:picLocks noChangeAspect="1"/>
          </p:cNvPicPr>
          <p:nvPr/>
        </p:nvPicPr>
        <p:blipFill>
          <a:blip r:embed="rId3"/>
          <a:stretch>
            <a:fillRect/>
          </a:stretch>
        </p:blipFill>
        <p:spPr>
          <a:xfrm>
            <a:off x="399125" y="325363"/>
            <a:ext cx="1285875" cy="638175"/>
          </a:xfrm>
          <a:prstGeom prst="rect">
            <a:avLst/>
          </a:prstGeom>
        </p:spPr>
      </p:pic>
      <p:sp>
        <p:nvSpPr>
          <p:cNvPr id="4" name="TextBox 3">
            <a:extLst>
              <a:ext uri="{FF2B5EF4-FFF2-40B4-BE49-F238E27FC236}">
                <a16:creationId xmlns:a16="http://schemas.microsoft.com/office/drawing/2014/main" id="{A308B197-C0F4-020C-1C60-08FD62083211}"/>
              </a:ext>
            </a:extLst>
          </p:cNvPr>
          <p:cNvSpPr txBox="1"/>
          <p:nvPr/>
        </p:nvSpPr>
        <p:spPr>
          <a:xfrm>
            <a:off x="2534973" y="432619"/>
            <a:ext cx="9145749" cy="2215991"/>
          </a:xfrm>
          <a:prstGeom prst="rect">
            <a:avLst/>
          </a:prstGeom>
          <a:noFill/>
        </p:spPr>
        <p:txBody>
          <a:bodyPr wrap="square">
            <a:spAutoFit/>
          </a:bodyPr>
          <a:lstStyle/>
          <a:p>
            <a:pPr algn="l"/>
            <a:endParaRPr lang="en-GB" sz="1200" b="0" i="0" u="none" strike="noStrike" baseline="0" dirty="0">
              <a:latin typeface="Century Gothic" panose="020B0502020202020204" pitchFamily="34" charset="0"/>
            </a:endParaRPr>
          </a:p>
          <a:p>
            <a:r>
              <a:rPr lang="en-US" sz="3600" b="0" i="0" u="none" strike="noStrike" baseline="0" dirty="0">
                <a:latin typeface="Century Gothic" panose="020B0502020202020204" pitchFamily="34" charset="0"/>
              </a:rPr>
              <a:t>How will I see the principles in action?</a:t>
            </a:r>
          </a:p>
          <a:p>
            <a:r>
              <a:rPr lang="en-US" sz="1800" b="1" i="0" u="none" strike="noStrike" baseline="0" dirty="0">
                <a:latin typeface="Century Gothic" panose="020B0502020202020204" pitchFamily="34" charset="0"/>
              </a:rPr>
              <a:t>Principles 1 &amp; 2: </a:t>
            </a:r>
            <a:r>
              <a:rPr lang="en-US" sz="1800" b="0" i="0" u="none" strike="noStrike" baseline="0" dirty="0">
                <a:latin typeface="Century Gothic" panose="020B0502020202020204" pitchFamily="34" charset="0"/>
              </a:rPr>
              <a:t>Children come outside for weekly forest school sessions, usually for half a term at a time (two half terms per year). Sessions take place in nearly all weathers (thunder &amp; lightning or high winds are the exceptions). Our site has a small collection of trees and with the children, we aim to plant further trees to enhance the area further.</a:t>
            </a:r>
            <a:endParaRPr lang="en-GB" dirty="0">
              <a:latin typeface="Century Gothic" panose="020B0502020202020204"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a16="http://schemas.microsoft.com/office/drawing/2014/main" id="{5DC349D4-E82D-4F3F-B574-7E1BFA622E24}"/>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73611A6C-6F30-408F-99F0-B51BD293421F}"/>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pic>
        <p:nvPicPr>
          <p:cNvPr id="11" name="Picture 10"/>
          <p:cNvPicPr>
            <a:picLocks noChangeAspect="1"/>
          </p:cNvPicPr>
          <p:nvPr/>
        </p:nvPicPr>
        <p:blipFill>
          <a:blip r:embed="rId3"/>
          <a:stretch>
            <a:fillRect/>
          </a:stretch>
        </p:blipFill>
        <p:spPr>
          <a:xfrm>
            <a:off x="399125" y="325363"/>
            <a:ext cx="1285875" cy="638175"/>
          </a:xfrm>
          <a:prstGeom prst="rect">
            <a:avLst/>
          </a:prstGeom>
        </p:spPr>
      </p:pic>
      <p:sp>
        <p:nvSpPr>
          <p:cNvPr id="4" name="TextBox 3">
            <a:extLst>
              <a:ext uri="{FF2B5EF4-FFF2-40B4-BE49-F238E27FC236}">
                <a16:creationId xmlns:a16="http://schemas.microsoft.com/office/drawing/2014/main" id="{3A43794D-C6ED-805D-B407-2C0550909B75}"/>
              </a:ext>
            </a:extLst>
          </p:cNvPr>
          <p:cNvSpPr txBox="1"/>
          <p:nvPr/>
        </p:nvSpPr>
        <p:spPr>
          <a:xfrm>
            <a:off x="2355533" y="250887"/>
            <a:ext cx="9551332" cy="4770537"/>
          </a:xfrm>
          <a:prstGeom prst="rect">
            <a:avLst/>
          </a:prstGeom>
          <a:noFill/>
        </p:spPr>
        <p:txBody>
          <a:bodyPr wrap="square">
            <a:spAutoFit/>
          </a:bodyPr>
          <a:lstStyle/>
          <a:p>
            <a:r>
              <a:rPr lang="en-US" sz="3600" b="0" i="0" u="none" strike="noStrike" baseline="0" dirty="0">
                <a:latin typeface="Century Gothic" panose="020B0502020202020204" pitchFamily="34" charset="0"/>
              </a:rPr>
              <a:t>How will I see the principles in action?</a:t>
            </a:r>
          </a:p>
          <a:p>
            <a:r>
              <a:rPr lang="en-US" sz="1800" b="1" i="0" u="none" strike="noStrike" baseline="0" dirty="0">
                <a:latin typeface="Century Gothic" panose="020B0502020202020204" pitchFamily="34" charset="0"/>
              </a:rPr>
              <a:t>Principles 3 &amp; 6:  </a:t>
            </a:r>
            <a:r>
              <a:rPr lang="en-US" sz="1800" b="0" i="0" u="none" strike="noStrike" baseline="0" dirty="0">
                <a:latin typeface="Century Gothic" panose="020B0502020202020204" pitchFamily="34" charset="0"/>
              </a:rPr>
              <a:t>Forest school is </a:t>
            </a:r>
            <a:r>
              <a:rPr lang="en-US" sz="1800" b="0" i="0" u="none" strike="noStrike" baseline="0" dirty="0" err="1">
                <a:latin typeface="Century Gothic" panose="020B0502020202020204" pitchFamily="34" charset="0"/>
              </a:rPr>
              <a:t>centred</a:t>
            </a:r>
            <a:r>
              <a:rPr lang="en-US" sz="1800" b="0" i="0" u="none" strike="noStrike" baseline="0" dirty="0">
                <a:latin typeface="Century Gothic" panose="020B0502020202020204" pitchFamily="34" charset="0"/>
              </a:rPr>
              <a:t> around the children themselves with no specific curriculum drivers. This means there is rarely a classroom curriculum objective that the children need to achieve although the ‘hook’ of the session may be linked to classroom topics. Sometimes we will include an outdoor learning session where an objective would be appropriate. The learning is in the experience itself rather than being content heavy. </a:t>
            </a:r>
          </a:p>
          <a:p>
            <a:endParaRPr lang="en-US" sz="1000" b="0" i="0" u="none" strike="noStrike" baseline="0" dirty="0">
              <a:latin typeface="Century Gothic" panose="020B0502020202020204" pitchFamily="34" charset="0"/>
            </a:endParaRPr>
          </a:p>
          <a:p>
            <a:r>
              <a:rPr lang="en-US" sz="1800" b="0" i="0" u="none" strike="noStrike" baseline="0" dirty="0">
                <a:latin typeface="Century Gothic" panose="020B0502020202020204" pitchFamily="34" charset="0"/>
              </a:rPr>
              <a:t>Sessions aim to develop personal, social skills and creativity:</a:t>
            </a:r>
          </a:p>
          <a:p>
            <a:pPr marL="285750" indent="-285750">
              <a:buFont typeface="Arial" panose="020B0604020202020204" pitchFamily="34" charset="0"/>
              <a:buChar char="•"/>
            </a:pPr>
            <a:r>
              <a:rPr lang="en-US" dirty="0">
                <a:latin typeface="Century Gothic" panose="020B0502020202020204" pitchFamily="34" charset="0"/>
              </a:rPr>
              <a:t>t</a:t>
            </a:r>
            <a:r>
              <a:rPr lang="en-US" sz="1800" b="0" i="0" u="none" strike="noStrike" baseline="0" dirty="0">
                <a:latin typeface="Century Gothic" panose="020B0502020202020204" pitchFamily="34" charset="0"/>
              </a:rPr>
              <a:t>eam work, communication, problem solving</a:t>
            </a:r>
          </a:p>
          <a:p>
            <a:pPr marL="285750" indent="-285750">
              <a:buFont typeface="Arial" panose="020B0604020202020204" pitchFamily="34" charset="0"/>
              <a:buChar char="•"/>
            </a:pPr>
            <a:r>
              <a:rPr lang="en-US" sz="1800" b="0" i="0" u="none" strike="noStrike" baseline="0" dirty="0">
                <a:latin typeface="Century Gothic" panose="020B0502020202020204" pitchFamily="34" charset="0"/>
              </a:rPr>
              <a:t>physical, mental and emotional health</a:t>
            </a:r>
          </a:p>
          <a:p>
            <a:pPr marL="285750" indent="-285750">
              <a:buFont typeface="Arial" panose="020B0604020202020204" pitchFamily="34" charset="0"/>
              <a:buChar char="•"/>
            </a:pPr>
            <a:r>
              <a:rPr lang="en-US" sz="1800" b="0" i="0" u="none" strike="noStrike" baseline="0" dirty="0">
                <a:latin typeface="Century Gothic" panose="020B0502020202020204" pitchFamily="34" charset="0"/>
              </a:rPr>
              <a:t>children are active throughout, being outside can help to meet sensory needs and give space to think and process what is going on in their lives;</a:t>
            </a:r>
          </a:p>
          <a:p>
            <a:pPr marL="285750" indent="-285750">
              <a:buFont typeface="Arial" panose="020B0604020202020204" pitchFamily="34" charset="0"/>
              <a:buChar char="•"/>
            </a:pPr>
            <a:r>
              <a:rPr lang="en-US" sz="1800" b="0" i="0" u="none" strike="noStrike" baseline="0" dirty="0">
                <a:latin typeface="Century Gothic" panose="020B0502020202020204" pitchFamily="34" charset="0"/>
              </a:rPr>
              <a:t>children may create their own songs, rhymes, stories, imaginative play and games or may be creative in the mud kitchen, creating transient art, using tools or in other ways.</a:t>
            </a:r>
            <a:endParaRPr lang="en-GB" dirty="0">
              <a:latin typeface="Century Gothic" panose="020B0502020202020204" pitchFamily="34" charset="0"/>
            </a:endParaRPr>
          </a:p>
        </p:txBody>
      </p:sp>
    </p:spTree>
    <p:extLst>
      <p:ext uri="{BB962C8B-B14F-4D97-AF65-F5344CB8AC3E}">
        <p14:creationId xmlns:p14="http://schemas.microsoft.com/office/powerpoint/2010/main" val="28827326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a16="http://schemas.microsoft.com/office/drawing/2014/main" id="{5DC349D4-E82D-4F3F-B574-7E1BFA622E24}"/>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73611A6C-6F30-408F-99F0-B51BD293421F}"/>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pic>
        <p:nvPicPr>
          <p:cNvPr id="14" name="Picture 13"/>
          <p:cNvPicPr>
            <a:picLocks noChangeAspect="1"/>
          </p:cNvPicPr>
          <p:nvPr/>
        </p:nvPicPr>
        <p:blipFill>
          <a:blip r:embed="rId3"/>
          <a:stretch>
            <a:fillRect/>
          </a:stretch>
        </p:blipFill>
        <p:spPr>
          <a:xfrm>
            <a:off x="399125" y="325363"/>
            <a:ext cx="1285875" cy="638175"/>
          </a:xfrm>
          <a:prstGeom prst="rect">
            <a:avLst/>
          </a:prstGeom>
        </p:spPr>
      </p:pic>
      <p:sp>
        <p:nvSpPr>
          <p:cNvPr id="4" name="TextBox 3">
            <a:extLst>
              <a:ext uri="{FF2B5EF4-FFF2-40B4-BE49-F238E27FC236}">
                <a16:creationId xmlns:a16="http://schemas.microsoft.com/office/drawing/2014/main" id="{0719D0A1-C4EE-3174-2164-665F10FDF709}"/>
              </a:ext>
            </a:extLst>
          </p:cNvPr>
          <p:cNvSpPr txBox="1"/>
          <p:nvPr/>
        </p:nvSpPr>
        <p:spPr>
          <a:xfrm>
            <a:off x="2534973" y="291481"/>
            <a:ext cx="9332561" cy="3600986"/>
          </a:xfrm>
          <a:prstGeom prst="rect">
            <a:avLst/>
          </a:prstGeom>
          <a:noFill/>
        </p:spPr>
        <p:txBody>
          <a:bodyPr wrap="square">
            <a:spAutoFit/>
          </a:bodyPr>
          <a:lstStyle/>
          <a:p>
            <a:pPr algn="l"/>
            <a:endParaRPr lang="en-GB" sz="1200" b="0" i="0" u="none" strike="noStrike" baseline="0" dirty="0">
              <a:solidFill>
                <a:srgbClr val="000000"/>
              </a:solidFill>
              <a:latin typeface="Trebuchet MS" panose="020B0603020202020204" pitchFamily="34" charset="0"/>
            </a:endParaRPr>
          </a:p>
          <a:p>
            <a:r>
              <a:rPr lang="en-US" sz="3600" b="0" i="0" u="none" strike="noStrike" baseline="0" dirty="0">
                <a:latin typeface="Century Gothic" panose="020B0502020202020204" pitchFamily="34" charset="0"/>
              </a:rPr>
              <a:t>How will I see the principles in action?</a:t>
            </a:r>
          </a:p>
          <a:p>
            <a:r>
              <a:rPr lang="en-US" sz="1800" b="1" i="0" u="none" strike="noStrike" baseline="0" dirty="0">
                <a:latin typeface="Century Gothic" panose="020B0502020202020204" pitchFamily="34" charset="0"/>
              </a:rPr>
              <a:t>Principle 4 : </a:t>
            </a:r>
            <a:r>
              <a:rPr lang="en-US" sz="1800" b="0" i="0" u="none" strike="noStrike" baseline="0" dirty="0">
                <a:latin typeface="Century Gothic" panose="020B0502020202020204" pitchFamily="34" charset="0"/>
              </a:rPr>
              <a:t>Children may </a:t>
            </a:r>
            <a:r>
              <a:rPr lang="en-US" dirty="0">
                <a:latin typeface="Century Gothic" panose="020B0502020202020204" pitchFamily="34" charset="0"/>
              </a:rPr>
              <a:t>be </a:t>
            </a:r>
            <a:r>
              <a:rPr lang="en-US" sz="1800" b="0" i="0" u="none" strike="noStrike" baseline="0" dirty="0">
                <a:latin typeface="Century Gothic" panose="020B0502020202020204" pitchFamily="34" charset="0"/>
              </a:rPr>
              <a:t>set group challenges as part of a session but children are encouraged to seek out their own challenges – getting a rope into the tree to make a swing, building platforms or bridges to incorporate into their games, climbing, creating a </a:t>
            </a:r>
            <a:r>
              <a:rPr lang="en-US" dirty="0">
                <a:latin typeface="Century Gothic" panose="020B0502020202020204" pitchFamily="34" charset="0"/>
              </a:rPr>
              <a:t>fairy garden, building a shelter, digging a hole big enough to stand inside, finding ways to look after and enhance our Forest School area and more.</a:t>
            </a:r>
          </a:p>
          <a:p>
            <a:r>
              <a:rPr lang="en-US" sz="1800" b="1" i="0" u="none" strike="noStrike" baseline="0" dirty="0">
                <a:latin typeface="Century Gothic" panose="020B0502020202020204" pitchFamily="34" charset="0"/>
              </a:rPr>
              <a:t>Principle 5: </a:t>
            </a:r>
            <a:r>
              <a:rPr lang="en-US" sz="1800" i="0" u="none" strike="noStrike" baseline="0" dirty="0">
                <a:latin typeface="Century Gothic" panose="020B0502020202020204" pitchFamily="34" charset="0"/>
              </a:rPr>
              <a:t>We have two members of staff who are qualified Forest School Level 3 practitioners and one holds an outdoor </a:t>
            </a:r>
            <a:r>
              <a:rPr lang="en-US" sz="1800" i="0" u="none" strike="noStrike" baseline="0" dirty="0" err="1">
                <a:latin typeface="Century Gothic" panose="020B0502020202020204" pitchFamily="34" charset="0"/>
              </a:rPr>
              <a:t>paediatric</a:t>
            </a:r>
            <a:r>
              <a:rPr lang="en-US" sz="1800" i="0" u="none" strike="noStrike" baseline="0" dirty="0">
                <a:latin typeface="Century Gothic" panose="020B0502020202020204" pitchFamily="34" charset="0"/>
              </a:rPr>
              <a:t> first-aid qualification. 10 members of staff are </a:t>
            </a:r>
            <a:r>
              <a:rPr lang="en-US" sz="1800" i="0" u="none" strike="noStrike" baseline="0" dirty="0" err="1">
                <a:latin typeface="Century Gothic" panose="020B0502020202020204" pitchFamily="34" charset="0"/>
              </a:rPr>
              <a:t>paediatric</a:t>
            </a:r>
            <a:r>
              <a:rPr lang="en-US" sz="1800" i="0" u="none" strike="noStrike" baseline="0" dirty="0">
                <a:latin typeface="Century Gothic" panose="020B0502020202020204" pitchFamily="34" charset="0"/>
              </a:rPr>
              <a:t> first-aid </a:t>
            </a:r>
            <a:r>
              <a:rPr lang="en-US" dirty="0">
                <a:latin typeface="Century Gothic" panose="020B0502020202020204" pitchFamily="34" charset="0"/>
              </a:rPr>
              <a:t>trained and 19 </a:t>
            </a:r>
            <a:r>
              <a:rPr lang="en-US" sz="1800" i="0" u="none" strike="noStrike" baseline="0" dirty="0">
                <a:latin typeface="Century Gothic" panose="020B0502020202020204" pitchFamily="34" charset="0"/>
              </a:rPr>
              <a:t>members of staff hold first-aid at work qualifications</a:t>
            </a:r>
            <a:r>
              <a:rPr lang="en-US" dirty="0">
                <a:latin typeface="Century Gothic" panose="020B0502020202020204" pitchFamily="34" charset="0"/>
              </a:rPr>
              <a:t>.</a:t>
            </a:r>
            <a:endParaRPr lang="en-GB" dirty="0">
              <a:latin typeface="Century Gothic" panose="020B0502020202020204" pitchFamily="34" charset="0"/>
            </a:endParaRPr>
          </a:p>
        </p:txBody>
      </p:sp>
    </p:spTree>
    <p:extLst>
      <p:ext uri="{BB962C8B-B14F-4D97-AF65-F5344CB8AC3E}">
        <p14:creationId xmlns:p14="http://schemas.microsoft.com/office/powerpoint/2010/main" val="16306418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13" name="Google Shape;113;p3"/>
          <p:cNvSpPr/>
          <p:nvPr/>
        </p:nvSpPr>
        <p:spPr>
          <a:xfrm>
            <a:off x="0" y="0"/>
            <a:ext cx="12192000" cy="15875"/>
          </a:xfrm>
          <a:prstGeom prst="rect">
            <a:avLst/>
          </a:prstGeom>
          <a:solidFill>
            <a:srgbClr val="00000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 name="Google Shape;86;p1">
            <a:extLst>
              <a:ext uri="{FF2B5EF4-FFF2-40B4-BE49-F238E27FC236}">
                <a16:creationId xmlns:a16="http://schemas.microsoft.com/office/drawing/2014/main" id="{58602E39-170F-4CA8-B270-80098F1CA1B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9" name="Picture 8"/>
          <p:cNvPicPr>
            <a:picLocks noChangeAspect="1"/>
          </p:cNvPicPr>
          <p:nvPr/>
        </p:nvPicPr>
        <p:blipFill>
          <a:blip r:embed="rId3"/>
          <a:stretch>
            <a:fillRect/>
          </a:stretch>
        </p:blipFill>
        <p:spPr>
          <a:xfrm>
            <a:off x="399125" y="325363"/>
            <a:ext cx="1285875" cy="638175"/>
          </a:xfrm>
          <a:prstGeom prst="rect">
            <a:avLst/>
          </a:prstGeom>
        </p:spPr>
      </p:pic>
      <p:sp>
        <p:nvSpPr>
          <p:cNvPr id="3" name="Google Shape;88;p1">
            <a:extLst>
              <a:ext uri="{FF2B5EF4-FFF2-40B4-BE49-F238E27FC236}">
                <a16:creationId xmlns:a16="http://schemas.microsoft.com/office/drawing/2014/main" id="{B18823BC-265A-9783-5955-7F9563931954}"/>
              </a:ext>
            </a:extLst>
          </p:cNvPr>
          <p:cNvSpPr txBox="1"/>
          <p:nvPr/>
        </p:nvSpPr>
        <p:spPr>
          <a:xfrm rot="162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a:solidFill>
                  <a:schemeClr val="lt1"/>
                </a:solidFill>
                <a:latin typeface="Calibri"/>
                <a:ea typeface="Calibri"/>
                <a:cs typeface="Calibri"/>
                <a:sym typeface="Calibri"/>
              </a:rPr>
              <a:t>Implementation</a:t>
            </a:r>
            <a:endParaRPr sz="3600" b="1">
              <a:solidFill>
                <a:schemeClr val="lt1"/>
              </a:solidFill>
              <a:latin typeface="Calibri"/>
              <a:ea typeface="Calibri"/>
              <a:cs typeface="Calibri"/>
              <a:sym typeface="Calibri"/>
            </a:endParaRPr>
          </a:p>
        </p:txBody>
      </p:sp>
      <p:sp>
        <p:nvSpPr>
          <p:cNvPr id="11" name="TextBox 10">
            <a:extLst>
              <a:ext uri="{FF2B5EF4-FFF2-40B4-BE49-F238E27FC236}">
                <a16:creationId xmlns:a16="http://schemas.microsoft.com/office/drawing/2014/main" id="{6F6D4C87-DE61-9925-D88E-D3CF86BA3912}"/>
              </a:ext>
            </a:extLst>
          </p:cNvPr>
          <p:cNvSpPr txBox="1"/>
          <p:nvPr/>
        </p:nvSpPr>
        <p:spPr>
          <a:xfrm>
            <a:off x="2372032" y="197521"/>
            <a:ext cx="9279194" cy="1015663"/>
          </a:xfrm>
          <a:prstGeom prst="rect">
            <a:avLst/>
          </a:prstGeom>
          <a:noFill/>
        </p:spPr>
        <p:txBody>
          <a:bodyPr wrap="square">
            <a:spAutoFit/>
          </a:bodyPr>
          <a:lstStyle/>
          <a:p>
            <a:r>
              <a:rPr lang="en-GB" sz="2000" b="1" i="0" u="none" strike="noStrike" baseline="0" dirty="0">
                <a:latin typeface="Century Gothic" panose="020B0502020202020204" pitchFamily="34" charset="0"/>
              </a:rPr>
              <a:t>Clothing </a:t>
            </a:r>
            <a:r>
              <a:rPr lang="en-GB" sz="2000" b="0" i="0" u="none" strike="noStrike" baseline="0" dirty="0">
                <a:latin typeface="Century Gothic" panose="020B0502020202020204" pitchFamily="34" charset="0"/>
              </a:rPr>
              <a:t>- </a:t>
            </a:r>
            <a:r>
              <a:rPr lang="en-US" sz="2000" b="0" i="0" u="none" strike="noStrike" baseline="0" dirty="0">
                <a:latin typeface="Century Gothic" panose="020B0502020202020204" pitchFamily="34" charset="0"/>
              </a:rPr>
              <a:t>For children to feel comfortable outdoors they must be dressed appropriately. We encourage children to come to school, Forest School ready but provide </a:t>
            </a:r>
            <a:r>
              <a:rPr lang="en-US" sz="2000" dirty="0">
                <a:latin typeface="Century Gothic" panose="020B0502020202020204" pitchFamily="34" charset="0"/>
              </a:rPr>
              <a:t>waterproof jackets and trousers </a:t>
            </a:r>
            <a:r>
              <a:rPr lang="en-US" sz="2000" b="0" i="0" u="none" strike="noStrike" baseline="0" dirty="0">
                <a:latin typeface="Century Gothic" panose="020B0502020202020204" pitchFamily="34" charset="0"/>
              </a:rPr>
              <a:t>if required.</a:t>
            </a:r>
            <a:endParaRPr lang="en-US" sz="2000" b="0" i="0" u="none" strike="noStrike" baseline="0" dirty="0">
              <a:solidFill>
                <a:srgbClr val="404040"/>
              </a:solidFill>
              <a:latin typeface="Century Gothic" panose="020B0502020202020204" pitchFamily="34" charset="0"/>
            </a:endParaRPr>
          </a:p>
        </p:txBody>
      </p:sp>
      <p:pic>
        <p:nvPicPr>
          <p:cNvPr id="15" name="Picture 14">
            <a:extLst>
              <a:ext uri="{FF2B5EF4-FFF2-40B4-BE49-F238E27FC236}">
                <a16:creationId xmlns:a16="http://schemas.microsoft.com/office/drawing/2014/main" id="{883DEFF0-48BF-FF83-3BBD-19EDF02A9EF2}"/>
              </a:ext>
            </a:extLst>
          </p:cNvPr>
          <p:cNvPicPr>
            <a:picLocks noChangeAspect="1"/>
          </p:cNvPicPr>
          <p:nvPr/>
        </p:nvPicPr>
        <p:blipFill>
          <a:blip r:embed="rId4"/>
          <a:stretch>
            <a:fillRect/>
          </a:stretch>
        </p:blipFill>
        <p:spPr>
          <a:xfrm>
            <a:off x="2817327" y="1315746"/>
            <a:ext cx="8135808" cy="5271214"/>
          </a:xfrm>
          <a:prstGeom prst="rect">
            <a:avLst/>
          </a:prstGeom>
        </p:spPr>
      </p:pic>
      <p:sp>
        <p:nvSpPr>
          <p:cNvPr id="16" name="TextBox 15">
            <a:extLst>
              <a:ext uri="{FF2B5EF4-FFF2-40B4-BE49-F238E27FC236}">
                <a16:creationId xmlns:a16="http://schemas.microsoft.com/office/drawing/2014/main" id="{78523F78-468A-34A0-058A-C0623C2F3D67}"/>
              </a:ext>
            </a:extLst>
          </p:cNvPr>
          <p:cNvSpPr txBox="1"/>
          <p:nvPr/>
        </p:nvSpPr>
        <p:spPr>
          <a:xfrm>
            <a:off x="2372032" y="6433071"/>
            <a:ext cx="5441770" cy="261610"/>
          </a:xfrm>
          <a:prstGeom prst="rect">
            <a:avLst/>
          </a:prstGeom>
          <a:noFill/>
        </p:spPr>
        <p:txBody>
          <a:bodyPr wrap="square" rtlCol="0">
            <a:spAutoFit/>
          </a:bodyPr>
          <a:lstStyle/>
          <a:p>
            <a:r>
              <a:rPr lang="en-US" sz="1050" i="1" dirty="0"/>
              <a:t>With thanks to Rosebrook Primary School for the images</a:t>
            </a:r>
            <a:endParaRPr lang="en-GB" sz="1050" i="1" dirty="0"/>
          </a:p>
        </p:txBody>
      </p:sp>
    </p:spTree>
    <p:extLst>
      <p:ext uri="{BB962C8B-B14F-4D97-AF65-F5344CB8AC3E}">
        <p14:creationId xmlns:p14="http://schemas.microsoft.com/office/powerpoint/2010/main" val="42520702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a16="http://schemas.microsoft.com/office/drawing/2014/main" id="{5DC349D4-E82D-4F3F-B574-7E1BFA622E24}"/>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73611A6C-6F30-408F-99F0-B51BD293421F}"/>
              </a:ext>
            </a:extLst>
          </p:cNvPr>
          <p:cNvSpPr txBox="1"/>
          <p:nvPr/>
        </p:nvSpPr>
        <p:spPr>
          <a:xfrm rot="16200000">
            <a:off x="-445250" y="3181050"/>
            <a:ext cx="3255328"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6000" b="1">
                <a:solidFill>
                  <a:schemeClr val="lt1"/>
                </a:solidFill>
                <a:latin typeface="Calibri"/>
                <a:ea typeface="Calibri"/>
                <a:cs typeface="Calibri"/>
              </a:rPr>
              <a:t>Impact</a:t>
            </a:r>
            <a:endParaRPr lang="en-US" sz="6000" b="1" dirty="0">
              <a:solidFill>
                <a:schemeClr val="lt1"/>
              </a:solidFill>
              <a:latin typeface="Calibri"/>
              <a:ea typeface="Calibri"/>
              <a:cs typeface="Calibri"/>
            </a:endParaRPr>
          </a:p>
        </p:txBody>
      </p:sp>
      <p:sp>
        <p:nvSpPr>
          <p:cNvPr id="3" name="TextBox 2">
            <a:extLst>
              <a:ext uri="{FF2B5EF4-FFF2-40B4-BE49-F238E27FC236}">
                <a16:creationId xmlns:a16="http://schemas.microsoft.com/office/drawing/2014/main" id="{CC9FD419-9CB3-4F0A-959D-D31FBB4530D7}"/>
              </a:ext>
            </a:extLst>
          </p:cNvPr>
          <p:cNvSpPr txBox="1"/>
          <p:nvPr/>
        </p:nvSpPr>
        <p:spPr>
          <a:xfrm>
            <a:off x="2418405" y="1358727"/>
            <a:ext cx="9380230" cy="461665"/>
          </a:xfrm>
          <a:prstGeom prst="rect">
            <a:avLst/>
          </a:prstGeom>
          <a:noFill/>
        </p:spPr>
        <p:txBody>
          <a:bodyPr wrap="square" lIns="91440" tIns="45720" rIns="91440" bIns="45720" rtlCol="0" anchor="t">
            <a:spAutoFit/>
          </a:bodyPr>
          <a:lstStyle/>
          <a:p>
            <a:endParaRPr lang="en-US" sz="2400" b="1" dirty="0">
              <a:cs typeface="Calibri Light"/>
            </a:endParaRPr>
          </a:p>
        </p:txBody>
      </p:sp>
      <p:sp>
        <p:nvSpPr>
          <p:cNvPr id="11" name="Google Shape;245;p15"/>
          <p:cNvSpPr txBox="1"/>
          <p:nvPr/>
        </p:nvSpPr>
        <p:spPr>
          <a:xfrm>
            <a:off x="2620121" y="748984"/>
            <a:ext cx="9172754" cy="4918015"/>
          </a:xfrm>
          <a:prstGeom prst="rect">
            <a:avLst/>
          </a:prstGeom>
          <a:noFill/>
          <a:ln>
            <a:noFill/>
          </a:ln>
        </p:spPr>
        <p:txBody>
          <a:bodyPr spcFirstLastPara="1" wrap="square" lIns="91425" tIns="45700" rIns="91425" bIns="45700" anchor="b" anchorCtr="0">
            <a:normAutofit fontScale="97500"/>
          </a:bodyPr>
          <a:lstStyle/>
          <a:p>
            <a:pPr algn="ctr">
              <a:lnSpc>
                <a:spcPct val="90000"/>
              </a:lnSpc>
            </a:pPr>
            <a:r>
              <a:rPr lang="en-US" sz="9200" b="1" dirty="0">
                <a:latin typeface="Century Gothic" panose="020B0502020202020204" pitchFamily="34" charset="0"/>
                <a:ea typeface="Calibri"/>
                <a:cs typeface="Calibri"/>
                <a:sym typeface="Calibri"/>
              </a:rPr>
              <a:t>Forest School</a:t>
            </a:r>
          </a:p>
          <a:p>
            <a:pPr algn="ctr">
              <a:lnSpc>
                <a:spcPct val="90000"/>
              </a:lnSpc>
            </a:pPr>
            <a:br>
              <a:rPr lang="en-US" sz="12000" b="1" dirty="0">
                <a:latin typeface="Century Gothic" panose="020B0502020202020204" pitchFamily="34" charset="0"/>
                <a:ea typeface="Calibri"/>
                <a:cs typeface="Calibri"/>
              </a:rPr>
            </a:br>
            <a:r>
              <a:rPr lang="en-US" sz="6600" b="1" dirty="0">
                <a:solidFill>
                  <a:schemeClr val="dk1"/>
                </a:solidFill>
                <a:latin typeface="Century Gothic" panose="020B0502020202020204" pitchFamily="34" charset="0"/>
                <a:ea typeface="Calibri"/>
                <a:cs typeface="Calibri"/>
                <a:sym typeface="Calibri"/>
              </a:rPr>
              <a:t>Impact</a:t>
            </a:r>
            <a:endParaRPr lang="en-US" sz="6600" b="1" dirty="0">
              <a:solidFill>
                <a:schemeClr val="dk1"/>
              </a:solidFill>
              <a:latin typeface="Century Gothic" panose="020B0502020202020204" pitchFamily="34" charset="0"/>
              <a:ea typeface="Calibri"/>
              <a:cs typeface="Calibri"/>
            </a:endParaRPr>
          </a:p>
        </p:txBody>
      </p:sp>
      <p:pic>
        <p:nvPicPr>
          <p:cNvPr id="6" name="Picture 5"/>
          <p:cNvPicPr>
            <a:picLocks noChangeAspect="1"/>
          </p:cNvPicPr>
          <p:nvPr/>
        </p:nvPicPr>
        <p:blipFill>
          <a:blip r:embed="rId3"/>
          <a:stretch>
            <a:fillRect/>
          </a:stretch>
        </p:blipFill>
        <p:spPr>
          <a:xfrm>
            <a:off x="399125" y="325363"/>
            <a:ext cx="1285875" cy="638175"/>
          </a:xfrm>
          <a:prstGeom prst="rect">
            <a:avLst/>
          </a:prstGeom>
        </p:spPr>
      </p:pic>
    </p:spTree>
    <p:extLst>
      <p:ext uri="{BB962C8B-B14F-4D97-AF65-F5344CB8AC3E}">
        <p14:creationId xmlns:p14="http://schemas.microsoft.com/office/powerpoint/2010/main" val="11993045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a16="http://schemas.microsoft.com/office/drawing/2014/main" id="{5DC349D4-E82D-4F3F-B574-7E1BFA622E24}"/>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73611A6C-6F30-408F-99F0-B51BD293421F}"/>
              </a:ext>
            </a:extLst>
          </p:cNvPr>
          <p:cNvSpPr txBox="1"/>
          <p:nvPr/>
        </p:nvSpPr>
        <p:spPr>
          <a:xfrm rot="16200000">
            <a:off x="-445250" y="3181050"/>
            <a:ext cx="3255328"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6000" b="1">
                <a:solidFill>
                  <a:schemeClr val="lt1"/>
                </a:solidFill>
                <a:latin typeface="Calibri"/>
                <a:ea typeface="Calibri"/>
                <a:cs typeface="Calibri"/>
              </a:rPr>
              <a:t>Impact</a:t>
            </a:r>
            <a:endParaRPr lang="en-US" sz="6000" b="1" dirty="0">
              <a:solidFill>
                <a:schemeClr val="lt1"/>
              </a:solidFill>
              <a:latin typeface="Calibri"/>
              <a:ea typeface="Calibri"/>
              <a:cs typeface="Calibri"/>
            </a:endParaRPr>
          </a:p>
        </p:txBody>
      </p:sp>
      <p:sp>
        <p:nvSpPr>
          <p:cNvPr id="3" name="TextBox 2">
            <a:extLst>
              <a:ext uri="{FF2B5EF4-FFF2-40B4-BE49-F238E27FC236}">
                <a16:creationId xmlns:a16="http://schemas.microsoft.com/office/drawing/2014/main" id="{CC9FD419-9CB3-4F0A-959D-D31FBB4530D7}"/>
              </a:ext>
            </a:extLst>
          </p:cNvPr>
          <p:cNvSpPr txBox="1"/>
          <p:nvPr/>
        </p:nvSpPr>
        <p:spPr>
          <a:xfrm>
            <a:off x="2418405" y="1358727"/>
            <a:ext cx="9380230" cy="461665"/>
          </a:xfrm>
          <a:prstGeom prst="rect">
            <a:avLst/>
          </a:prstGeom>
          <a:noFill/>
        </p:spPr>
        <p:txBody>
          <a:bodyPr wrap="square" lIns="91440" tIns="45720" rIns="91440" bIns="45720" rtlCol="0" anchor="t">
            <a:spAutoFit/>
          </a:bodyPr>
          <a:lstStyle/>
          <a:p>
            <a:endParaRPr lang="en-US" sz="2400" b="1" dirty="0">
              <a:cs typeface="Calibri Light"/>
            </a:endParaRPr>
          </a:p>
        </p:txBody>
      </p:sp>
      <p:sp>
        <p:nvSpPr>
          <p:cNvPr id="2" name="TextBox 1">
            <a:extLst>
              <a:ext uri="{FF2B5EF4-FFF2-40B4-BE49-F238E27FC236}">
                <a16:creationId xmlns:a16="http://schemas.microsoft.com/office/drawing/2014/main" id="{3AF77BEC-2549-4D57-8FF1-A5C384CFFC88}"/>
              </a:ext>
            </a:extLst>
          </p:cNvPr>
          <p:cNvSpPr txBox="1"/>
          <p:nvPr/>
        </p:nvSpPr>
        <p:spPr>
          <a:xfrm>
            <a:off x="2567797" y="1748287"/>
            <a:ext cx="9097991"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endParaRPr lang="en-US" sz="9600" b="1" dirty="0">
              <a:cs typeface="Calibri"/>
            </a:endParaRPr>
          </a:p>
        </p:txBody>
      </p:sp>
      <p:sp>
        <p:nvSpPr>
          <p:cNvPr id="4" name="TextBox 3">
            <a:extLst>
              <a:ext uri="{FF2B5EF4-FFF2-40B4-BE49-F238E27FC236}">
                <a16:creationId xmlns:a16="http://schemas.microsoft.com/office/drawing/2014/main" id="{38A844F4-F871-493E-B2DB-E55D089AC80A}"/>
              </a:ext>
            </a:extLst>
          </p:cNvPr>
          <p:cNvSpPr txBox="1"/>
          <p:nvPr/>
        </p:nvSpPr>
        <p:spPr>
          <a:xfrm>
            <a:off x="2512153" y="277100"/>
            <a:ext cx="9280722" cy="415498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latin typeface="Century Gothic" panose="020B0502020202020204" pitchFamily="34" charset="0"/>
                <a:cs typeface="Calibri"/>
              </a:rPr>
              <a:t>Assessment</a:t>
            </a:r>
          </a:p>
          <a:p>
            <a:endParaRPr lang="en-US" sz="1400" b="1" dirty="0">
              <a:latin typeface="Century Gothic" panose="020B0502020202020204" pitchFamily="34" charset="0"/>
              <a:cs typeface="Calibri"/>
            </a:endParaRPr>
          </a:p>
          <a:p>
            <a:r>
              <a:rPr lang="en-US" sz="2400" dirty="0">
                <a:latin typeface="Century Gothic" panose="020B0502020202020204" pitchFamily="34" charset="0"/>
                <a:cs typeface="Calibri"/>
              </a:rPr>
              <a:t>We follow the Forest School ethos, </a:t>
            </a:r>
            <a:r>
              <a:rPr lang="en-US" sz="2400" dirty="0" err="1">
                <a:latin typeface="Century Gothic" panose="020B0502020202020204" pitchFamily="34" charset="0"/>
                <a:cs typeface="Calibri"/>
              </a:rPr>
              <a:t>emphasising</a:t>
            </a:r>
            <a:r>
              <a:rPr lang="en-US" sz="2400" dirty="0">
                <a:latin typeface="Century Gothic" panose="020B0502020202020204" pitchFamily="34" charset="0"/>
                <a:cs typeface="Calibri"/>
              </a:rPr>
              <a:t> child-led learning; the leader becomes the facilitator, supporting children in exploring the areas that interest and motivate them. This child-led approach has significant benefits supporting children in developing independence, confidence, creativity, perseverance and resilience, essential life skills. Therefore our sessions meet the needs of the whole child.</a:t>
            </a:r>
          </a:p>
          <a:p>
            <a:endParaRPr lang="en-US" sz="2800" b="1" dirty="0">
              <a:cs typeface="Calibri"/>
            </a:endParaRPr>
          </a:p>
        </p:txBody>
      </p:sp>
      <p:pic>
        <p:nvPicPr>
          <p:cNvPr id="11" name="Picture 10"/>
          <p:cNvPicPr>
            <a:picLocks noChangeAspect="1"/>
          </p:cNvPicPr>
          <p:nvPr/>
        </p:nvPicPr>
        <p:blipFill>
          <a:blip r:embed="rId3"/>
          <a:stretch>
            <a:fillRect/>
          </a:stretch>
        </p:blipFill>
        <p:spPr>
          <a:xfrm>
            <a:off x="399125" y="325363"/>
            <a:ext cx="1285875" cy="638175"/>
          </a:xfrm>
          <a:prstGeom prst="rect">
            <a:avLst/>
          </a:prstGeom>
        </p:spPr>
      </p:pic>
    </p:spTree>
    <p:extLst>
      <p:ext uri="{BB962C8B-B14F-4D97-AF65-F5344CB8AC3E}">
        <p14:creationId xmlns:p14="http://schemas.microsoft.com/office/powerpoint/2010/main" val="16588328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50">
          <a:extLst>
            <a:ext uri="{FF2B5EF4-FFF2-40B4-BE49-F238E27FC236}">
              <a16:creationId xmlns:a16="http://schemas.microsoft.com/office/drawing/2014/main" id="{AA1EC20C-F2ED-1C3B-F6D8-A58FC85292D2}"/>
            </a:ext>
          </a:extLst>
        </p:cNvPr>
        <p:cNvGrpSpPr/>
        <p:nvPr/>
      </p:nvGrpSpPr>
      <p:grpSpPr>
        <a:xfrm>
          <a:off x="0" y="0"/>
          <a:ext cx="0" cy="0"/>
          <a:chOff x="0" y="0"/>
          <a:chExt cx="0" cy="0"/>
        </a:xfrm>
      </p:grpSpPr>
      <p:sp>
        <p:nvSpPr>
          <p:cNvPr id="7" name="Google Shape;86;p1">
            <a:extLst>
              <a:ext uri="{FF2B5EF4-FFF2-40B4-BE49-F238E27FC236}">
                <a16:creationId xmlns:a16="http://schemas.microsoft.com/office/drawing/2014/main" id="{1994E99D-6C78-D491-E151-BED3B6274CF8}"/>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D220E168-C2F7-8A5D-C313-3F17EE04C725}"/>
              </a:ext>
            </a:extLst>
          </p:cNvPr>
          <p:cNvSpPr txBox="1"/>
          <p:nvPr/>
        </p:nvSpPr>
        <p:spPr>
          <a:xfrm rot="16200000">
            <a:off x="-445250" y="3181050"/>
            <a:ext cx="3255328"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6000" b="1">
                <a:solidFill>
                  <a:schemeClr val="lt1"/>
                </a:solidFill>
                <a:latin typeface="Calibri"/>
                <a:ea typeface="Calibri"/>
                <a:cs typeface="Calibri"/>
              </a:rPr>
              <a:t>Impact</a:t>
            </a:r>
            <a:endParaRPr lang="en-US" sz="6000" b="1" dirty="0">
              <a:solidFill>
                <a:schemeClr val="lt1"/>
              </a:solidFill>
              <a:latin typeface="Calibri"/>
              <a:ea typeface="Calibri"/>
              <a:cs typeface="Calibri"/>
            </a:endParaRPr>
          </a:p>
        </p:txBody>
      </p:sp>
      <p:sp>
        <p:nvSpPr>
          <p:cNvPr id="3" name="TextBox 2">
            <a:extLst>
              <a:ext uri="{FF2B5EF4-FFF2-40B4-BE49-F238E27FC236}">
                <a16:creationId xmlns:a16="http://schemas.microsoft.com/office/drawing/2014/main" id="{289BE58F-05C2-4A29-F821-1A703BAFAA38}"/>
              </a:ext>
            </a:extLst>
          </p:cNvPr>
          <p:cNvSpPr txBox="1"/>
          <p:nvPr/>
        </p:nvSpPr>
        <p:spPr>
          <a:xfrm>
            <a:off x="2418405" y="1358727"/>
            <a:ext cx="9380230" cy="461665"/>
          </a:xfrm>
          <a:prstGeom prst="rect">
            <a:avLst/>
          </a:prstGeom>
          <a:noFill/>
        </p:spPr>
        <p:txBody>
          <a:bodyPr wrap="square" lIns="91440" tIns="45720" rIns="91440" bIns="45720" rtlCol="0" anchor="t">
            <a:spAutoFit/>
          </a:bodyPr>
          <a:lstStyle/>
          <a:p>
            <a:endParaRPr lang="en-US" sz="2400" b="1" dirty="0">
              <a:cs typeface="Calibri Light"/>
            </a:endParaRPr>
          </a:p>
        </p:txBody>
      </p:sp>
      <p:sp>
        <p:nvSpPr>
          <p:cNvPr id="2" name="TextBox 1">
            <a:extLst>
              <a:ext uri="{FF2B5EF4-FFF2-40B4-BE49-F238E27FC236}">
                <a16:creationId xmlns:a16="http://schemas.microsoft.com/office/drawing/2014/main" id="{CBEF7A31-3056-D3D8-2DD1-7CF36ED2AC1E}"/>
              </a:ext>
            </a:extLst>
          </p:cNvPr>
          <p:cNvSpPr txBox="1"/>
          <p:nvPr/>
        </p:nvSpPr>
        <p:spPr>
          <a:xfrm>
            <a:off x="2567797" y="1748287"/>
            <a:ext cx="9097991"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endParaRPr lang="en-US" sz="9600" b="1" dirty="0">
              <a:cs typeface="Calibri"/>
            </a:endParaRPr>
          </a:p>
        </p:txBody>
      </p:sp>
      <p:sp>
        <p:nvSpPr>
          <p:cNvPr id="4" name="TextBox 3">
            <a:extLst>
              <a:ext uri="{FF2B5EF4-FFF2-40B4-BE49-F238E27FC236}">
                <a16:creationId xmlns:a16="http://schemas.microsoft.com/office/drawing/2014/main" id="{14899D0F-90E2-8F91-C295-B35669C0D989}"/>
              </a:ext>
            </a:extLst>
          </p:cNvPr>
          <p:cNvSpPr txBox="1"/>
          <p:nvPr/>
        </p:nvSpPr>
        <p:spPr>
          <a:xfrm>
            <a:off x="2512153" y="277100"/>
            <a:ext cx="9280722" cy="58169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latin typeface="Century Gothic" panose="020B0502020202020204" pitchFamily="34" charset="0"/>
                <a:cs typeface="Calibri"/>
              </a:rPr>
              <a:t>Assessment</a:t>
            </a:r>
          </a:p>
          <a:p>
            <a:endParaRPr lang="en-US" sz="1400" b="1" dirty="0">
              <a:latin typeface="Century Gothic" panose="020B0502020202020204" pitchFamily="34" charset="0"/>
              <a:cs typeface="Calibri"/>
            </a:endParaRPr>
          </a:p>
          <a:p>
            <a:r>
              <a:rPr lang="en-US" sz="2400" dirty="0">
                <a:latin typeface="Century Gothic" panose="020B0502020202020204" pitchFamily="34" charset="0"/>
                <a:cs typeface="Calibri"/>
              </a:rPr>
              <a:t>Observations are carried out during each session and reflections made after each session feed into subsequent planning. We review our weekly plans based upon these observations and so </a:t>
            </a:r>
            <a:r>
              <a:rPr lang="en-US" sz="2400" dirty="0" err="1">
                <a:latin typeface="Century Gothic" panose="020B0502020202020204" pitchFamily="34" charset="0"/>
                <a:cs typeface="Calibri"/>
              </a:rPr>
              <a:t>centre</a:t>
            </a:r>
            <a:r>
              <a:rPr lang="en-US" sz="2400" dirty="0">
                <a:latin typeface="Century Gothic" panose="020B0502020202020204" pitchFamily="34" charset="0"/>
                <a:cs typeface="Calibri"/>
              </a:rPr>
              <a:t> on children’s individual needs and interests. Knowledge is revisited throughout the block of sessions to support retention. At the end of each block of sessions, leaders assess children’s knowledge and understanding against the progression of skills statements to inform future planning. </a:t>
            </a:r>
          </a:p>
          <a:p>
            <a:endParaRPr lang="en-US" sz="2400" dirty="0">
              <a:latin typeface="Century Gothic" panose="020B0502020202020204" pitchFamily="34" charset="0"/>
              <a:cs typeface="Calibri"/>
            </a:endParaRPr>
          </a:p>
          <a:p>
            <a:endParaRPr lang="en-US" sz="2400" dirty="0">
              <a:latin typeface="Century Gothic" panose="020B0502020202020204" pitchFamily="34" charset="0"/>
              <a:cs typeface="Calibri"/>
            </a:endParaRPr>
          </a:p>
          <a:p>
            <a:endParaRPr lang="en-US" sz="2400" dirty="0">
              <a:latin typeface="Century Gothic" panose="020B0502020202020204" pitchFamily="34" charset="0"/>
              <a:cs typeface="Calibri"/>
            </a:endParaRPr>
          </a:p>
          <a:p>
            <a:endParaRPr lang="en-US" sz="2800" b="1" dirty="0">
              <a:cs typeface="Calibri"/>
            </a:endParaRPr>
          </a:p>
        </p:txBody>
      </p:sp>
      <p:pic>
        <p:nvPicPr>
          <p:cNvPr id="11" name="Picture 10">
            <a:extLst>
              <a:ext uri="{FF2B5EF4-FFF2-40B4-BE49-F238E27FC236}">
                <a16:creationId xmlns:a16="http://schemas.microsoft.com/office/drawing/2014/main" id="{40ED4116-5EE0-1F17-56C3-CC39E5CEF1B5}"/>
              </a:ext>
            </a:extLst>
          </p:cNvPr>
          <p:cNvPicPr>
            <a:picLocks noChangeAspect="1"/>
          </p:cNvPicPr>
          <p:nvPr/>
        </p:nvPicPr>
        <p:blipFill>
          <a:blip r:embed="rId3"/>
          <a:stretch>
            <a:fillRect/>
          </a:stretch>
        </p:blipFill>
        <p:spPr>
          <a:xfrm>
            <a:off x="399125" y="325363"/>
            <a:ext cx="1285875" cy="638175"/>
          </a:xfrm>
          <a:prstGeom prst="rect">
            <a:avLst/>
          </a:prstGeom>
        </p:spPr>
      </p:pic>
    </p:spTree>
    <p:extLst>
      <p:ext uri="{BB962C8B-B14F-4D97-AF65-F5344CB8AC3E}">
        <p14:creationId xmlns:p14="http://schemas.microsoft.com/office/powerpoint/2010/main" val="7437894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50">
          <a:extLst>
            <a:ext uri="{FF2B5EF4-FFF2-40B4-BE49-F238E27FC236}">
              <a16:creationId xmlns:a16="http://schemas.microsoft.com/office/drawing/2014/main" id="{3778284D-0896-C0D8-6ED8-4E58971632FD}"/>
            </a:ext>
          </a:extLst>
        </p:cNvPr>
        <p:cNvGrpSpPr/>
        <p:nvPr/>
      </p:nvGrpSpPr>
      <p:grpSpPr>
        <a:xfrm>
          <a:off x="0" y="0"/>
          <a:ext cx="0" cy="0"/>
          <a:chOff x="0" y="0"/>
          <a:chExt cx="0" cy="0"/>
        </a:xfrm>
      </p:grpSpPr>
      <p:sp>
        <p:nvSpPr>
          <p:cNvPr id="7" name="Google Shape;86;p1">
            <a:extLst>
              <a:ext uri="{FF2B5EF4-FFF2-40B4-BE49-F238E27FC236}">
                <a16:creationId xmlns:a16="http://schemas.microsoft.com/office/drawing/2014/main" id="{29A7B71A-C6ED-18D2-592F-604510C497B3}"/>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212EC636-ECEC-899E-21F4-156991D8C54C}"/>
              </a:ext>
            </a:extLst>
          </p:cNvPr>
          <p:cNvSpPr txBox="1"/>
          <p:nvPr/>
        </p:nvSpPr>
        <p:spPr>
          <a:xfrm rot="16200000">
            <a:off x="-445250" y="3181050"/>
            <a:ext cx="3255328"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6000" b="1">
                <a:solidFill>
                  <a:schemeClr val="lt1"/>
                </a:solidFill>
                <a:latin typeface="Calibri"/>
                <a:ea typeface="Calibri"/>
                <a:cs typeface="Calibri"/>
              </a:rPr>
              <a:t>Impact</a:t>
            </a:r>
            <a:endParaRPr lang="en-US" sz="6000" b="1" dirty="0">
              <a:solidFill>
                <a:schemeClr val="lt1"/>
              </a:solidFill>
              <a:latin typeface="Calibri"/>
              <a:ea typeface="Calibri"/>
              <a:cs typeface="Calibri"/>
            </a:endParaRPr>
          </a:p>
        </p:txBody>
      </p:sp>
      <p:sp>
        <p:nvSpPr>
          <p:cNvPr id="3" name="TextBox 2">
            <a:extLst>
              <a:ext uri="{FF2B5EF4-FFF2-40B4-BE49-F238E27FC236}">
                <a16:creationId xmlns:a16="http://schemas.microsoft.com/office/drawing/2014/main" id="{802A70D6-8E05-2447-9F59-3CB3A2F8FA98}"/>
              </a:ext>
            </a:extLst>
          </p:cNvPr>
          <p:cNvSpPr txBox="1"/>
          <p:nvPr/>
        </p:nvSpPr>
        <p:spPr>
          <a:xfrm>
            <a:off x="2418405" y="1358727"/>
            <a:ext cx="9380230" cy="461665"/>
          </a:xfrm>
          <a:prstGeom prst="rect">
            <a:avLst/>
          </a:prstGeom>
          <a:noFill/>
        </p:spPr>
        <p:txBody>
          <a:bodyPr wrap="square" lIns="91440" tIns="45720" rIns="91440" bIns="45720" rtlCol="0" anchor="t">
            <a:spAutoFit/>
          </a:bodyPr>
          <a:lstStyle/>
          <a:p>
            <a:endParaRPr lang="en-US" sz="2400" b="1" dirty="0">
              <a:cs typeface="Calibri Light"/>
            </a:endParaRPr>
          </a:p>
        </p:txBody>
      </p:sp>
      <p:sp>
        <p:nvSpPr>
          <p:cNvPr id="2" name="TextBox 1">
            <a:extLst>
              <a:ext uri="{FF2B5EF4-FFF2-40B4-BE49-F238E27FC236}">
                <a16:creationId xmlns:a16="http://schemas.microsoft.com/office/drawing/2014/main" id="{A50A27CC-C2D6-24B4-323C-B130D20B6708}"/>
              </a:ext>
            </a:extLst>
          </p:cNvPr>
          <p:cNvSpPr txBox="1"/>
          <p:nvPr/>
        </p:nvSpPr>
        <p:spPr>
          <a:xfrm>
            <a:off x="2567797" y="1748287"/>
            <a:ext cx="9097991"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endParaRPr lang="en-US" sz="9600" b="1" dirty="0">
              <a:cs typeface="Calibri"/>
            </a:endParaRPr>
          </a:p>
        </p:txBody>
      </p:sp>
      <p:sp>
        <p:nvSpPr>
          <p:cNvPr id="4" name="TextBox 3">
            <a:extLst>
              <a:ext uri="{FF2B5EF4-FFF2-40B4-BE49-F238E27FC236}">
                <a16:creationId xmlns:a16="http://schemas.microsoft.com/office/drawing/2014/main" id="{8DF1A1FD-BACB-6876-3D96-D5EABE28B633}"/>
              </a:ext>
            </a:extLst>
          </p:cNvPr>
          <p:cNvSpPr txBox="1"/>
          <p:nvPr/>
        </p:nvSpPr>
        <p:spPr>
          <a:xfrm>
            <a:off x="2512153" y="277100"/>
            <a:ext cx="9280722" cy="16312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2400" dirty="0">
              <a:latin typeface="Century Gothic" panose="020B0502020202020204" pitchFamily="34" charset="0"/>
              <a:cs typeface="Calibri"/>
            </a:endParaRPr>
          </a:p>
          <a:p>
            <a:endParaRPr lang="en-US" sz="2400" dirty="0">
              <a:latin typeface="Century Gothic" panose="020B0502020202020204" pitchFamily="34" charset="0"/>
              <a:cs typeface="Calibri"/>
            </a:endParaRPr>
          </a:p>
          <a:p>
            <a:endParaRPr lang="en-US" sz="2400" dirty="0">
              <a:latin typeface="Century Gothic" panose="020B0502020202020204" pitchFamily="34" charset="0"/>
              <a:cs typeface="Calibri"/>
            </a:endParaRPr>
          </a:p>
          <a:p>
            <a:endParaRPr lang="en-US" sz="2800" b="1" dirty="0">
              <a:cs typeface="Calibri"/>
            </a:endParaRPr>
          </a:p>
        </p:txBody>
      </p:sp>
      <p:pic>
        <p:nvPicPr>
          <p:cNvPr id="11" name="Picture 10">
            <a:extLst>
              <a:ext uri="{FF2B5EF4-FFF2-40B4-BE49-F238E27FC236}">
                <a16:creationId xmlns:a16="http://schemas.microsoft.com/office/drawing/2014/main" id="{899CDD2A-F267-F890-3178-FEA4500B2B7A}"/>
              </a:ext>
            </a:extLst>
          </p:cNvPr>
          <p:cNvPicPr>
            <a:picLocks noChangeAspect="1"/>
          </p:cNvPicPr>
          <p:nvPr/>
        </p:nvPicPr>
        <p:blipFill>
          <a:blip r:embed="rId3"/>
          <a:stretch>
            <a:fillRect/>
          </a:stretch>
        </p:blipFill>
        <p:spPr>
          <a:xfrm>
            <a:off x="399125" y="325363"/>
            <a:ext cx="1285875" cy="638175"/>
          </a:xfrm>
          <a:prstGeom prst="rect">
            <a:avLst/>
          </a:prstGeom>
        </p:spPr>
      </p:pic>
      <p:sp>
        <p:nvSpPr>
          <p:cNvPr id="5" name="Content Placeholder 2">
            <a:extLst>
              <a:ext uri="{FF2B5EF4-FFF2-40B4-BE49-F238E27FC236}">
                <a16:creationId xmlns:a16="http://schemas.microsoft.com/office/drawing/2014/main" id="{8B3F2083-7FB9-EF3A-7B05-F72CBB4A543E}"/>
              </a:ext>
            </a:extLst>
          </p:cNvPr>
          <p:cNvSpPr txBox="1">
            <a:spLocks/>
          </p:cNvSpPr>
          <p:nvPr/>
        </p:nvSpPr>
        <p:spPr>
          <a:xfrm>
            <a:off x="2355532" y="1035506"/>
            <a:ext cx="9696358" cy="5545394"/>
          </a:xfrm>
          <a:prstGeom prst="rect">
            <a:avLst/>
          </a:prstGeom>
        </p:spPr>
        <p:txBody>
          <a:bodyPr vert="horz" lIns="91440" tIns="45720" rIns="91440" bIns="4572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lnSpc>
                <a:spcPct val="107000"/>
              </a:lnSpc>
              <a:spcAft>
                <a:spcPts val="800"/>
              </a:spcAft>
            </a:pPr>
            <a:r>
              <a:rPr lang="en-GB" sz="2000" b="1" kern="0" dirty="0">
                <a:solidFill>
                  <a:srgbClr val="0D0D0D"/>
                </a:solidFill>
                <a:latin typeface="Century Gothic" panose="020B0502020202020204" pitchFamily="34" charset="0"/>
                <a:ea typeface="Times New Roman" panose="02020603050405020304" pitchFamily="18" charset="0"/>
                <a:cs typeface="Arial" panose="020B0604020202020204" pitchFamily="34" charset="0"/>
              </a:rPr>
              <a:t>Confidence</a:t>
            </a:r>
            <a:br>
              <a:rPr lang="en-GB" sz="2000" kern="0" dirty="0">
                <a:solidFill>
                  <a:srgbClr val="0D0D0D"/>
                </a:solidFill>
                <a:latin typeface="Century Gothic" panose="020B0502020202020204" pitchFamily="34" charset="0"/>
                <a:ea typeface="Times New Roman" panose="02020603050405020304" pitchFamily="18" charset="0"/>
                <a:cs typeface="Arial" panose="020B0604020202020204" pitchFamily="34" charset="0"/>
              </a:rPr>
            </a:br>
            <a:r>
              <a:rPr lang="en-GB" sz="2000" kern="0" dirty="0">
                <a:solidFill>
                  <a:srgbClr val="0D0D0D"/>
                </a:solidFill>
                <a:latin typeface="Century Gothic" panose="020B0502020202020204" pitchFamily="34" charset="0"/>
                <a:ea typeface="Times New Roman" panose="02020603050405020304" pitchFamily="18" charset="0"/>
                <a:cs typeface="Arial" panose="020B0604020202020204" pitchFamily="34" charset="0"/>
              </a:rPr>
              <a:t>This is characterised by self-confidence and self-belief that comes from the children having the freedom, time and space, to learn, grow and demonstrate independence.</a:t>
            </a:r>
            <a:endParaRPr lang="en-GB" sz="2000" kern="100" dirty="0">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2000" b="1" kern="0" dirty="0">
                <a:solidFill>
                  <a:srgbClr val="0D0D0D"/>
                </a:solidFill>
                <a:latin typeface="Century Gothic" panose="020B0502020202020204" pitchFamily="34" charset="0"/>
                <a:ea typeface="Times New Roman" panose="02020603050405020304" pitchFamily="18" charset="0"/>
                <a:cs typeface="Arial" panose="020B0604020202020204" pitchFamily="34" charset="0"/>
              </a:rPr>
              <a:t>Social skills</a:t>
            </a:r>
            <a:br>
              <a:rPr lang="en-GB" sz="2000" kern="0" dirty="0">
                <a:solidFill>
                  <a:srgbClr val="0D0D0D"/>
                </a:solidFill>
                <a:latin typeface="Century Gothic" panose="020B0502020202020204" pitchFamily="34" charset="0"/>
                <a:ea typeface="Times New Roman" panose="02020603050405020304" pitchFamily="18" charset="0"/>
                <a:cs typeface="Arial" panose="020B0604020202020204" pitchFamily="34" charset="0"/>
              </a:rPr>
            </a:br>
            <a:r>
              <a:rPr lang="en-GB" sz="2000" kern="0" dirty="0">
                <a:solidFill>
                  <a:srgbClr val="0D0D0D"/>
                </a:solidFill>
                <a:latin typeface="Century Gothic" panose="020B0502020202020204" pitchFamily="34" charset="0"/>
                <a:ea typeface="Times New Roman" panose="02020603050405020304" pitchFamily="18" charset="0"/>
                <a:cs typeface="Arial" panose="020B0604020202020204" pitchFamily="34" charset="0"/>
              </a:rPr>
              <a:t>The children demonstrate an increased awareness of the consequences of their actions on other people, peers and adults, and acquire a better ability to work co-operatively with others.</a:t>
            </a:r>
            <a:endParaRPr lang="en-GB" sz="2000" kern="100" dirty="0">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2000" b="1" kern="0" dirty="0">
                <a:solidFill>
                  <a:srgbClr val="0D0D0D"/>
                </a:solidFill>
                <a:latin typeface="Century Gothic" panose="020B0502020202020204" pitchFamily="34" charset="0"/>
                <a:ea typeface="Times New Roman" panose="02020603050405020304" pitchFamily="18" charset="0"/>
                <a:cs typeface="Arial" panose="020B0604020202020204" pitchFamily="34" charset="0"/>
              </a:rPr>
              <a:t>Language and communication</a:t>
            </a:r>
            <a:br>
              <a:rPr lang="en-GB" sz="2000" kern="0" dirty="0">
                <a:solidFill>
                  <a:srgbClr val="0D0D0D"/>
                </a:solidFill>
                <a:latin typeface="Century Gothic" panose="020B0502020202020204" pitchFamily="34" charset="0"/>
                <a:ea typeface="Times New Roman" panose="02020603050405020304" pitchFamily="18" charset="0"/>
                <a:cs typeface="Arial" panose="020B0604020202020204" pitchFamily="34" charset="0"/>
              </a:rPr>
            </a:br>
            <a:r>
              <a:rPr lang="en-GB" sz="2000" kern="0" dirty="0">
                <a:solidFill>
                  <a:srgbClr val="0D0D0D"/>
                </a:solidFill>
                <a:latin typeface="Century Gothic" panose="020B0502020202020204" pitchFamily="34" charset="0"/>
                <a:ea typeface="Times New Roman" panose="02020603050405020304" pitchFamily="18" charset="0"/>
                <a:cs typeface="Arial" panose="020B0604020202020204" pitchFamily="34" charset="0"/>
              </a:rPr>
              <a:t>The children develop their spoken language prompted by their visual and sensory experiences at Forest School.</a:t>
            </a:r>
            <a:endParaRPr lang="en-GB" sz="2000" kern="100" dirty="0">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2000" b="1" kern="0" dirty="0">
                <a:solidFill>
                  <a:srgbClr val="0D0D0D"/>
                </a:solidFill>
                <a:latin typeface="Century Gothic" panose="020B0502020202020204" pitchFamily="34" charset="0"/>
                <a:ea typeface="Times New Roman" panose="02020603050405020304" pitchFamily="18" charset="0"/>
                <a:cs typeface="Arial" panose="020B0604020202020204" pitchFamily="34" charset="0"/>
              </a:rPr>
              <a:t>Motivation and concentration</a:t>
            </a:r>
            <a:br>
              <a:rPr lang="en-GB" sz="2000" kern="0" dirty="0">
                <a:solidFill>
                  <a:srgbClr val="0D0D0D"/>
                </a:solidFill>
                <a:latin typeface="Century Gothic" panose="020B0502020202020204" pitchFamily="34" charset="0"/>
                <a:ea typeface="Times New Roman" panose="02020603050405020304" pitchFamily="18" charset="0"/>
                <a:cs typeface="Arial" panose="020B0604020202020204" pitchFamily="34" charset="0"/>
              </a:rPr>
            </a:br>
            <a:r>
              <a:rPr lang="en-GB" sz="2000" kern="0" dirty="0">
                <a:solidFill>
                  <a:srgbClr val="0D0D0D"/>
                </a:solidFill>
                <a:latin typeface="Century Gothic" panose="020B0502020202020204" pitchFamily="34" charset="0"/>
                <a:ea typeface="Times New Roman" panose="02020603050405020304" pitchFamily="18" charset="0"/>
                <a:cs typeface="Arial" panose="020B0604020202020204" pitchFamily="34" charset="0"/>
              </a:rPr>
              <a:t>This is characterised by a keenness to participate in exploratory learning and play activities as well as the ability to focus on specific tasks for extended periods of time.</a:t>
            </a:r>
            <a:endParaRPr lang="en-GB" sz="2000" kern="100" dirty="0">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12" name="Title 1">
            <a:extLst>
              <a:ext uri="{FF2B5EF4-FFF2-40B4-BE49-F238E27FC236}">
                <a16:creationId xmlns:a16="http://schemas.microsoft.com/office/drawing/2014/main" id="{2FF329CB-F4FA-0A2D-89BA-00212195543B}"/>
              </a:ext>
            </a:extLst>
          </p:cNvPr>
          <p:cNvSpPr txBox="1">
            <a:spLocks/>
          </p:cNvSpPr>
          <p:nvPr/>
        </p:nvSpPr>
        <p:spPr>
          <a:xfrm>
            <a:off x="1850720" y="-484837"/>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200" b="1" dirty="0">
                <a:latin typeface="Century Gothic" panose="020B0502020202020204" pitchFamily="34" charset="0"/>
              </a:rPr>
              <a:t>Key themes from attending Forest School</a:t>
            </a:r>
            <a:endParaRPr lang="en-GB" sz="3200" b="1" dirty="0">
              <a:latin typeface="Century Gothic" panose="020B0502020202020204" pitchFamily="34" charset="0"/>
            </a:endParaRPr>
          </a:p>
        </p:txBody>
      </p:sp>
    </p:spTree>
    <p:extLst>
      <p:ext uri="{BB962C8B-B14F-4D97-AF65-F5344CB8AC3E}">
        <p14:creationId xmlns:p14="http://schemas.microsoft.com/office/powerpoint/2010/main" val="21556304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50">
          <a:extLst>
            <a:ext uri="{FF2B5EF4-FFF2-40B4-BE49-F238E27FC236}">
              <a16:creationId xmlns:a16="http://schemas.microsoft.com/office/drawing/2014/main" id="{C46E8F98-24FA-58D2-D580-7FFC9CAA5D27}"/>
            </a:ext>
          </a:extLst>
        </p:cNvPr>
        <p:cNvGrpSpPr/>
        <p:nvPr/>
      </p:nvGrpSpPr>
      <p:grpSpPr>
        <a:xfrm>
          <a:off x="0" y="0"/>
          <a:ext cx="0" cy="0"/>
          <a:chOff x="0" y="0"/>
          <a:chExt cx="0" cy="0"/>
        </a:xfrm>
      </p:grpSpPr>
      <p:sp>
        <p:nvSpPr>
          <p:cNvPr id="7" name="Google Shape;86;p1">
            <a:extLst>
              <a:ext uri="{FF2B5EF4-FFF2-40B4-BE49-F238E27FC236}">
                <a16:creationId xmlns:a16="http://schemas.microsoft.com/office/drawing/2014/main" id="{AAFA44CE-63F4-4660-9C96-CECE7EB27157}"/>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47EE5B44-CCC0-0373-14D8-A0620EDFD627}"/>
              </a:ext>
            </a:extLst>
          </p:cNvPr>
          <p:cNvSpPr txBox="1"/>
          <p:nvPr/>
        </p:nvSpPr>
        <p:spPr>
          <a:xfrm rot="16200000">
            <a:off x="-445250" y="3181050"/>
            <a:ext cx="3255328"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6000" b="1">
                <a:solidFill>
                  <a:schemeClr val="lt1"/>
                </a:solidFill>
                <a:latin typeface="Calibri"/>
                <a:ea typeface="Calibri"/>
                <a:cs typeface="Calibri"/>
              </a:rPr>
              <a:t>Impact</a:t>
            </a:r>
            <a:endParaRPr lang="en-US" sz="6000" b="1" dirty="0">
              <a:solidFill>
                <a:schemeClr val="lt1"/>
              </a:solidFill>
              <a:latin typeface="Calibri"/>
              <a:ea typeface="Calibri"/>
              <a:cs typeface="Calibri"/>
            </a:endParaRPr>
          </a:p>
        </p:txBody>
      </p:sp>
      <p:sp>
        <p:nvSpPr>
          <p:cNvPr id="3" name="TextBox 2">
            <a:extLst>
              <a:ext uri="{FF2B5EF4-FFF2-40B4-BE49-F238E27FC236}">
                <a16:creationId xmlns:a16="http://schemas.microsoft.com/office/drawing/2014/main" id="{4F08680C-01F0-EEFD-0B1E-7BD4BCFBD1A7}"/>
              </a:ext>
            </a:extLst>
          </p:cNvPr>
          <p:cNvSpPr txBox="1"/>
          <p:nvPr/>
        </p:nvSpPr>
        <p:spPr>
          <a:xfrm>
            <a:off x="2418405" y="1358727"/>
            <a:ext cx="9380230" cy="461665"/>
          </a:xfrm>
          <a:prstGeom prst="rect">
            <a:avLst/>
          </a:prstGeom>
          <a:noFill/>
        </p:spPr>
        <p:txBody>
          <a:bodyPr wrap="square" lIns="91440" tIns="45720" rIns="91440" bIns="45720" rtlCol="0" anchor="t">
            <a:spAutoFit/>
          </a:bodyPr>
          <a:lstStyle/>
          <a:p>
            <a:endParaRPr lang="en-US" sz="2400" b="1" dirty="0">
              <a:cs typeface="Calibri Light"/>
            </a:endParaRPr>
          </a:p>
        </p:txBody>
      </p:sp>
      <p:sp>
        <p:nvSpPr>
          <p:cNvPr id="2" name="TextBox 1">
            <a:extLst>
              <a:ext uri="{FF2B5EF4-FFF2-40B4-BE49-F238E27FC236}">
                <a16:creationId xmlns:a16="http://schemas.microsoft.com/office/drawing/2014/main" id="{C89A24F5-9128-50E4-7CB0-FF550D8288CB}"/>
              </a:ext>
            </a:extLst>
          </p:cNvPr>
          <p:cNvSpPr txBox="1"/>
          <p:nvPr/>
        </p:nvSpPr>
        <p:spPr>
          <a:xfrm>
            <a:off x="2419407" y="937160"/>
            <a:ext cx="9097991" cy="57118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07000"/>
              </a:lnSpc>
              <a:spcAft>
                <a:spcPts val="800"/>
              </a:spcAft>
              <a:buNone/>
            </a:pPr>
            <a:r>
              <a:rPr lang="en-GB" b="1" kern="0" dirty="0">
                <a:solidFill>
                  <a:srgbClr val="0D0D0D"/>
                </a:solidFill>
                <a:latin typeface="Century Gothic" panose="020B0502020202020204" pitchFamily="34" charset="0"/>
                <a:ea typeface="Times New Roman" panose="02020603050405020304" pitchFamily="18" charset="0"/>
                <a:cs typeface="Arial" panose="020B0604020202020204" pitchFamily="34" charset="0"/>
              </a:rPr>
              <a:t>Physical skills</a:t>
            </a:r>
            <a:br>
              <a:rPr lang="en-GB" kern="0" dirty="0">
                <a:solidFill>
                  <a:srgbClr val="0D0D0D"/>
                </a:solidFill>
                <a:latin typeface="Century Gothic" panose="020B0502020202020204" pitchFamily="34" charset="0"/>
                <a:ea typeface="Times New Roman" panose="02020603050405020304" pitchFamily="18" charset="0"/>
                <a:cs typeface="Arial" panose="020B0604020202020204" pitchFamily="34" charset="0"/>
              </a:rPr>
            </a:br>
            <a:r>
              <a:rPr lang="en-GB" kern="0" dirty="0">
                <a:solidFill>
                  <a:srgbClr val="0D0D0D"/>
                </a:solidFill>
                <a:latin typeface="Century Gothic" panose="020B0502020202020204" pitchFamily="34" charset="0"/>
                <a:ea typeface="Times New Roman" panose="02020603050405020304" pitchFamily="18" charset="0"/>
                <a:cs typeface="Arial" panose="020B0604020202020204" pitchFamily="34" charset="0"/>
              </a:rPr>
              <a:t>The children develop physical stamina and their gross motor skills through free and easy movement round the Forest School site. They develop fine motor skills by making objects and structures.</a:t>
            </a:r>
            <a:endParaRPr lang="en-GB" kern="100" dirty="0">
              <a:latin typeface="Century Gothic" panose="020B050202020202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b="1" kern="0" dirty="0">
                <a:solidFill>
                  <a:srgbClr val="0D0D0D"/>
                </a:solidFill>
                <a:latin typeface="Century Gothic" panose="020B0502020202020204" pitchFamily="34" charset="0"/>
                <a:ea typeface="Times New Roman" panose="02020603050405020304" pitchFamily="18" charset="0"/>
                <a:cs typeface="Arial" panose="020B0604020202020204" pitchFamily="34" charset="0"/>
              </a:rPr>
              <a:t>Knowledge and understanding</a:t>
            </a:r>
            <a:br>
              <a:rPr lang="en-GB" kern="0" dirty="0">
                <a:solidFill>
                  <a:srgbClr val="0D0D0D"/>
                </a:solidFill>
                <a:latin typeface="Century Gothic" panose="020B0502020202020204" pitchFamily="34" charset="0"/>
                <a:ea typeface="Times New Roman" panose="02020603050405020304" pitchFamily="18" charset="0"/>
                <a:cs typeface="Arial" panose="020B0604020202020204" pitchFamily="34" charset="0"/>
              </a:rPr>
            </a:br>
            <a:r>
              <a:rPr lang="en-GB" kern="0" dirty="0">
                <a:solidFill>
                  <a:srgbClr val="0D0D0D"/>
                </a:solidFill>
                <a:latin typeface="Century Gothic" panose="020B0502020202020204" pitchFamily="34" charset="0"/>
                <a:ea typeface="Times New Roman" panose="02020603050405020304" pitchFamily="18" charset="0"/>
                <a:cs typeface="Arial" panose="020B0604020202020204" pitchFamily="34" charset="0"/>
              </a:rPr>
              <a:t>Increased respect for the environment is developed as well as an interest in their natural surroundings. Observational improvements are enhanced as the children start to identify flora and fauna.</a:t>
            </a:r>
            <a:endParaRPr lang="en-GB" kern="100" dirty="0">
              <a:latin typeface="Century Gothic" panose="020B050202020202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b="1" kern="0" dirty="0">
                <a:solidFill>
                  <a:srgbClr val="0D0D0D"/>
                </a:solidFill>
                <a:latin typeface="Century Gothic" panose="020B0502020202020204" pitchFamily="34" charset="0"/>
                <a:ea typeface="Times New Roman" panose="02020603050405020304" pitchFamily="18" charset="0"/>
                <a:cs typeface="Arial" panose="020B0604020202020204" pitchFamily="34" charset="0"/>
              </a:rPr>
              <a:t>New perspectives</a:t>
            </a:r>
            <a:br>
              <a:rPr lang="en-GB" kern="0" dirty="0">
                <a:solidFill>
                  <a:srgbClr val="0D0D0D"/>
                </a:solidFill>
                <a:latin typeface="Century Gothic" panose="020B0502020202020204" pitchFamily="34" charset="0"/>
                <a:ea typeface="Times New Roman" panose="02020603050405020304" pitchFamily="18" charset="0"/>
                <a:cs typeface="Arial" panose="020B0604020202020204" pitchFamily="34" charset="0"/>
              </a:rPr>
            </a:br>
            <a:r>
              <a:rPr lang="en-GB" kern="0" dirty="0">
                <a:solidFill>
                  <a:srgbClr val="0D0D0D"/>
                </a:solidFill>
                <a:latin typeface="Century Gothic" panose="020B0502020202020204" pitchFamily="34" charset="0"/>
                <a:ea typeface="Times New Roman" panose="02020603050405020304" pitchFamily="18" charset="0"/>
                <a:cs typeface="Arial" panose="020B0604020202020204" pitchFamily="34" charset="0"/>
              </a:rPr>
              <a:t>The teachers and practitioners gain a new perspective and understanding of the children as they observe them in a very different setting and are able to identify their individual learning styles.</a:t>
            </a:r>
            <a:endParaRPr lang="en-GB" kern="100" dirty="0">
              <a:latin typeface="Century Gothic" panose="020B050202020202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i="1" kern="0" dirty="0">
                <a:solidFill>
                  <a:srgbClr val="0D0D0D"/>
                </a:solidFill>
                <a:latin typeface="Century Gothic" panose="020B0502020202020204" pitchFamily="34" charset="0"/>
                <a:ea typeface="Times New Roman" panose="02020603050405020304" pitchFamily="18" charset="0"/>
                <a:cs typeface="Arial" panose="020B0604020202020204" pitchFamily="34" charset="0"/>
              </a:rPr>
              <a:t>Ripple effects beyond Forest School</a:t>
            </a:r>
            <a:br>
              <a:rPr lang="en-GB" i="1" kern="0" dirty="0">
                <a:solidFill>
                  <a:srgbClr val="0D0D0D"/>
                </a:solidFill>
                <a:latin typeface="Century Gothic" panose="020B0502020202020204" pitchFamily="34" charset="0"/>
                <a:ea typeface="Times New Roman" panose="02020603050405020304" pitchFamily="18" charset="0"/>
                <a:cs typeface="Arial" panose="020B0604020202020204" pitchFamily="34" charset="0"/>
              </a:rPr>
            </a:br>
            <a:r>
              <a:rPr lang="en-GB" i="1" kern="0" dirty="0">
                <a:solidFill>
                  <a:srgbClr val="0D0D0D"/>
                </a:solidFill>
                <a:latin typeface="Century Gothic" panose="020B0502020202020204" pitchFamily="34" charset="0"/>
                <a:ea typeface="Times New Roman" panose="02020603050405020304" pitchFamily="18" charset="0"/>
                <a:cs typeface="Arial" panose="020B0604020202020204" pitchFamily="34" charset="0"/>
              </a:rPr>
              <a:t>We hope in time that the children will take their experience home and ask their parents to take them outdoors at the weekend or in the school holidays. Most parents are positive about Forest Schools but for some we hope that their interest and attitude towards Forest School will change as they see the </a:t>
            </a:r>
            <a:r>
              <a:rPr lang="en-GB" i="1" kern="0" dirty="0" err="1">
                <a:solidFill>
                  <a:srgbClr val="0D0D0D"/>
                </a:solidFill>
                <a:latin typeface="Century Gothic" panose="020B0502020202020204" pitchFamily="34" charset="0"/>
                <a:ea typeface="Times New Roman" panose="02020603050405020304" pitchFamily="18" charset="0"/>
                <a:cs typeface="Arial" panose="020B0604020202020204" pitchFamily="34" charset="0"/>
              </a:rPr>
              <a:t>postive</a:t>
            </a:r>
            <a:r>
              <a:rPr lang="en-GB" i="1" kern="0" dirty="0">
                <a:solidFill>
                  <a:srgbClr val="0D0D0D"/>
                </a:solidFill>
                <a:latin typeface="Century Gothic" panose="020B0502020202020204" pitchFamily="34" charset="0"/>
                <a:ea typeface="Times New Roman" panose="02020603050405020304" pitchFamily="18" charset="0"/>
                <a:cs typeface="Arial" panose="020B0604020202020204" pitchFamily="34" charset="0"/>
              </a:rPr>
              <a:t> impacts on their children.</a:t>
            </a:r>
            <a:endParaRPr lang="en-GB" sz="16600" i="1" kern="100" dirty="0">
              <a:latin typeface="Century Gothic" panose="020B0502020202020204" pitchFamily="34" charset="0"/>
              <a:ea typeface="Calibri" panose="020F0502020204030204" pitchFamily="34" charset="0"/>
              <a:cs typeface="Times New Roman" panose="02020603050405020304" pitchFamily="18" charset="0"/>
            </a:endParaRPr>
          </a:p>
        </p:txBody>
      </p:sp>
      <p:sp>
        <p:nvSpPr>
          <p:cNvPr id="4" name="TextBox 3">
            <a:extLst>
              <a:ext uri="{FF2B5EF4-FFF2-40B4-BE49-F238E27FC236}">
                <a16:creationId xmlns:a16="http://schemas.microsoft.com/office/drawing/2014/main" id="{1A7D5797-3830-29A9-9350-20672B747626}"/>
              </a:ext>
            </a:extLst>
          </p:cNvPr>
          <p:cNvSpPr txBox="1"/>
          <p:nvPr/>
        </p:nvSpPr>
        <p:spPr>
          <a:xfrm>
            <a:off x="2355532" y="-369879"/>
            <a:ext cx="9280722" cy="16312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2400" dirty="0">
              <a:latin typeface="Century Gothic" panose="020B0502020202020204" pitchFamily="34" charset="0"/>
              <a:cs typeface="Calibri"/>
            </a:endParaRPr>
          </a:p>
          <a:p>
            <a:endParaRPr lang="en-US" sz="2400" dirty="0">
              <a:latin typeface="Century Gothic" panose="020B0502020202020204" pitchFamily="34" charset="0"/>
              <a:cs typeface="Calibri"/>
            </a:endParaRPr>
          </a:p>
          <a:p>
            <a:endParaRPr lang="en-US" sz="2400" dirty="0">
              <a:latin typeface="Century Gothic" panose="020B0502020202020204" pitchFamily="34" charset="0"/>
              <a:cs typeface="Calibri"/>
            </a:endParaRPr>
          </a:p>
          <a:p>
            <a:endParaRPr lang="en-US" sz="2800" b="1" dirty="0">
              <a:cs typeface="Calibri"/>
            </a:endParaRPr>
          </a:p>
        </p:txBody>
      </p:sp>
      <p:pic>
        <p:nvPicPr>
          <p:cNvPr id="11" name="Picture 10">
            <a:extLst>
              <a:ext uri="{FF2B5EF4-FFF2-40B4-BE49-F238E27FC236}">
                <a16:creationId xmlns:a16="http://schemas.microsoft.com/office/drawing/2014/main" id="{331727A7-21B7-42E8-DBC5-7B3B43B3DE32}"/>
              </a:ext>
            </a:extLst>
          </p:cNvPr>
          <p:cNvPicPr>
            <a:picLocks noChangeAspect="1"/>
          </p:cNvPicPr>
          <p:nvPr/>
        </p:nvPicPr>
        <p:blipFill>
          <a:blip r:embed="rId3"/>
          <a:stretch>
            <a:fillRect/>
          </a:stretch>
        </p:blipFill>
        <p:spPr>
          <a:xfrm>
            <a:off x="399125" y="325363"/>
            <a:ext cx="1285875" cy="638175"/>
          </a:xfrm>
          <a:prstGeom prst="rect">
            <a:avLst/>
          </a:prstGeom>
        </p:spPr>
      </p:pic>
      <p:sp>
        <p:nvSpPr>
          <p:cNvPr id="5" name="Content Placeholder 2">
            <a:extLst>
              <a:ext uri="{FF2B5EF4-FFF2-40B4-BE49-F238E27FC236}">
                <a16:creationId xmlns:a16="http://schemas.microsoft.com/office/drawing/2014/main" id="{E0E7BF5F-2E01-CE58-7229-6C6541F1116E}"/>
              </a:ext>
            </a:extLst>
          </p:cNvPr>
          <p:cNvSpPr txBox="1">
            <a:spLocks/>
          </p:cNvSpPr>
          <p:nvPr/>
        </p:nvSpPr>
        <p:spPr>
          <a:xfrm>
            <a:off x="2355532" y="1035506"/>
            <a:ext cx="9696358" cy="5545394"/>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endParaRPr lang="en-GB" dirty="0"/>
          </a:p>
        </p:txBody>
      </p:sp>
      <p:sp>
        <p:nvSpPr>
          <p:cNvPr id="12" name="Title 1">
            <a:extLst>
              <a:ext uri="{FF2B5EF4-FFF2-40B4-BE49-F238E27FC236}">
                <a16:creationId xmlns:a16="http://schemas.microsoft.com/office/drawing/2014/main" id="{641AAE75-9D41-0437-856D-17B08867291E}"/>
              </a:ext>
            </a:extLst>
          </p:cNvPr>
          <p:cNvSpPr txBox="1">
            <a:spLocks/>
          </p:cNvSpPr>
          <p:nvPr/>
        </p:nvSpPr>
        <p:spPr>
          <a:xfrm>
            <a:off x="1850720" y="-484837"/>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200" b="1">
                <a:latin typeface="Century Gothic" panose="020B0502020202020204" pitchFamily="34" charset="0"/>
              </a:rPr>
              <a:t>Key themes found from attending Forest School</a:t>
            </a:r>
            <a:endParaRPr lang="en-GB" sz="3200" b="1" dirty="0">
              <a:latin typeface="Century Gothic" panose="020B0502020202020204" pitchFamily="34" charset="0"/>
            </a:endParaRPr>
          </a:p>
        </p:txBody>
      </p:sp>
    </p:spTree>
    <p:extLst>
      <p:ext uri="{BB962C8B-B14F-4D97-AF65-F5344CB8AC3E}">
        <p14:creationId xmlns:p14="http://schemas.microsoft.com/office/powerpoint/2010/main" val="326423755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50">
          <a:extLst>
            <a:ext uri="{FF2B5EF4-FFF2-40B4-BE49-F238E27FC236}">
              <a16:creationId xmlns:a16="http://schemas.microsoft.com/office/drawing/2014/main" id="{6B56C33F-B047-9B80-1A9B-ED59850F6311}"/>
            </a:ext>
          </a:extLst>
        </p:cNvPr>
        <p:cNvGrpSpPr/>
        <p:nvPr/>
      </p:nvGrpSpPr>
      <p:grpSpPr>
        <a:xfrm>
          <a:off x="0" y="0"/>
          <a:ext cx="0" cy="0"/>
          <a:chOff x="0" y="0"/>
          <a:chExt cx="0" cy="0"/>
        </a:xfrm>
      </p:grpSpPr>
      <p:sp>
        <p:nvSpPr>
          <p:cNvPr id="7" name="Google Shape;86;p1">
            <a:extLst>
              <a:ext uri="{FF2B5EF4-FFF2-40B4-BE49-F238E27FC236}">
                <a16:creationId xmlns:a16="http://schemas.microsoft.com/office/drawing/2014/main" id="{CF62E6AC-6285-1806-389D-721CCC165387}"/>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3" name="TextBox 2">
            <a:extLst>
              <a:ext uri="{FF2B5EF4-FFF2-40B4-BE49-F238E27FC236}">
                <a16:creationId xmlns:a16="http://schemas.microsoft.com/office/drawing/2014/main" id="{8C6718C3-095A-8EB3-829E-E43E8E1E998E}"/>
              </a:ext>
            </a:extLst>
          </p:cNvPr>
          <p:cNvSpPr txBox="1"/>
          <p:nvPr/>
        </p:nvSpPr>
        <p:spPr>
          <a:xfrm>
            <a:off x="2418405" y="1358727"/>
            <a:ext cx="9380230" cy="461665"/>
          </a:xfrm>
          <a:prstGeom prst="rect">
            <a:avLst/>
          </a:prstGeom>
          <a:noFill/>
        </p:spPr>
        <p:txBody>
          <a:bodyPr wrap="square" lIns="91440" tIns="45720" rIns="91440" bIns="45720" rtlCol="0" anchor="t">
            <a:spAutoFit/>
          </a:bodyPr>
          <a:lstStyle/>
          <a:p>
            <a:endParaRPr lang="en-US" sz="2400" b="1" dirty="0">
              <a:cs typeface="Calibri Light"/>
            </a:endParaRPr>
          </a:p>
        </p:txBody>
      </p:sp>
      <p:sp>
        <p:nvSpPr>
          <p:cNvPr id="2" name="TextBox 1">
            <a:extLst>
              <a:ext uri="{FF2B5EF4-FFF2-40B4-BE49-F238E27FC236}">
                <a16:creationId xmlns:a16="http://schemas.microsoft.com/office/drawing/2014/main" id="{F756B0AE-5246-A8D1-6839-D3B2A01FBB5A}"/>
              </a:ext>
            </a:extLst>
          </p:cNvPr>
          <p:cNvSpPr txBox="1"/>
          <p:nvPr/>
        </p:nvSpPr>
        <p:spPr>
          <a:xfrm>
            <a:off x="2567797" y="1748287"/>
            <a:ext cx="9097991"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endParaRPr lang="en-US" sz="9600" b="1" dirty="0">
              <a:cs typeface="Calibri"/>
            </a:endParaRPr>
          </a:p>
        </p:txBody>
      </p:sp>
      <p:pic>
        <p:nvPicPr>
          <p:cNvPr id="11" name="Picture 10">
            <a:extLst>
              <a:ext uri="{FF2B5EF4-FFF2-40B4-BE49-F238E27FC236}">
                <a16:creationId xmlns:a16="http://schemas.microsoft.com/office/drawing/2014/main" id="{DF5682D9-4A4F-B9D1-327C-8710D080CA08}"/>
              </a:ext>
            </a:extLst>
          </p:cNvPr>
          <p:cNvPicPr>
            <a:picLocks noChangeAspect="1"/>
          </p:cNvPicPr>
          <p:nvPr/>
        </p:nvPicPr>
        <p:blipFill>
          <a:blip r:embed="rId3"/>
          <a:stretch>
            <a:fillRect/>
          </a:stretch>
        </p:blipFill>
        <p:spPr>
          <a:xfrm>
            <a:off x="399125" y="325363"/>
            <a:ext cx="1285875" cy="638175"/>
          </a:xfrm>
          <a:prstGeom prst="rect">
            <a:avLst/>
          </a:prstGeom>
        </p:spPr>
      </p:pic>
      <p:sp>
        <p:nvSpPr>
          <p:cNvPr id="5" name="TextBox 4">
            <a:extLst>
              <a:ext uri="{FF2B5EF4-FFF2-40B4-BE49-F238E27FC236}">
                <a16:creationId xmlns:a16="http://schemas.microsoft.com/office/drawing/2014/main" id="{08C87ED1-F894-0466-A6D2-3F5F361280E5}"/>
              </a:ext>
            </a:extLst>
          </p:cNvPr>
          <p:cNvSpPr txBox="1"/>
          <p:nvPr/>
        </p:nvSpPr>
        <p:spPr>
          <a:xfrm>
            <a:off x="2412645" y="325363"/>
            <a:ext cx="9380230" cy="1754326"/>
          </a:xfrm>
          <a:prstGeom prst="rect">
            <a:avLst/>
          </a:prstGeom>
          <a:noFill/>
        </p:spPr>
        <p:txBody>
          <a:bodyPr wrap="square" lIns="91440" tIns="45720" rIns="91440" bIns="45720" rtlCol="0" anchor="t">
            <a:spAutoFit/>
          </a:bodyPr>
          <a:lstStyle/>
          <a:p>
            <a:pPr algn="l"/>
            <a:endParaRPr lang="en-GB" sz="1600" b="0" i="0" u="none" strike="noStrike" baseline="0" dirty="0">
              <a:solidFill>
                <a:srgbClr val="000000"/>
              </a:solidFill>
              <a:latin typeface="Trebuchet MS" panose="020B0603020202020204" pitchFamily="34" charset="0"/>
            </a:endParaRPr>
          </a:p>
          <a:p>
            <a:r>
              <a:rPr lang="en-US" sz="4400" b="0" i="0" u="none" strike="noStrike" baseline="0" dirty="0">
                <a:latin typeface="Century Gothic" panose="020B0502020202020204" pitchFamily="34" charset="0"/>
              </a:rPr>
              <a:t>In short, Forest School is…</a:t>
            </a:r>
          </a:p>
          <a:p>
            <a:endParaRPr lang="en-US" sz="2400" b="0" i="0" u="none" strike="noStrike" baseline="0" dirty="0">
              <a:latin typeface="Century Gothic" panose="020B0502020202020204" pitchFamily="34" charset="0"/>
            </a:endParaRPr>
          </a:p>
          <a:p>
            <a:pPr marL="342900" indent="-342900">
              <a:buFont typeface="Arial" panose="020B0604020202020204" pitchFamily="34" charset="0"/>
              <a:buChar char="•"/>
            </a:pPr>
            <a:r>
              <a:rPr lang="en-US" sz="2400" b="0" i="0" u="none" strike="noStrike" baseline="0" dirty="0">
                <a:latin typeface="Century Gothic" panose="020B0502020202020204" pitchFamily="34" charset="0"/>
              </a:rPr>
              <a:t>Child led, child focused, holistic.</a:t>
            </a:r>
          </a:p>
        </p:txBody>
      </p:sp>
    </p:spTree>
    <p:extLst>
      <p:ext uri="{BB962C8B-B14F-4D97-AF65-F5344CB8AC3E}">
        <p14:creationId xmlns:p14="http://schemas.microsoft.com/office/powerpoint/2010/main" val="37063255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50">
          <a:extLst>
            <a:ext uri="{FF2B5EF4-FFF2-40B4-BE49-F238E27FC236}">
              <a16:creationId xmlns:a16="http://schemas.microsoft.com/office/drawing/2014/main" id="{8F4A405A-6E8F-CF90-15A4-A408380D782D}"/>
            </a:ext>
          </a:extLst>
        </p:cNvPr>
        <p:cNvGrpSpPr/>
        <p:nvPr/>
      </p:nvGrpSpPr>
      <p:grpSpPr>
        <a:xfrm>
          <a:off x="0" y="0"/>
          <a:ext cx="0" cy="0"/>
          <a:chOff x="0" y="0"/>
          <a:chExt cx="0" cy="0"/>
        </a:xfrm>
      </p:grpSpPr>
      <p:sp>
        <p:nvSpPr>
          <p:cNvPr id="7" name="Google Shape;86;p1">
            <a:extLst>
              <a:ext uri="{FF2B5EF4-FFF2-40B4-BE49-F238E27FC236}">
                <a16:creationId xmlns:a16="http://schemas.microsoft.com/office/drawing/2014/main" id="{179CE060-5F69-C9F7-FCDE-B6614E4A231A}"/>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3" name="TextBox 2">
            <a:extLst>
              <a:ext uri="{FF2B5EF4-FFF2-40B4-BE49-F238E27FC236}">
                <a16:creationId xmlns:a16="http://schemas.microsoft.com/office/drawing/2014/main" id="{DF8D1386-7CF8-F100-5BAB-5E3426427505}"/>
              </a:ext>
            </a:extLst>
          </p:cNvPr>
          <p:cNvSpPr txBox="1"/>
          <p:nvPr/>
        </p:nvSpPr>
        <p:spPr>
          <a:xfrm>
            <a:off x="2418405" y="1358727"/>
            <a:ext cx="9380230" cy="461665"/>
          </a:xfrm>
          <a:prstGeom prst="rect">
            <a:avLst/>
          </a:prstGeom>
          <a:noFill/>
        </p:spPr>
        <p:txBody>
          <a:bodyPr wrap="square" lIns="91440" tIns="45720" rIns="91440" bIns="45720" rtlCol="0" anchor="t">
            <a:spAutoFit/>
          </a:bodyPr>
          <a:lstStyle/>
          <a:p>
            <a:endParaRPr lang="en-US" sz="2400" b="1" dirty="0">
              <a:cs typeface="Calibri Light"/>
            </a:endParaRPr>
          </a:p>
        </p:txBody>
      </p:sp>
      <p:sp>
        <p:nvSpPr>
          <p:cNvPr id="2" name="TextBox 1">
            <a:extLst>
              <a:ext uri="{FF2B5EF4-FFF2-40B4-BE49-F238E27FC236}">
                <a16:creationId xmlns:a16="http://schemas.microsoft.com/office/drawing/2014/main" id="{45AE99E5-526F-3489-C1D3-E2BB607A1B8F}"/>
              </a:ext>
            </a:extLst>
          </p:cNvPr>
          <p:cNvSpPr txBox="1"/>
          <p:nvPr/>
        </p:nvSpPr>
        <p:spPr>
          <a:xfrm>
            <a:off x="2567797" y="1748287"/>
            <a:ext cx="9097991"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endParaRPr lang="en-US" sz="9600" b="1" dirty="0">
              <a:cs typeface="Calibri"/>
            </a:endParaRPr>
          </a:p>
        </p:txBody>
      </p:sp>
      <p:pic>
        <p:nvPicPr>
          <p:cNvPr id="11" name="Picture 10">
            <a:extLst>
              <a:ext uri="{FF2B5EF4-FFF2-40B4-BE49-F238E27FC236}">
                <a16:creationId xmlns:a16="http://schemas.microsoft.com/office/drawing/2014/main" id="{093CC811-910A-EBE6-1798-B885173A16D2}"/>
              </a:ext>
            </a:extLst>
          </p:cNvPr>
          <p:cNvPicPr>
            <a:picLocks noChangeAspect="1"/>
          </p:cNvPicPr>
          <p:nvPr/>
        </p:nvPicPr>
        <p:blipFill>
          <a:blip r:embed="rId3"/>
          <a:stretch>
            <a:fillRect/>
          </a:stretch>
        </p:blipFill>
        <p:spPr>
          <a:xfrm>
            <a:off x="399125" y="325363"/>
            <a:ext cx="1285875" cy="638175"/>
          </a:xfrm>
          <a:prstGeom prst="rect">
            <a:avLst/>
          </a:prstGeom>
        </p:spPr>
      </p:pic>
      <p:sp>
        <p:nvSpPr>
          <p:cNvPr id="5" name="TextBox 4">
            <a:extLst>
              <a:ext uri="{FF2B5EF4-FFF2-40B4-BE49-F238E27FC236}">
                <a16:creationId xmlns:a16="http://schemas.microsoft.com/office/drawing/2014/main" id="{32E1912D-1047-311C-4244-D061829727DC}"/>
              </a:ext>
            </a:extLst>
          </p:cNvPr>
          <p:cNvSpPr txBox="1"/>
          <p:nvPr/>
        </p:nvSpPr>
        <p:spPr>
          <a:xfrm>
            <a:off x="2412645" y="325363"/>
            <a:ext cx="9380230" cy="1754326"/>
          </a:xfrm>
          <a:prstGeom prst="rect">
            <a:avLst/>
          </a:prstGeom>
          <a:noFill/>
        </p:spPr>
        <p:txBody>
          <a:bodyPr wrap="square" lIns="91440" tIns="45720" rIns="91440" bIns="45720" rtlCol="0" anchor="t">
            <a:spAutoFit/>
          </a:bodyPr>
          <a:lstStyle/>
          <a:p>
            <a:pPr algn="l"/>
            <a:endParaRPr lang="en-GB" sz="1600" b="0" i="0" u="none" strike="noStrike" baseline="0" dirty="0">
              <a:solidFill>
                <a:srgbClr val="000000"/>
              </a:solidFill>
              <a:latin typeface="Trebuchet MS" panose="020B0603020202020204" pitchFamily="34" charset="0"/>
            </a:endParaRPr>
          </a:p>
          <a:p>
            <a:r>
              <a:rPr lang="en-US" sz="4400" b="0" i="0" u="none" strike="noStrike" baseline="0" dirty="0">
                <a:latin typeface="Century Gothic" panose="020B0502020202020204" pitchFamily="34" charset="0"/>
              </a:rPr>
              <a:t>In short, Forest School is…</a:t>
            </a:r>
          </a:p>
          <a:p>
            <a:endParaRPr lang="en-US" sz="2400" b="0" i="0" u="none" strike="noStrike" baseline="0" dirty="0">
              <a:latin typeface="Century Gothic" panose="020B0502020202020204" pitchFamily="34" charset="0"/>
            </a:endParaRPr>
          </a:p>
          <a:p>
            <a:pPr marL="342900" indent="-342900">
              <a:buFont typeface="Arial" panose="020B0604020202020204" pitchFamily="34" charset="0"/>
              <a:buChar char="•"/>
            </a:pPr>
            <a:r>
              <a:rPr lang="en-US" sz="2400" b="0" i="0" u="none" strike="noStrike" baseline="0" dirty="0">
                <a:latin typeface="Century Gothic" panose="020B0502020202020204" pitchFamily="34" charset="0"/>
              </a:rPr>
              <a:t>In a natural environment</a:t>
            </a:r>
          </a:p>
        </p:txBody>
      </p:sp>
    </p:spTree>
    <p:extLst>
      <p:ext uri="{BB962C8B-B14F-4D97-AF65-F5344CB8AC3E}">
        <p14:creationId xmlns:p14="http://schemas.microsoft.com/office/powerpoint/2010/main" val="11549692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50">
          <a:extLst>
            <a:ext uri="{FF2B5EF4-FFF2-40B4-BE49-F238E27FC236}">
              <a16:creationId xmlns:a16="http://schemas.microsoft.com/office/drawing/2014/main" id="{336A4E15-486C-19BD-422D-E3E31446DA32}"/>
            </a:ext>
          </a:extLst>
        </p:cNvPr>
        <p:cNvGrpSpPr/>
        <p:nvPr/>
      </p:nvGrpSpPr>
      <p:grpSpPr>
        <a:xfrm>
          <a:off x="0" y="0"/>
          <a:ext cx="0" cy="0"/>
          <a:chOff x="0" y="0"/>
          <a:chExt cx="0" cy="0"/>
        </a:xfrm>
      </p:grpSpPr>
      <p:sp>
        <p:nvSpPr>
          <p:cNvPr id="7" name="Google Shape;86;p1">
            <a:extLst>
              <a:ext uri="{FF2B5EF4-FFF2-40B4-BE49-F238E27FC236}">
                <a16:creationId xmlns:a16="http://schemas.microsoft.com/office/drawing/2014/main" id="{BF462C13-E594-84BC-C191-9E776F2E6174}"/>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3" name="TextBox 2">
            <a:extLst>
              <a:ext uri="{FF2B5EF4-FFF2-40B4-BE49-F238E27FC236}">
                <a16:creationId xmlns:a16="http://schemas.microsoft.com/office/drawing/2014/main" id="{33E5F48B-3731-BD1F-C61D-9DCA1036ACB0}"/>
              </a:ext>
            </a:extLst>
          </p:cNvPr>
          <p:cNvSpPr txBox="1"/>
          <p:nvPr/>
        </p:nvSpPr>
        <p:spPr>
          <a:xfrm>
            <a:off x="2418405" y="1358727"/>
            <a:ext cx="9380230" cy="461665"/>
          </a:xfrm>
          <a:prstGeom prst="rect">
            <a:avLst/>
          </a:prstGeom>
          <a:noFill/>
        </p:spPr>
        <p:txBody>
          <a:bodyPr wrap="square" lIns="91440" tIns="45720" rIns="91440" bIns="45720" rtlCol="0" anchor="t">
            <a:spAutoFit/>
          </a:bodyPr>
          <a:lstStyle/>
          <a:p>
            <a:endParaRPr lang="en-US" sz="2400" b="1" dirty="0">
              <a:cs typeface="Calibri Light"/>
            </a:endParaRPr>
          </a:p>
        </p:txBody>
      </p:sp>
      <p:sp>
        <p:nvSpPr>
          <p:cNvPr id="2" name="TextBox 1">
            <a:extLst>
              <a:ext uri="{FF2B5EF4-FFF2-40B4-BE49-F238E27FC236}">
                <a16:creationId xmlns:a16="http://schemas.microsoft.com/office/drawing/2014/main" id="{C59E2775-4E96-448C-A928-323924B52774}"/>
              </a:ext>
            </a:extLst>
          </p:cNvPr>
          <p:cNvSpPr txBox="1"/>
          <p:nvPr/>
        </p:nvSpPr>
        <p:spPr>
          <a:xfrm>
            <a:off x="2567797" y="1748287"/>
            <a:ext cx="9097991"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endParaRPr lang="en-US" sz="9600" b="1" dirty="0">
              <a:cs typeface="Calibri"/>
            </a:endParaRPr>
          </a:p>
        </p:txBody>
      </p:sp>
      <p:pic>
        <p:nvPicPr>
          <p:cNvPr id="11" name="Picture 10">
            <a:extLst>
              <a:ext uri="{FF2B5EF4-FFF2-40B4-BE49-F238E27FC236}">
                <a16:creationId xmlns:a16="http://schemas.microsoft.com/office/drawing/2014/main" id="{5E830D7C-ADE8-38D7-D7AD-97BC0BE7E7DE}"/>
              </a:ext>
            </a:extLst>
          </p:cNvPr>
          <p:cNvPicPr>
            <a:picLocks noChangeAspect="1"/>
          </p:cNvPicPr>
          <p:nvPr/>
        </p:nvPicPr>
        <p:blipFill>
          <a:blip r:embed="rId3"/>
          <a:stretch>
            <a:fillRect/>
          </a:stretch>
        </p:blipFill>
        <p:spPr>
          <a:xfrm>
            <a:off x="399125" y="325363"/>
            <a:ext cx="1285875" cy="638175"/>
          </a:xfrm>
          <a:prstGeom prst="rect">
            <a:avLst/>
          </a:prstGeom>
        </p:spPr>
      </p:pic>
      <p:sp>
        <p:nvSpPr>
          <p:cNvPr id="5" name="TextBox 4">
            <a:extLst>
              <a:ext uri="{FF2B5EF4-FFF2-40B4-BE49-F238E27FC236}">
                <a16:creationId xmlns:a16="http://schemas.microsoft.com/office/drawing/2014/main" id="{657C3B31-6D15-3C16-06DA-FEDE04A219F1}"/>
              </a:ext>
            </a:extLst>
          </p:cNvPr>
          <p:cNvSpPr txBox="1"/>
          <p:nvPr/>
        </p:nvSpPr>
        <p:spPr>
          <a:xfrm>
            <a:off x="2412645" y="325363"/>
            <a:ext cx="9380230" cy="1754326"/>
          </a:xfrm>
          <a:prstGeom prst="rect">
            <a:avLst/>
          </a:prstGeom>
          <a:noFill/>
        </p:spPr>
        <p:txBody>
          <a:bodyPr wrap="square" lIns="91440" tIns="45720" rIns="91440" bIns="45720" rtlCol="0" anchor="t">
            <a:spAutoFit/>
          </a:bodyPr>
          <a:lstStyle/>
          <a:p>
            <a:pPr algn="l"/>
            <a:endParaRPr lang="en-GB" sz="1600" b="0" i="0" u="none" strike="noStrike" baseline="0" dirty="0">
              <a:solidFill>
                <a:srgbClr val="000000"/>
              </a:solidFill>
              <a:latin typeface="Trebuchet MS" panose="020B0603020202020204" pitchFamily="34" charset="0"/>
            </a:endParaRPr>
          </a:p>
          <a:p>
            <a:r>
              <a:rPr lang="en-US" sz="4400" b="0" i="0" u="none" strike="noStrike" baseline="0" dirty="0">
                <a:latin typeface="Century Gothic" panose="020B0502020202020204" pitchFamily="34" charset="0"/>
              </a:rPr>
              <a:t>In short, Forest School is…</a:t>
            </a:r>
          </a:p>
          <a:p>
            <a:endParaRPr lang="en-US" sz="2400" b="0" i="0" u="none" strike="noStrike" baseline="0" dirty="0">
              <a:latin typeface="Century Gothic" panose="020B0502020202020204" pitchFamily="34" charset="0"/>
            </a:endParaRPr>
          </a:p>
          <a:p>
            <a:pPr marL="342900" indent="-342900">
              <a:buFont typeface="Arial" panose="020B0604020202020204" pitchFamily="34" charset="0"/>
              <a:buChar char="•"/>
            </a:pPr>
            <a:r>
              <a:rPr lang="en-US" sz="2400" b="0" i="0" u="none" strike="noStrike" baseline="0" dirty="0">
                <a:latin typeface="Century Gothic" panose="020B0502020202020204" pitchFamily="34" charset="0"/>
              </a:rPr>
              <a:t>May include bush-craft where appropriate.</a:t>
            </a:r>
          </a:p>
        </p:txBody>
      </p:sp>
    </p:spTree>
    <p:extLst>
      <p:ext uri="{BB962C8B-B14F-4D97-AF65-F5344CB8AC3E}">
        <p14:creationId xmlns:p14="http://schemas.microsoft.com/office/powerpoint/2010/main" val="286375100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50">
          <a:extLst>
            <a:ext uri="{FF2B5EF4-FFF2-40B4-BE49-F238E27FC236}">
              <a16:creationId xmlns:a16="http://schemas.microsoft.com/office/drawing/2014/main" id="{843CF081-2184-65EA-FCD2-A99961A87CA3}"/>
            </a:ext>
          </a:extLst>
        </p:cNvPr>
        <p:cNvGrpSpPr/>
        <p:nvPr/>
      </p:nvGrpSpPr>
      <p:grpSpPr>
        <a:xfrm>
          <a:off x="0" y="0"/>
          <a:ext cx="0" cy="0"/>
          <a:chOff x="0" y="0"/>
          <a:chExt cx="0" cy="0"/>
        </a:xfrm>
      </p:grpSpPr>
      <p:sp>
        <p:nvSpPr>
          <p:cNvPr id="7" name="Google Shape;86;p1">
            <a:extLst>
              <a:ext uri="{FF2B5EF4-FFF2-40B4-BE49-F238E27FC236}">
                <a16:creationId xmlns:a16="http://schemas.microsoft.com/office/drawing/2014/main" id="{A9B99B4E-82E4-3DB2-21A1-D0B78681292B}"/>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3" name="TextBox 2">
            <a:extLst>
              <a:ext uri="{FF2B5EF4-FFF2-40B4-BE49-F238E27FC236}">
                <a16:creationId xmlns:a16="http://schemas.microsoft.com/office/drawing/2014/main" id="{E73616B0-38BB-D538-296C-04356F310B8E}"/>
              </a:ext>
            </a:extLst>
          </p:cNvPr>
          <p:cNvSpPr txBox="1"/>
          <p:nvPr/>
        </p:nvSpPr>
        <p:spPr>
          <a:xfrm>
            <a:off x="2418405" y="1358727"/>
            <a:ext cx="9380230" cy="461665"/>
          </a:xfrm>
          <a:prstGeom prst="rect">
            <a:avLst/>
          </a:prstGeom>
          <a:noFill/>
        </p:spPr>
        <p:txBody>
          <a:bodyPr wrap="square" lIns="91440" tIns="45720" rIns="91440" bIns="45720" rtlCol="0" anchor="t">
            <a:spAutoFit/>
          </a:bodyPr>
          <a:lstStyle/>
          <a:p>
            <a:endParaRPr lang="en-US" sz="2400" b="1" dirty="0">
              <a:cs typeface="Calibri Light"/>
            </a:endParaRPr>
          </a:p>
        </p:txBody>
      </p:sp>
      <p:sp>
        <p:nvSpPr>
          <p:cNvPr id="2" name="TextBox 1">
            <a:extLst>
              <a:ext uri="{FF2B5EF4-FFF2-40B4-BE49-F238E27FC236}">
                <a16:creationId xmlns:a16="http://schemas.microsoft.com/office/drawing/2014/main" id="{9F23D565-B9AC-BD08-71D8-80B19A08E5F8}"/>
              </a:ext>
            </a:extLst>
          </p:cNvPr>
          <p:cNvSpPr txBox="1"/>
          <p:nvPr/>
        </p:nvSpPr>
        <p:spPr>
          <a:xfrm>
            <a:off x="2567797" y="1748287"/>
            <a:ext cx="9097991"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endParaRPr lang="en-US" sz="9600" b="1" dirty="0">
              <a:cs typeface="Calibri"/>
            </a:endParaRPr>
          </a:p>
        </p:txBody>
      </p:sp>
      <p:pic>
        <p:nvPicPr>
          <p:cNvPr id="11" name="Picture 10">
            <a:extLst>
              <a:ext uri="{FF2B5EF4-FFF2-40B4-BE49-F238E27FC236}">
                <a16:creationId xmlns:a16="http://schemas.microsoft.com/office/drawing/2014/main" id="{221FFC08-58AD-B632-D849-397BE93674B1}"/>
              </a:ext>
            </a:extLst>
          </p:cNvPr>
          <p:cNvPicPr>
            <a:picLocks noChangeAspect="1"/>
          </p:cNvPicPr>
          <p:nvPr/>
        </p:nvPicPr>
        <p:blipFill>
          <a:blip r:embed="rId3"/>
          <a:stretch>
            <a:fillRect/>
          </a:stretch>
        </p:blipFill>
        <p:spPr>
          <a:xfrm>
            <a:off x="399125" y="325363"/>
            <a:ext cx="1285875" cy="638175"/>
          </a:xfrm>
          <a:prstGeom prst="rect">
            <a:avLst/>
          </a:prstGeom>
        </p:spPr>
      </p:pic>
      <p:sp>
        <p:nvSpPr>
          <p:cNvPr id="5" name="TextBox 4">
            <a:extLst>
              <a:ext uri="{FF2B5EF4-FFF2-40B4-BE49-F238E27FC236}">
                <a16:creationId xmlns:a16="http://schemas.microsoft.com/office/drawing/2014/main" id="{C6E9A6FA-6C83-B70B-FADE-58DD3666FCB5}"/>
              </a:ext>
            </a:extLst>
          </p:cNvPr>
          <p:cNvSpPr txBox="1"/>
          <p:nvPr/>
        </p:nvSpPr>
        <p:spPr>
          <a:xfrm>
            <a:off x="2412645" y="325363"/>
            <a:ext cx="9380230" cy="1815882"/>
          </a:xfrm>
          <a:prstGeom prst="rect">
            <a:avLst/>
          </a:prstGeom>
          <a:noFill/>
        </p:spPr>
        <p:txBody>
          <a:bodyPr wrap="square" lIns="91440" tIns="45720" rIns="91440" bIns="45720" rtlCol="0" anchor="t">
            <a:spAutoFit/>
          </a:bodyPr>
          <a:lstStyle/>
          <a:p>
            <a:pPr algn="l"/>
            <a:endParaRPr lang="en-GB" sz="1600" b="0" i="0" u="none" strike="noStrike" baseline="0" dirty="0">
              <a:solidFill>
                <a:srgbClr val="000000"/>
              </a:solidFill>
              <a:latin typeface="Trebuchet MS" panose="020B0603020202020204" pitchFamily="34" charset="0"/>
            </a:endParaRPr>
          </a:p>
          <a:p>
            <a:r>
              <a:rPr lang="en-US" sz="4400" b="0" i="0" u="none" strike="noStrike" baseline="0" dirty="0">
                <a:latin typeface="Century Gothic" panose="020B0502020202020204" pitchFamily="34" charset="0"/>
              </a:rPr>
              <a:t>In short, Forest School is…</a:t>
            </a:r>
          </a:p>
          <a:p>
            <a:endParaRPr lang="en-US" sz="2800" b="0" i="0" u="none" strike="noStrike" baseline="0" dirty="0">
              <a:latin typeface="Century Gothic" panose="020B0502020202020204" pitchFamily="34" charset="0"/>
            </a:endParaRPr>
          </a:p>
          <a:p>
            <a:pPr marL="342900" indent="-342900">
              <a:buFont typeface="Arial" panose="020B0604020202020204" pitchFamily="34" charset="0"/>
              <a:buChar char="•"/>
            </a:pPr>
            <a:r>
              <a:rPr lang="en-US" sz="2400" b="0" i="0" u="none" strike="noStrike" baseline="0" dirty="0">
                <a:latin typeface="Century Gothic" panose="020B0502020202020204" pitchFamily="34" charset="0"/>
              </a:rPr>
              <a:t>Learning through play, exploration and managing risk.</a:t>
            </a:r>
          </a:p>
        </p:txBody>
      </p:sp>
    </p:spTree>
    <p:extLst>
      <p:ext uri="{BB962C8B-B14F-4D97-AF65-F5344CB8AC3E}">
        <p14:creationId xmlns:p14="http://schemas.microsoft.com/office/powerpoint/2010/main" val="52358302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50">
          <a:extLst>
            <a:ext uri="{FF2B5EF4-FFF2-40B4-BE49-F238E27FC236}">
              <a16:creationId xmlns:a16="http://schemas.microsoft.com/office/drawing/2014/main" id="{A310F196-100B-5D19-DE85-A7962368427E}"/>
            </a:ext>
          </a:extLst>
        </p:cNvPr>
        <p:cNvGrpSpPr/>
        <p:nvPr/>
      </p:nvGrpSpPr>
      <p:grpSpPr>
        <a:xfrm>
          <a:off x="0" y="0"/>
          <a:ext cx="0" cy="0"/>
          <a:chOff x="0" y="0"/>
          <a:chExt cx="0" cy="0"/>
        </a:xfrm>
      </p:grpSpPr>
      <p:sp>
        <p:nvSpPr>
          <p:cNvPr id="7" name="Google Shape;86;p1">
            <a:extLst>
              <a:ext uri="{FF2B5EF4-FFF2-40B4-BE49-F238E27FC236}">
                <a16:creationId xmlns:a16="http://schemas.microsoft.com/office/drawing/2014/main" id="{1338F064-0D5D-225A-3BCC-D00A2F7C00FC}"/>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3" name="TextBox 2">
            <a:extLst>
              <a:ext uri="{FF2B5EF4-FFF2-40B4-BE49-F238E27FC236}">
                <a16:creationId xmlns:a16="http://schemas.microsoft.com/office/drawing/2014/main" id="{3766E553-6B4C-79B8-41CA-6959DDA30FB9}"/>
              </a:ext>
            </a:extLst>
          </p:cNvPr>
          <p:cNvSpPr txBox="1"/>
          <p:nvPr/>
        </p:nvSpPr>
        <p:spPr>
          <a:xfrm>
            <a:off x="2418405" y="1358727"/>
            <a:ext cx="9380230" cy="461665"/>
          </a:xfrm>
          <a:prstGeom prst="rect">
            <a:avLst/>
          </a:prstGeom>
          <a:noFill/>
        </p:spPr>
        <p:txBody>
          <a:bodyPr wrap="square" lIns="91440" tIns="45720" rIns="91440" bIns="45720" rtlCol="0" anchor="t">
            <a:spAutoFit/>
          </a:bodyPr>
          <a:lstStyle/>
          <a:p>
            <a:endParaRPr lang="en-US" sz="2400" b="1" dirty="0">
              <a:cs typeface="Calibri Light"/>
            </a:endParaRPr>
          </a:p>
        </p:txBody>
      </p:sp>
      <p:sp>
        <p:nvSpPr>
          <p:cNvPr id="2" name="TextBox 1">
            <a:extLst>
              <a:ext uri="{FF2B5EF4-FFF2-40B4-BE49-F238E27FC236}">
                <a16:creationId xmlns:a16="http://schemas.microsoft.com/office/drawing/2014/main" id="{0F262F15-763A-0516-F78D-DBD6E899B424}"/>
              </a:ext>
            </a:extLst>
          </p:cNvPr>
          <p:cNvSpPr txBox="1"/>
          <p:nvPr/>
        </p:nvSpPr>
        <p:spPr>
          <a:xfrm>
            <a:off x="2567797" y="1748287"/>
            <a:ext cx="9097991"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endParaRPr lang="en-US" sz="9600" b="1" dirty="0">
              <a:cs typeface="Calibri"/>
            </a:endParaRPr>
          </a:p>
        </p:txBody>
      </p:sp>
      <p:pic>
        <p:nvPicPr>
          <p:cNvPr id="11" name="Picture 10">
            <a:extLst>
              <a:ext uri="{FF2B5EF4-FFF2-40B4-BE49-F238E27FC236}">
                <a16:creationId xmlns:a16="http://schemas.microsoft.com/office/drawing/2014/main" id="{0D7C187C-B08C-BD18-7ED1-DB15990F1349}"/>
              </a:ext>
            </a:extLst>
          </p:cNvPr>
          <p:cNvPicPr>
            <a:picLocks noChangeAspect="1"/>
          </p:cNvPicPr>
          <p:nvPr/>
        </p:nvPicPr>
        <p:blipFill>
          <a:blip r:embed="rId3"/>
          <a:stretch>
            <a:fillRect/>
          </a:stretch>
        </p:blipFill>
        <p:spPr>
          <a:xfrm>
            <a:off x="399125" y="325363"/>
            <a:ext cx="1285875" cy="638175"/>
          </a:xfrm>
          <a:prstGeom prst="rect">
            <a:avLst/>
          </a:prstGeom>
        </p:spPr>
      </p:pic>
      <p:sp>
        <p:nvSpPr>
          <p:cNvPr id="5" name="TextBox 4">
            <a:extLst>
              <a:ext uri="{FF2B5EF4-FFF2-40B4-BE49-F238E27FC236}">
                <a16:creationId xmlns:a16="http://schemas.microsoft.com/office/drawing/2014/main" id="{6281FC7B-835C-F619-F1FE-BEE022E104DC}"/>
              </a:ext>
            </a:extLst>
          </p:cNvPr>
          <p:cNvSpPr txBox="1"/>
          <p:nvPr/>
        </p:nvSpPr>
        <p:spPr>
          <a:xfrm>
            <a:off x="2412645" y="325363"/>
            <a:ext cx="9380230" cy="1815882"/>
          </a:xfrm>
          <a:prstGeom prst="rect">
            <a:avLst/>
          </a:prstGeom>
          <a:noFill/>
        </p:spPr>
        <p:txBody>
          <a:bodyPr wrap="square" lIns="91440" tIns="45720" rIns="91440" bIns="45720" rtlCol="0" anchor="t">
            <a:spAutoFit/>
          </a:bodyPr>
          <a:lstStyle/>
          <a:p>
            <a:pPr algn="l"/>
            <a:endParaRPr lang="en-GB" sz="1600" b="0" i="0" u="none" strike="noStrike" baseline="0" dirty="0">
              <a:solidFill>
                <a:srgbClr val="000000"/>
              </a:solidFill>
              <a:latin typeface="Trebuchet MS" panose="020B0603020202020204" pitchFamily="34" charset="0"/>
            </a:endParaRPr>
          </a:p>
          <a:p>
            <a:r>
              <a:rPr lang="en-US" sz="4400" b="0" i="0" u="none" strike="noStrike" baseline="0" dirty="0">
                <a:latin typeface="Century Gothic" panose="020B0502020202020204" pitchFamily="34" charset="0"/>
              </a:rPr>
              <a:t>In short, Forest School is…</a:t>
            </a:r>
          </a:p>
          <a:p>
            <a:endParaRPr lang="en-US" sz="2800" b="0" i="0" u="none" strike="noStrike" baseline="0" dirty="0">
              <a:latin typeface="Century Gothic" panose="020B0502020202020204" pitchFamily="34" charset="0"/>
            </a:endParaRPr>
          </a:p>
          <a:p>
            <a:pPr marL="342900" indent="-342900">
              <a:buFont typeface="Arial" panose="020B0604020202020204" pitchFamily="34" charset="0"/>
              <a:buChar char="•"/>
            </a:pPr>
            <a:r>
              <a:rPr lang="en-US" sz="2400" b="0" i="0" u="none" strike="noStrike" baseline="0" dirty="0">
                <a:latin typeface="Century Gothic" panose="020B0502020202020204" pitchFamily="34" charset="0"/>
              </a:rPr>
              <a:t>Experienced regularly over a long period of time.</a:t>
            </a:r>
          </a:p>
        </p:txBody>
      </p:sp>
    </p:spTree>
    <p:extLst>
      <p:ext uri="{BB962C8B-B14F-4D97-AF65-F5344CB8AC3E}">
        <p14:creationId xmlns:p14="http://schemas.microsoft.com/office/powerpoint/2010/main" val="342803431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e1494969-7668-4851-b818-1408f8ffed6b" xsi:nil="true"/>
    <lcf76f155ced4ddcb4097134ff3c332f xmlns="09fafca4-5d65-4675-8dad-8451999cb132">
      <Terms xmlns="http://schemas.microsoft.com/office/infopath/2007/PartnerControls"/>
    </lcf76f155ced4ddcb4097134ff3c332f>
    <s6e2 xmlns="09fafca4-5d65-4675-8dad-8451999cb132"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580762BD2C4280469CFE5665FF4F9756" ma:contentTypeVersion="21" ma:contentTypeDescription="Create a new document." ma:contentTypeScope="" ma:versionID="50efc6784d4ecbf9fd4407764860f5f6">
  <xsd:schema xmlns:xsd="http://www.w3.org/2001/XMLSchema" xmlns:xs="http://www.w3.org/2001/XMLSchema" xmlns:p="http://schemas.microsoft.com/office/2006/metadata/properties" xmlns:ns2="09fafca4-5d65-4675-8dad-8451999cb132" xmlns:ns3="e1494969-7668-4851-b818-1408f8ffed6b" targetNamespace="http://schemas.microsoft.com/office/2006/metadata/properties" ma:root="true" ma:fieldsID="ac957ec94cfe7eb3f62754d88425dbeb" ns2:_="" ns3:_="">
    <xsd:import namespace="09fafca4-5d65-4675-8dad-8451999cb132"/>
    <xsd:import namespace="e1494969-7668-4851-b818-1408f8ffed6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3:SharedWithUsers" minOccurs="0"/>
                <xsd:element ref="ns3:SharedWithDetails" minOccurs="0"/>
                <xsd:element ref="ns2:MediaServiceLocation" minOccurs="0"/>
                <xsd:element ref="ns2:s6e2" minOccurs="0"/>
                <xsd:element ref="ns2:MediaLengthInSeconds" minOccurs="0"/>
                <xsd:element ref="ns3:TaxCatchAll" minOccurs="0"/>
                <xsd:element ref="ns2:lcf76f155ced4ddcb4097134ff3c332f"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9fafca4-5d65-4675-8dad-8451999cb13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s6e2" ma:index="20" nillable="true" ma:displayName="Text" ma:internalName="s6e2">
      <xsd:simpleType>
        <xsd:restriction base="dms:Text"/>
      </xsd:simpleType>
    </xsd:element>
    <xsd:element name="MediaLengthInSeconds" ma:index="21" nillable="true" ma:displayName="Length (seconds)" ma:internalName="MediaLengthInSeconds" ma:readOnly="true">
      <xsd:simpleType>
        <xsd:restriction base="dms:Unknown"/>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2d8efc91-ae7b-468c-84ff-eff0d6a7e818"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e1494969-7668-4851-b818-1408f8ffed6b"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9b4ba345-55c1-4d0c-9a46-9f8de95f27d8}" ma:internalName="TaxCatchAll" ma:showField="CatchAllData" ma:web="e1494969-7668-4851-b818-1408f8ffed6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A57A23C-C3AB-4899-8325-EB9460CB139D}">
  <ds:schemaRefs>
    <ds:schemaRef ds:uri="09fafca4-5d65-4675-8dad-8451999cb132"/>
    <ds:schemaRef ds:uri="http://purl.org/dc/terms/"/>
    <ds:schemaRef ds:uri="e1494969-7668-4851-b818-1408f8ffed6b"/>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schemas.microsoft.com/office/2006/metadata/properties"/>
    <ds:schemaRef ds:uri="http://www.w3.org/XML/1998/namespace"/>
    <ds:schemaRef ds:uri="http://purl.org/dc/dcmitype/"/>
  </ds:schemaRefs>
</ds:datastoreItem>
</file>

<file path=customXml/itemProps2.xml><?xml version="1.0" encoding="utf-8"?>
<ds:datastoreItem xmlns:ds="http://schemas.openxmlformats.org/officeDocument/2006/customXml" ds:itemID="{687FAD3D-C0CA-4925-AB2D-27A90746EDF7}">
  <ds:schemaRefs>
    <ds:schemaRef ds:uri="http://schemas.microsoft.com/sharepoint/v3/contenttype/forms"/>
  </ds:schemaRefs>
</ds:datastoreItem>
</file>

<file path=customXml/itemProps3.xml><?xml version="1.0" encoding="utf-8"?>
<ds:datastoreItem xmlns:ds="http://schemas.openxmlformats.org/officeDocument/2006/customXml" ds:itemID="{5C8CA812-F444-4F81-9BC9-5424734106E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9fafca4-5d65-4675-8dad-8451999cb132"/>
    <ds:schemaRef ds:uri="e1494969-7668-4851-b818-1408f8ffed6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2451</Words>
  <Application>Microsoft Office PowerPoint</Application>
  <PresentationFormat>Widescreen</PresentationFormat>
  <Paragraphs>229</Paragraphs>
  <Slides>26</Slides>
  <Notes>26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26</vt:i4>
      </vt:variant>
    </vt:vector>
  </HeadingPairs>
  <TitlesOfParts>
    <vt:vector size="33" baseType="lpstr">
      <vt:lpstr>Arial</vt:lpstr>
      <vt:lpstr>Calibri</vt:lpstr>
      <vt:lpstr>Calibri Light</vt:lpstr>
      <vt:lpstr>Century Gothic</vt:lpstr>
      <vt:lpstr>Sassoon Penpals Joined</vt:lpstr>
      <vt:lpstr>Trebuchet MS</vt:lpstr>
      <vt:lpstr>Office Theme</vt:lpstr>
      <vt:lpstr>  </vt:lpstr>
      <vt:lpstr>  </vt:lpstr>
      <vt:lpstr>PowerPoint Presentation</vt:lpstr>
      <vt:lpstr>Forest Schools at Springfield Infant School &amp; Nursery  </vt:lpstr>
      <vt:lpstr>PowerPoint Presentation</vt:lpstr>
      <vt:lpstr>Forest Schools at Springfield Infant School - Progression of Skills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Music Intent</dc:title>
  <dc:creator>Alesha Clarke</dc:creator>
  <cp:lastModifiedBy>Alesha Clarke</cp:lastModifiedBy>
  <cp:revision>897</cp:revision>
  <cp:lastPrinted>2022-09-28T10:05:14Z</cp:lastPrinted>
  <dcterms:created xsi:type="dcterms:W3CDTF">2021-01-26T21:26:53Z</dcterms:created>
  <dcterms:modified xsi:type="dcterms:W3CDTF">2026-01-19T22:00:32Z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0x010100580762BD2C4280469CFE5665FF4F9756</vt:lpwstr>
  </property>
  <property fmtid="{D5CDD505-2E9C-101B-9397-08002B2CF9AE}" pid="3" name="MediaServiceImageTags">
    <vt:lpwstr/>
  </property>
</Properties>
</file>